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4" r:id="rId2"/>
    <p:sldMasterId id="2147483697" r:id="rId3"/>
  </p:sldMasterIdLst>
  <p:notesMasterIdLst>
    <p:notesMasterId r:id="rId90"/>
  </p:notesMasterIdLst>
  <p:handoutMasterIdLst>
    <p:handoutMasterId r:id="rId91"/>
  </p:handoutMasterIdLst>
  <p:sldIdLst>
    <p:sldId id="480" r:id="rId4"/>
    <p:sldId id="532" r:id="rId5"/>
    <p:sldId id="531" r:id="rId6"/>
    <p:sldId id="501" r:id="rId7"/>
    <p:sldId id="529" r:id="rId8"/>
    <p:sldId id="543" r:id="rId9"/>
    <p:sldId id="549" r:id="rId10"/>
    <p:sldId id="535" r:id="rId11"/>
    <p:sldId id="546" r:id="rId12"/>
    <p:sldId id="523" r:id="rId13"/>
    <p:sldId id="526" r:id="rId14"/>
    <p:sldId id="524" r:id="rId15"/>
    <p:sldId id="530" r:id="rId16"/>
    <p:sldId id="505" r:id="rId17"/>
    <p:sldId id="525" r:id="rId18"/>
    <p:sldId id="519" r:id="rId19"/>
    <p:sldId id="506" r:id="rId20"/>
    <p:sldId id="533" r:id="rId21"/>
    <p:sldId id="502" r:id="rId22"/>
    <p:sldId id="503" r:id="rId23"/>
    <p:sldId id="504" r:id="rId24"/>
    <p:sldId id="534" r:id="rId25"/>
    <p:sldId id="544" r:id="rId26"/>
    <p:sldId id="545" r:id="rId27"/>
    <p:sldId id="547" r:id="rId28"/>
    <p:sldId id="548" r:id="rId29"/>
    <p:sldId id="527" r:id="rId30"/>
    <p:sldId id="513" r:id="rId31"/>
    <p:sldId id="514" r:id="rId32"/>
    <p:sldId id="515" r:id="rId33"/>
    <p:sldId id="521" r:id="rId34"/>
    <p:sldId id="516" r:id="rId35"/>
    <p:sldId id="517" r:id="rId36"/>
    <p:sldId id="528" r:id="rId37"/>
    <p:sldId id="520" r:id="rId38"/>
    <p:sldId id="518" r:id="rId39"/>
    <p:sldId id="522" r:id="rId40"/>
    <p:sldId id="538" r:id="rId41"/>
    <p:sldId id="539" r:id="rId42"/>
    <p:sldId id="537" r:id="rId43"/>
    <p:sldId id="541" r:id="rId44"/>
    <p:sldId id="542" r:id="rId45"/>
    <p:sldId id="540" r:id="rId46"/>
    <p:sldId id="550" r:id="rId47"/>
    <p:sldId id="551" r:id="rId48"/>
    <p:sldId id="552" r:id="rId49"/>
    <p:sldId id="553" r:id="rId50"/>
    <p:sldId id="559" r:id="rId51"/>
    <p:sldId id="570" r:id="rId52"/>
    <p:sldId id="571" r:id="rId53"/>
    <p:sldId id="572" r:id="rId54"/>
    <p:sldId id="573" r:id="rId55"/>
    <p:sldId id="574" r:id="rId56"/>
    <p:sldId id="575" r:id="rId57"/>
    <p:sldId id="576" r:id="rId58"/>
    <p:sldId id="577" r:id="rId59"/>
    <p:sldId id="578" r:id="rId60"/>
    <p:sldId id="579" r:id="rId61"/>
    <p:sldId id="580" r:id="rId62"/>
    <p:sldId id="585" r:id="rId63"/>
    <p:sldId id="586" r:id="rId64"/>
    <p:sldId id="592" r:id="rId65"/>
    <p:sldId id="593" r:id="rId66"/>
    <p:sldId id="594" r:id="rId67"/>
    <p:sldId id="595" r:id="rId68"/>
    <p:sldId id="587" r:id="rId69"/>
    <p:sldId id="588" r:id="rId70"/>
    <p:sldId id="589" r:id="rId71"/>
    <p:sldId id="590" r:id="rId72"/>
    <p:sldId id="591" r:id="rId73"/>
    <p:sldId id="536" r:id="rId74"/>
    <p:sldId id="508" r:id="rId75"/>
    <p:sldId id="509" r:id="rId76"/>
    <p:sldId id="510" r:id="rId77"/>
    <p:sldId id="511" r:id="rId78"/>
    <p:sldId id="512" r:id="rId79"/>
    <p:sldId id="507" r:id="rId80"/>
    <p:sldId id="556" r:id="rId81"/>
    <p:sldId id="554" r:id="rId82"/>
    <p:sldId id="555" r:id="rId83"/>
    <p:sldId id="558" r:id="rId84"/>
    <p:sldId id="557" r:id="rId85"/>
    <p:sldId id="584" r:id="rId86"/>
    <p:sldId id="581" r:id="rId87"/>
    <p:sldId id="582" r:id="rId88"/>
    <p:sldId id="583" r:id="rId89"/>
  </p:sldIdLst>
  <p:sldSz cx="12192000" cy="6858000"/>
  <p:notesSz cx="6808788" cy="9940925"/>
  <p:embeddedFontLst>
    <p:embeddedFont>
      <p:font typeface="Aparajita" panose="02020603050405020304" pitchFamily="18" charset="0"/>
      <p:regular r:id="rId92"/>
      <p:bold r:id="rId93"/>
      <p:italic r:id="rId94"/>
      <p:boldItalic r:id="rId95"/>
    </p:embeddedFont>
    <p:embeddedFont>
      <p:font typeface="Book Antiqua" panose="02040602050305030304" pitchFamily="18" charset="0"/>
      <p:regular r:id="rId96"/>
      <p:bold r:id="rId97"/>
      <p:italic r:id="rId98"/>
      <p:boldItalic r:id="rId99"/>
    </p:embeddedFont>
    <p:embeddedFont>
      <p:font typeface="Thirsty Rough Blk" panose="03000A00000007070006" pitchFamily="66" charset="0"/>
      <p:bold r:id="rId100"/>
    </p:embeddedFont>
    <p:embeddedFont>
      <p:font typeface="Thirsty Rough Reg" panose="03000500000007070006" pitchFamily="66" charset="0"/>
      <p:regular r:id="rId101"/>
      <p:bold r:id="rId102"/>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S" id="{DCE10D6A-23DD-486F-96BF-6BC9249FDEB9}">
          <p14:sldIdLst>
            <p14:sldId id="480"/>
            <p14:sldId id="532"/>
            <p14:sldId id="531"/>
            <p14:sldId id="501"/>
            <p14:sldId id="529"/>
            <p14:sldId id="543"/>
            <p14:sldId id="549"/>
            <p14:sldId id="535"/>
            <p14:sldId id="546"/>
            <p14:sldId id="523"/>
            <p14:sldId id="526"/>
            <p14:sldId id="524"/>
            <p14:sldId id="530"/>
            <p14:sldId id="505"/>
            <p14:sldId id="525"/>
            <p14:sldId id="519"/>
            <p14:sldId id="506"/>
            <p14:sldId id="533"/>
            <p14:sldId id="502"/>
            <p14:sldId id="503"/>
            <p14:sldId id="504"/>
            <p14:sldId id="534"/>
            <p14:sldId id="544"/>
            <p14:sldId id="545"/>
            <p14:sldId id="547"/>
            <p14:sldId id="548"/>
            <p14:sldId id="527"/>
            <p14:sldId id="513"/>
            <p14:sldId id="514"/>
            <p14:sldId id="515"/>
            <p14:sldId id="521"/>
            <p14:sldId id="516"/>
            <p14:sldId id="517"/>
            <p14:sldId id="528"/>
            <p14:sldId id="520"/>
            <p14:sldId id="518"/>
            <p14:sldId id="522"/>
            <p14:sldId id="538"/>
            <p14:sldId id="539"/>
            <p14:sldId id="537"/>
            <p14:sldId id="541"/>
            <p14:sldId id="542"/>
            <p14:sldId id="540"/>
            <p14:sldId id="550"/>
            <p14:sldId id="551"/>
            <p14:sldId id="552"/>
            <p14:sldId id="553"/>
            <p14:sldId id="559"/>
            <p14:sldId id="570"/>
            <p14:sldId id="571"/>
            <p14:sldId id="572"/>
            <p14:sldId id="573"/>
            <p14:sldId id="574"/>
            <p14:sldId id="575"/>
            <p14:sldId id="576"/>
            <p14:sldId id="577"/>
            <p14:sldId id="578"/>
            <p14:sldId id="579"/>
            <p14:sldId id="580"/>
            <p14:sldId id="585"/>
            <p14:sldId id="586"/>
            <p14:sldId id="592"/>
            <p14:sldId id="593"/>
            <p14:sldId id="594"/>
            <p14:sldId id="595"/>
            <p14:sldId id="587"/>
            <p14:sldId id="588"/>
            <p14:sldId id="589"/>
            <p14:sldId id="590"/>
            <p14:sldId id="591"/>
            <p14:sldId id="536"/>
            <p14:sldId id="508"/>
            <p14:sldId id="509"/>
            <p14:sldId id="510"/>
            <p14:sldId id="511"/>
            <p14:sldId id="512"/>
            <p14:sldId id="507"/>
            <p14:sldId id="556"/>
            <p14:sldId id="554"/>
            <p14:sldId id="555"/>
            <p14:sldId id="558"/>
            <p14:sldId id="557"/>
            <p14:sldId id="584"/>
            <p14:sldId id="581"/>
            <p14:sldId id="582"/>
            <p14:sldId id="58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rgane Donath" initials="MD" lastIdx="1" clrIdx="0">
    <p:extLst>
      <p:ext uri="{19B8F6BF-5375-455C-9EA6-DF929625EA0E}">
        <p15:presenceInfo xmlns:p15="http://schemas.microsoft.com/office/powerpoint/2012/main" userId="S-1-5-21-2203535835-3865261696-3755585021-24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2331"/>
    <a:srgbClr val="FF6600"/>
    <a:srgbClr val="5F5F5F"/>
    <a:srgbClr val="006600"/>
    <a:srgbClr val="FF9900"/>
    <a:srgbClr val="003300"/>
    <a:srgbClr val="EDDA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60" autoAdjust="0"/>
    <p:restoredTop sz="95405" autoAdjust="0"/>
  </p:normalViewPr>
  <p:slideViewPr>
    <p:cSldViewPr>
      <p:cViewPr varScale="1">
        <p:scale>
          <a:sx n="72" d="100"/>
          <a:sy n="72" d="100"/>
        </p:scale>
        <p:origin x="1181" y="283"/>
      </p:cViewPr>
      <p:guideLst>
        <p:guide orient="horz" pos="2160"/>
        <p:guide pos="3840"/>
      </p:guideLst>
    </p:cSldViewPr>
  </p:slideViewPr>
  <p:notesTextViewPr>
    <p:cViewPr>
      <p:scale>
        <a:sx n="1" d="1"/>
        <a:sy n="1" d="1"/>
      </p:scale>
      <p:origin x="0" y="0"/>
    </p:cViewPr>
  </p:notesTextViewPr>
  <p:notesViewPr>
    <p:cSldViewPr>
      <p:cViewPr varScale="1">
        <p:scale>
          <a:sx n="60" d="100"/>
          <a:sy n="60" d="100"/>
        </p:scale>
        <p:origin x="3197" y="4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tableStyles" Target="tableStyle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font" Target="fonts/font11.fntdata"/><Relationship Id="rId5" Type="http://schemas.openxmlformats.org/officeDocument/2006/relationships/slide" Target="slides/slide2.xml"/><Relationship Id="rId90" Type="http://schemas.openxmlformats.org/officeDocument/2006/relationships/notesMaster" Target="notesMasters/notesMaster1.xml"/><Relationship Id="rId95" Type="http://schemas.openxmlformats.org/officeDocument/2006/relationships/font" Target="fonts/font4.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handoutMaster" Target="handoutMasters/handoutMaster1.xml"/><Relationship Id="rId9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6.fntdata"/><Relationship Id="rId104"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1.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font" Target="fonts/font9.fntdata"/><Relationship Id="rId105"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2"/>
            <a:ext cx="2951163"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6038" y="2"/>
            <a:ext cx="2951162" cy="496888"/>
          </a:xfrm>
          <a:prstGeom prst="rect">
            <a:avLst/>
          </a:prstGeom>
        </p:spPr>
        <p:txBody>
          <a:bodyPr vert="horz" lIns="91440" tIns="45720" rIns="91440" bIns="45720" rtlCol="0"/>
          <a:lstStyle>
            <a:lvl1pPr algn="r">
              <a:defRPr sz="1200"/>
            </a:lvl1pPr>
          </a:lstStyle>
          <a:p>
            <a:fld id="{2A33C2C5-B7B1-4E58-B595-2DAF94120D74}" type="datetimeFigureOut">
              <a:rPr lang="fr-FR" smtClean="0"/>
              <a:t>26/03/2026</a:t>
            </a:fld>
            <a:endParaRPr lang="fr-FR"/>
          </a:p>
        </p:txBody>
      </p:sp>
      <p:sp>
        <p:nvSpPr>
          <p:cNvPr id="4" name="Espace réservé du pied de page 3"/>
          <p:cNvSpPr>
            <a:spLocks noGrp="1"/>
          </p:cNvSpPr>
          <p:nvPr>
            <p:ph type="ftr" sz="quarter" idx="2"/>
          </p:nvPr>
        </p:nvSpPr>
        <p:spPr>
          <a:xfrm>
            <a:off x="2" y="9442452"/>
            <a:ext cx="2951163" cy="496888"/>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6038" y="9442452"/>
            <a:ext cx="2951162" cy="496888"/>
          </a:xfrm>
          <a:prstGeom prst="rect">
            <a:avLst/>
          </a:prstGeom>
        </p:spPr>
        <p:txBody>
          <a:bodyPr vert="horz" lIns="91440" tIns="45720" rIns="91440" bIns="45720" rtlCol="0" anchor="b"/>
          <a:lstStyle>
            <a:lvl1pPr algn="r">
              <a:defRPr sz="1200"/>
            </a:lvl1pPr>
          </a:lstStyle>
          <a:p>
            <a:fld id="{E28AC3BA-F813-4F1F-9716-A07F23DEC715}" type="slidenum">
              <a:rPr lang="fr-FR" smtClean="0"/>
              <a:t>‹N°›</a:t>
            </a:fld>
            <a:endParaRPr lang="fr-FR"/>
          </a:p>
        </p:txBody>
      </p:sp>
    </p:spTree>
    <p:extLst>
      <p:ext uri="{BB962C8B-B14F-4D97-AF65-F5344CB8AC3E}">
        <p14:creationId xmlns:p14="http://schemas.microsoft.com/office/powerpoint/2010/main" val="835748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2"/>
            <a:ext cx="2950475" cy="49704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6739" y="2"/>
            <a:ext cx="2950475" cy="497046"/>
          </a:xfrm>
          <a:prstGeom prst="rect">
            <a:avLst/>
          </a:prstGeom>
        </p:spPr>
        <p:txBody>
          <a:bodyPr vert="horz" lIns="91440" tIns="45720" rIns="91440" bIns="45720" rtlCol="0"/>
          <a:lstStyle>
            <a:lvl1pPr algn="r">
              <a:defRPr sz="1200"/>
            </a:lvl1pPr>
          </a:lstStyle>
          <a:p>
            <a:fld id="{588BCF18-594F-44A5-8912-418BDE666552}" type="datetimeFigureOut">
              <a:rPr lang="fr-FR" smtClean="0"/>
              <a:t>26/03/2026</a:t>
            </a:fld>
            <a:endParaRPr lang="fr-FR"/>
          </a:p>
        </p:txBody>
      </p:sp>
      <p:sp>
        <p:nvSpPr>
          <p:cNvPr id="4" name="Espace réservé de l'image des diapositives 3"/>
          <p:cNvSpPr>
            <a:spLocks noGrp="1" noRot="1" noChangeAspect="1"/>
          </p:cNvSpPr>
          <p:nvPr>
            <p:ph type="sldImg" idx="2"/>
          </p:nvPr>
        </p:nvSpPr>
        <p:spPr>
          <a:xfrm>
            <a:off x="92075" y="746125"/>
            <a:ext cx="6624638" cy="372745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0880" y="4721942"/>
            <a:ext cx="5447030" cy="4473415"/>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2" y="9442155"/>
            <a:ext cx="2950475" cy="497046"/>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6739" y="9442155"/>
            <a:ext cx="2950475" cy="497046"/>
          </a:xfrm>
          <a:prstGeom prst="rect">
            <a:avLst/>
          </a:prstGeom>
        </p:spPr>
        <p:txBody>
          <a:bodyPr vert="horz" lIns="91440" tIns="45720" rIns="91440" bIns="45720" rtlCol="0" anchor="b"/>
          <a:lstStyle>
            <a:lvl1pPr algn="r">
              <a:defRPr sz="1200"/>
            </a:lvl1pPr>
          </a:lstStyle>
          <a:p>
            <a:fld id="{4057DE22-453E-4972-89DF-427A7F639470}" type="slidenum">
              <a:rPr lang="fr-FR" smtClean="0"/>
              <a:t>‹N°›</a:t>
            </a:fld>
            <a:endParaRPr lang="fr-FR"/>
          </a:p>
        </p:txBody>
      </p:sp>
    </p:spTree>
    <p:extLst>
      <p:ext uri="{BB962C8B-B14F-4D97-AF65-F5344CB8AC3E}">
        <p14:creationId xmlns:p14="http://schemas.microsoft.com/office/powerpoint/2010/main" val="2171488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jpeg"/><Relationship Id="rId7"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5.png"/><Relationship Id="rId7"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9.png"/><Relationship Id="rId9"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5.png"/><Relationship Id="rId7"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5.png"/><Relationship Id="rId7"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7.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8.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1.png"/><Relationship Id="rId11" Type="http://schemas.openxmlformats.org/officeDocument/2006/relationships/image" Target="../media/image27.png"/><Relationship Id="rId5" Type="http://schemas.openxmlformats.org/officeDocument/2006/relationships/image" Target="../media/image20.png"/><Relationship Id="rId10" Type="http://schemas.openxmlformats.org/officeDocument/2006/relationships/image" Target="../media/image29.png"/><Relationship Id="rId4" Type="http://schemas.openxmlformats.org/officeDocument/2006/relationships/image" Target="../media/image19.png"/><Relationship Id="rId9" Type="http://schemas.openxmlformats.org/officeDocument/2006/relationships/image" Target="../media/image28.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9.png"/><Relationship Id="rId4" Type="http://schemas.openxmlformats.org/officeDocument/2006/relationships/image" Target="../media/image19.png"/><Relationship Id="rId9" Type="http://schemas.openxmlformats.org/officeDocument/2006/relationships/image" Target="../media/image28.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3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png"/><Relationship Id="rId1" Type="http://schemas.openxmlformats.org/officeDocument/2006/relationships/slideMaster" Target="../slideMasters/slideMaster2.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5.png"/><Relationship Id="rId2"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2.png"/><Relationship Id="rId7"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36.png"/><Relationship Id="rId11" Type="http://schemas.openxmlformats.org/officeDocument/2006/relationships/image" Target="../media/image22.png"/><Relationship Id="rId5" Type="http://schemas.openxmlformats.org/officeDocument/2006/relationships/image" Target="../media/image35.png"/><Relationship Id="rId10" Type="http://schemas.openxmlformats.org/officeDocument/2006/relationships/image" Target="../media/image21.png"/><Relationship Id="rId4" Type="http://schemas.openxmlformats.org/officeDocument/2006/relationships/image" Target="../media/image34.png"/><Relationship Id="rId9" Type="http://schemas.openxmlformats.org/officeDocument/2006/relationships/image" Target="../media/image2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5.png"/><Relationship Id="rId3" Type="http://schemas.openxmlformats.org/officeDocument/2006/relationships/image" Target="../media/image32.png"/><Relationship Id="rId7" Type="http://schemas.openxmlformats.org/officeDocument/2006/relationships/image" Target="../media/image37.png"/><Relationship Id="rId12"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36.png"/><Relationship Id="rId11" Type="http://schemas.openxmlformats.org/officeDocument/2006/relationships/image" Target="../media/image22.png"/><Relationship Id="rId5" Type="http://schemas.openxmlformats.org/officeDocument/2006/relationships/image" Target="../media/image35.png"/><Relationship Id="rId10" Type="http://schemas.openxmlformats.org/officeDocument/2006/relationships/image" Target="../media/image21.png"/><Relationship Id="rId4" Type="http://schemas.openxmlformats.org/officeDocument/2006/relationships/image" Target="../media/image34.png"/><Relationship Id="rId9" Type="http://schemas.openxmlformats.org/officeDocument/2006/relationships/image" Target="../media/image2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2.jpeg"/><Relationship Id="rId1" Type="http://schemas.openxmlformats.org/officeDocument/2006/relationships/slideMaster" Target="../slideMasters/slideMaster3.xml"/><Relationship Id="rId5" Type="http://schemas.openxmlformats.org/officeDocument/2006/relationships/image" Target="../media/image8.jpeg"/><Relationship Id="rId4" Type="http://schemas.openxmlformats.org/officeDocument/2006/relationships/image" Target="../media/image4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4.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5.png"/><Relationship Id="rId7"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 Titre PS">
    <p:spTree>
      <p:nvGrpSpPr>
        <p:cNvPr id="1" name=""/>
        <p:cNvGrpSpPr/>
        <p:nvPr/>
      </p:nvGrpSpPr>
      <p:grpSpPr>
        <a:xfrm>
          <a:off x="0" y="0"/>
          <a:ext cx="0" cy="0"/>
          <a:chOff x="0" y="0"/>
          <a:chExt cx="0" cy="0"/>
        </a:xfrm>
      </p:grpSpPr>
      <p:pic>
        <p:nvPicPr>
          <p:cNvPr id="6"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t="74435"/>
          <a:stretch>
            <a:fillRect/>
          </a:stretch>
        </p:blipFill>
        <p:spPr bwMode="auto">
          <a:xfrm>
            <a:off x="2544234" y="1052514"/>
            <a:ext cx="9647767"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OGO_PIERRE_SCHMIDT-BD"/>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88914"/>
            <a:ext cx="2734733"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auto">
          <a:xfrm>
            <a:off x="0" y="171069"/>
            <a:ext cx="12192000" cy="1114807"/>
          </a:xfrm>
          <a:prstGeom prst="rect">
            <a:avLst/>
          </a:prstGeom>
          <a:solidFill>
            <a:schemeClr val="bg1"/>
          </a:solidFill>
          <a:ln w="9525" algn="ctr">
            <a:solidFill>
              <a:schemeClr val="bg1"/>
            </a:solidFill>
            <a:round/>
            <a:headEnd/>
            <a:tailEnd/>
          </a:ln>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defRPr/>
            </a:pPr>
            <a:endParaRPr lang="fr-FR" altLang="fr-FR" sz="1800">
              <a:solidFill>
                <a:srgbClr val="000000"/>
              </a:solidFill>
            </a:endParaRPr>
          </a:p>
        </p:txBody>
      </p:sp>
      <p:sp>
        <p:nvSpPr>
          <p:cNvPr id="2" name="Titre 1"/>
          <p:cNvSpPr>
            <a:spLocks noGrp="1"/>
          </p:cNvSpPr>
          <p:nvPr>
            <p:ph type="ctrTitle" hasCustomPrompt="1"/>
          </p:nvPr>
        </p:nvSpPr>
        <p:spPr>
          <a:xfrm>
            <a:off x="1813687" y="3284985"/>
            <a:ext cx="8564628" cy="1470025"/>
          </a:xfrm>
        </p:spPr>
        <p:txBody>
          <a:bodyPr/>
          <a:lstStyle>
            <a:lvl1pPr>
              <a:defRPr sz="3200" b="1" i="0" cap="small" spc="0" baseline="0">
                <a:ln>
                  <a:noFill/>
                </a:ln>
                <a:solidFill>
                  <a:schemeClr val="tx1"/>
                </a:solidFill>
                <a:effectLst>
                  <a:outerShdw blurRad="38100" dist="38100" dir="2700000" algn="tl">
                    <a:srgbClr val="000000">
                      <a:alpha val="43137"/>
                    </a:srgbClr>
                  </a:outerShdw>
                </a:effectLst>
                <a:latin typeface="Calibri" panose="020F0502020204030204" pitchFamily="34" charset="0"/>
              </a:defRPr>
            </a:lvl1pPr>
          </a:lstStyle>
          <a:p>
            <a:r>
              <a:rPr lang="fr-FR" dirty="0"/>
              <a:t>Cliquez Pour Modifier Le Style Du Titre</a:t>
            </a:r>
          </a:p>
        </p:txBody>
      </p:sp>
      <p:sp>
        <p:nvSpPr>
          <p:cNvPr id="3" name="Sous-titre 2"/>
          <p:cNvSpPr>
            <a:spLocks noGrp="1"/>
          </p:cNvSpPr>
          <p:nvPr>
            <p:ph type="subTitle" idx="1"/>
          </p:nvPr>
        </p:nvSpPr>
        <p:spPr>
          <a:xfrm>
            <a:off x="1828800" y="4836772"/>
            <a:ext cx="8534400" cy="752468"/>
          </a:xfrm>
        </p:spPr>
        <p:txBody>
          <a:bodyPr/>
          <a:lstStyle>
            <a:lvl1pPr marL="0" indent="0" algn="ctr">
              <a:buNone/>
              <a:defRPr sz="1800" b="1" i="1" baseline="0">
                <a:latin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dirty="0"/>
              <a:t>Cliquez pour modifier le style des sous-titres du masque</a:t>
            </a:r>
          </a:p>
        </p:txBody>
      </p:sp>
      <p:sp>
        <p:nvSpPr>
          <p:cNvPr id="10" name="Espace réservé de la date 3"/>
          <p:cNvSpPr>
            <a:spLocks noGrp="1"/>
          </p:cNvSpPr>
          <p:nvPr>
            <p:ph type="dt" sz="half" idx="10"/>
          </p:nvPr>
        </p:nvSpPr>
        <p:spPr>
          <a:xfrm>
            <a:off x="10032437" y="6350001"/>
            <a:ext cx="2147425" cy="365125"/>
          </a:xfrm>
          <a:prstGeom prst="rect">
            <a:avLst/>
          </a:prstGeom>
        </p:spPr>
        <p:txBody>
          <a:bodyPr anchor="ctr"/>
          <a:lstStyle>
            <a:lvl1pPr algn="ctr">
              <a:defRPr sz="1200" b="1" i="1">
                <a:solidFill>
                  <a:srgbClr val="FF9900"/>
                </a:solidFill>
                <a:effectLst/>
              </a:defRPr>
            </a:lvl1pPr>
          </a:lstStyle>
          <a:p>
            <a:pPr fontAlgn="base">
              <a:spcBef>
                <a:spcPct val="0"/>
              </a:spcBef>
              <a:spcAft>
                <a:spcPct val="0"/>
              </a:spcAft>
              <a:defRPr/>
            </a:pPr>
            <a:fld id="{307FA9C6-69BB-45FC-ADD6-75BF10181CDA}" type="datetimeFigureOut">
              <a:rPr lang="fr-FR" smtClean="0">
                <a:latin typeface="Arial" charset="0"/>
                <a:cs typeface="Arial" charset="0"/>
              </a:rPr>
              <a:pPr fontAlgn="base">
                <a:spcBef>
                  <a:spcPct val="0"/>
                </a:spcBef>
                <a:spcAft>
                  <a:spcPct val="0"/>
                </a:spcAft>
                <a:defRPr/>
              </a:pPr>
              <a:t>26/03/2026</a:t>
            </a:fld>
            <a:endParaRPr lang="fr-FR" dirty="0">
              <a:latin typeface="Arial" charset="0"/>
              <a:cs typeface="Arial" charset="0"/>
            </a:endParaRPr>
          </a:p>
        </p:txBody>
      </p:sp>
      <p:pic>
        <p:nvPicPr>
          <p:cNvPr id="13" name="Image 1" descr="sellier.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10368"/>
            <a:ext cx="9429749"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 descr="sellier.png"/>
          <p:cNvPicPr>
            <a:picLocks noChangeAspect="1"/>
          </p:cNvPicPr>
          <p:nvPr userDrawn="1"/>
        </p:nvPicPr>
        <p:blipFill rotWithShape="1">
          <a:blip r:embed="rId4">
            <a:extLst>
              <a:ext uri="{28A0092B-C50C-407E-A947-70E740481C1C}">
                <a14:useLocalDpi xmlns:a14="http://schemas.microsoft.com/office/drawing/2010/main" val="0"/>
              </a:ext>
            </a:extLst>
          </a:blip>
          <a:srcRect l="70810" t="50000" r="-1"/>
          <a:stretch/>
        </p:blipFill>
        <p:spPr bwMode="auto">
          <a:xfrm>
            <a:off x="9419589" y="78994"/>
            <a:ext cx="2752527"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90254" y="620689"/>
            <a:ext cx="7258141" cy="2614849"/>
          </a:xfrm>
          <a:prstGeom prst="rect">
            <a:avLst/>
          </a:prstGeom>
        </p:spPr>
      </p:pic>
      <p:pic>
        <p:nvPicPr>
          <p:cNvPr id="12"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56217" y="6610558"/>
            <a:ext cx="2305049"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Image 1" descr="sellier.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25885" y="6420704"/>
            <a:ext cx="11455807" cy="22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0" y="1"/>
            <a:ext cx="12192000" cy="188913"/>
          </a:xfrm>
          <a:prstGeom prst="rect">
            <a:avLst/>
          </a:prstGeom>
          <a:noFill/>
          <a:ln w="9525">
            <a:noFill/>
            <a:miter lim="800000"/>
            <a:headEnd/>
            <a:tailEnd/>
          </a:ln>
        </p:spPr>
      </p:pic>
      <p:pic>
        <p:nvPicPr>
          <p:cNvPr id="17"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18648" y="6237312"/>
            <a:ext cx="792777" cy="60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6785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9_Titre et contenu">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2"/>
            <a:ext cx="12192000" cy="2343325"/>
          </a:xfrm>
          <a:prstGeom prst="rect">
            <a:avLst/>
          </a:prstGeom>
        </p:spPr>
      </p:pic>
      <p:pic>
        <p:nvPicPr>
          <p:cNvPr id="5" name="Imag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 y="6177165"/>
            <a:ext cx="12192000" cy="674895"/>
          </a:xfrm>
          <a:prstGeom prst="rect">
            <a:avLst/>
          </a:prstGeom>
        </p:spPr>
      </p:pic>
      <p:sp>
        <p:nvSpPr>
          <p:cNvPr id="2" name="Title 1"/>
          <p:cNvSpPr>
            <a:spLocks noGrp="1"/>
          </p:cNvSpPr>
          <p:nvPr>
            <p:ph type="title"/>
          </p:nvPr>
        </p:nvSpPr>
        <p:spPr>
          <a:xfrm>
            <a:off x="249907" y="204837"/>
            <a:ext cx="10515600" cy="473695"/>
          </a:xfrm>
          <a:prstGeom prst="rect">
            <a:avLst/>
          </a:prstGeom>
        </p:spPr>
        <p:txBody>
          <a:bodyPr>
            <a:noAutofit/>
          </a:bodyPr>
          <a:lstStyle>
            <a:lvl1pPr algn="ctr">
              <a:defRPr sz="2954">
                <a:solidFill>
                  <a:schemeClr val="bg1"/>
                </a:solidFill>
                <a:latin typeface="Thirsty Rough Reg" panose="03000500000007070006" pitchFamily="66" charset="0"/>
              </a:defRPr>
            </a:lvl1pPr>
          </a:lstStyle>
          <a:p>
            <a:r>
              <a:rPr lang="fr-FR" dirty="0"/>
              <a:t>Modifiez le style du titre</a:t>
            </a:r>
            <a:endParaRPr lang="en-US" dirty="0"/>
          </a:p>
        </p:txBody>
      </p:sp>
      <p:sp>
        <p:nvSpPr>
          <p:cNvPr id="3" name="Content Placeholder 2"/>
          <p:cNvSpPr>
            <a:spLocks noGrp="1"/>
          </p:cNvSpPr>
          <p:nvPr>
            <p:ph idx="1" hasCustomPrompt="1"/>
          </p:nvPr>
        </p:nvSpPr>
        <p:spPr>
          <a:xfrm>
            <a:off x="188220" y="1240971"/>
            <a:ext cx="11819853" cy="5292676"/>
          </a:xfrm>
          <a:prstGeom prst="rect">
            <a:avLst/>
          </a:prstGeom>
        </p:spPr>
        <p:txBody>
          <a:bodyPr/>
          <a:lstStyle>
            <a:lvl1pPr marL="211021" indent="-211021">
              <a:buSzPct val="131000"/>
              <a:buFontTx/>
              <a:buBlip>
                <a:blip r:embed="rId4"/>
              </a:buBlip>
              <a:defRPr>
                <a:solidFill>
                  <a:srgbClr val="872433"/>
                </a:solidFill>
                <a:latin typeface="Thirsty Rough Reg" panose="03000500000007070006" pitchFamily="66" charset="0"/>
              </a:defRPr>
            </a:lvl1pPr>
            <a:lvl2pPr marL="633062" indent="-211021">
              <a:buSzPct val="100000"/>
              <a:buFontTx/>
              <a:buBlip>
                <a:blip r:embed="rId5"/>
              </a:buBlip>
              <a:defRPr sz="1846" b="1">
                <a:solidFill>
                  <a:schemeClr val="tx1"/>
                </a:solidFill>
                <a:latin typeface="Thirsty Rough Reg" panose="03000500000007070006" pitchFamily="66" charset="0"/>
                <a:cs typeface="Aparajita" panose="020B0604020202020204" pitchFamily="34" charset="0"/>
              </a:defRPr>
            </a:lvl2pPr>
            <a:lvl3pPr marL="1055103" indent="-211021">
              <a:buFontTx/>
              <a:buBlip>
                <a:blip r:embed="rId6"/>
              </a:buBlip>
              <a:defRPr i="0">
                <a:solidFill>
                  <a:schemeClr val="tx1">
                    <a:lumMod val="65000"/>
                    <a:lumOff val="35000"/>
                  </a:schemeClr>
                </a:solidFill>
                <a:latin typeface="+mn-lt"/>
                <a:cs typeface="Aparajita" panose="020B0604020202020204" pitchFamily="34" charset="0"/>
              </a:defRPr>
            </a:lvl3pPr>
            <a:lvl4pPr marL="1477145" indent="-211021">
              <a:buFont typeface="Aparajita" panose="020B0604020202020204" pitchFamily="34" charset="0"/>
              <a:buChar char="◌"/>
              <a:defRPr i="1">
                <a:latin typeface="+mn-lt"/>
                <a:cs typeface="Aparajita" panose="020B0604020202020204" pitchFamily="34" charset="0"/>
              </a:defRPr>
            </a:lvl4pPr>
            <a:lvl5pPr marL="1899186" indent="-211021">
              <a:buFontTx/>
              <a:buBlip>
                <a:blip r:embed="rId7"/>
              </a:buBlip>
              <a:defRPr sz="1477">
                <a:latin typeface="+mn-lt"/>
                <a:cs typeface="Aparajita" panose="020B0604020202020204" pitchFamily="34" charset="0"/>
              </a:defRPr>
            </a:lvl5pPr>
          </a:lstStyle>
          <a:p>
            <a:pPr lvl="0"/>
            <a:r>
              <a:rPr lang="fr-FR" dirty="0"/>
              <a:t> Modifier les styles du texte du masque</a:t>
            </a:r>
          </a:p>
          <a:p>
            <a:pPr lvl="1"/>
            <a:r>
              <a:rPr lang="fr-FR" dirty="0"/>
              <a:t>  Deuxième niveau</a:t>
            </a:r>
          </a:p>
          <a:p>
            <a:pPr lvl="2"/>
            <a:r>
              <a:rPr lang="fr-FR" dirty="0"/>
              <a:t> Troisième niveau</a:t>
            </a:r>
          </a:p>
          <a:p>
            <a:pPr lvl="3"/>
            <a:r>
              <a:rPr lang="fr-FR" dirty="0"/>
              <a:t>Quatrième niveau</a:t>
            </a:r>
          </a:p>
          <a:p>
            <a:pPr lvl="4"/>
            <a:r>
              <a:rPr lang="fr-FR" dirty="0"/>
              <a:t>Cinquième niveau</a:t>
            </a:r>
            <a:endParaRPr lang="en-US" dirty="0"/>
          </a:p>
        </p:txBody>
      </p:sp>
      <p:sp>
        <p:nvSpPr>
          <p:cNvPr id="13" name="Slide Number Placeholder 5"/>
          <p:cNvSpPr>
            <a:spLocks noGrp="1"/>
          </p:cNvSpPr>
          <p:nvPr>
            <p:ph type="sldNum" sz="quarter" idx="4"/>
          </p:nvPr>
        </p:nvSpPr>
        <p:spPr>
          <a:xfrm>
            <a:off x="11452911" y="6424789"/>
            <a:ext cx="767844" cy="365125"/>
          </a:xfrm>
          <a:prstGeom prst="rect">
            <a:avLst/>
          </a:prstGeom>
        </p:spPr>
        <p:txBody>
          <a:bodyPr anchor="ctr"/>
          <a:lstStyle>
            <a:lvl1pPr algn="ctr">
              <a:defRPr sz="1292" b="1">
                <a:solidFill>
                  <a:srgbClr val="872433"/>
                </a:solidFill>
                <a:latin typeface="Thirsty Rough Reg" panose="03000500000007070006" pitchFamily="66" charset="0"/>
                <a:cs typeface="Aparajita" panose="020B0604020202020204" pitchFamily="34" charset="0"/>
              </a:defRPr>
            </a:lvl1pPr>
          </a:lstStyle>
          <a:p>
            <a:fld id="{B6546EDA-AC4C-4A45-AF53-BF0FE0BAFCCB}" type="slidenum">
              <a:rPr lang="fr-FR" smtClean="0"/>
              <a:pPr/>
              <a:t>‹N°›</a:t>
            </a:fld>
            <a:endParaRPr lang="fr-FR" dirty="0"/>
          </a:p>
        </p:txBody>
      </p:sp>
      <p:pic>
        <p:nvPicPr>
          <p:cNvPr id="7" name="Imag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65507" y="117103"/>
            <a:ext cx="1292187" cy="989827"/>
          </a:xfrm>
          <a:prstGeom prst="rect">
            <a:avLst/>
          </a:prstGeom>
        </p:spPr>
      </p:pic>
      <p:grpSp>
        <p:nvGrpSpPr>
          <p:cNvPr id="8" name="Groupe 7"/>
          <p:cNvGrpSpPr/>
          <p:nvPr userDrawn="1"/>
        </p:nvGrpSpPr>
        <p:grpSpPr>
          <a:xfrm>
            <a:off x="-7231" y="6689976"/>
            <a:ext cx="12210156" cy="176056"/>
            <a:chOff x="-5876" y="6689976"/>
            <a:chExt cx="9920752" cy="176056"/>
          </a:xfrm>
        </p:grpSpPr>
        <p:pic>
          <p:nvPicPr>
            <p:cNvPr id="9" name="Image 8"/>
            <p:cNvPicPr>
              <a:picLocks noChangeAspect="1"/>
            </p:cNvPicPr>
            <p:nvPr userDrawn="1"/>
          </p:nvPicPr>
          <p:blipFill rotWithShape="1">
            <a:blip r:embed="rId9" cstate="print">
              <a:extLst>
                <a:ext uri="{28A0092B-C50C-407E-A947-70E740481C1C}">
                  <a14:useLocalDpi xmlns:a14="http://schemas.microsoft.com/office/drawing/2010/main" val="0"/>
                </a:ext>
              </a:extLst>
            </a:blip>
            <a:srcRect t="60011" r="355" b="33191"/>
            <a:stretch/>
          </p:blipFill>
          <p:spPr>
            <a:xfrm>
              <a:off x="-5876" y="6693764"/>
              <a:ext cx="3477044" cy="170960"/>
            </a:xfrm>
            <a:prstGeom prst="rect">
              <a:avLst/>
            </a:prstGeom>
          </p:spPr>
        </p:pic>
        <p:pic>
          <p:nvPicPr>
            <p:cNvPr id="10" name="Image 9"/>
            <p:cNvPicPr>
              <a:picLocks noChangeAspect="1"/>
            </p:cNvPicPr>
            <p:nvPr userDrawn="1"/>
          </p:nvPicPr>
          <p:blipFill rotWithShape="1">
            <a:blip r:embed="rId10" cstate="print">
              <a:extLst>
                <a:ext uri="{28A0092B-C50C-407E-A947-70E740481C1C}">
                  <a14:useLocalDpi xmlns:a14="http://schemas.microsoft.com/office/drawing/2010/main" val="0"/>
                </a:ext>
              </a:extLst>
            </a:blip>
            <a:srcRect t="60011" r="355" b="33191"/>
            <a:stretch/>
          </p:blipFill>
          <p:spPr>
            <a:xfrm>
              <a:off x="3470625" y="6696765"/>
              <a:ext cx="3442618" cy="169267"/>
            </a:xfrm>
            <a:prstGeom prst="rect">
              <a:avLst/>
            </a:prstGeom>
          </p:spPr>
        </p:pic>
        <p:pic>
          <p:nvPicPr>
            <p:cNvPr id="11" name="Image 10"/>
            <p:cNvPicPr>
              <a:picLocks noChangeAspect="1"/>
            </p:cNvPicPr>
            <p:nvPr userDrawn="1"/>
          </p:nvPicPr>
          <p:blipFill rotWithShape="1">
            <a:blip r:embed="rId9" cstate="print">
              <a:extLst>
                <a:ext uri="{28A0092B-C50C-407E-A947-70E740481C1C}">
                  <a14:useLocalDpi xmlns:a14="http://schemas.microsoft.com/office/drawing/2010/main" val="0"/>
                </a:ext>
              </a:extLst>
            </a:blip>
            <a:srcRect t="60011" r="355" b="33191"/>
            <a:stretch/>
          </p:blipFill>
          <p:spPr>
            <a:xfrm>
              <a:off x="6437832" y="6689976"/>
              <a:ext cx="3477044" cy="170960"/>
            </a:xfrm>
            <a:prstGeom prst="rect">
              <a:avLst/>
            </a:prstGeom>
          </p:spPr>
        </p:pic>
      </p:grpSp>
    </p:spTree>
    <p:extLst>
      <p:ext uri="{BB962C8B-B14F-4D97-AF65-F5344CB8AC3E}">
        <p14:creationId xmlns:p14="http://schemas.microsoft.com/office/powerpoint/2010/main" val="287576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0_Titre et contenu">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2"/>
            <a:ext cx="12192000" cy="2343325"/>
          </a:xfrm>
          <a:prstGeom prst="rect">
            <a:avLst/>
          </a:prstGeom>
        </p:spPr>
      </p:pic>
      <p:pic>
        <p:nvPicPr>
          <p:cNvPr id="5" name="Imag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 y="6177165"/>
            <a:ext cx="12192000" cy="674895"/>
          </a:xfrm>
          <a:prstGeom prst="rect">
            <a:avLst/>
          </a:prstGeom>
        </p:spPr>
      </p:pic>
      <p:sp>
        <p:nvSpPr>
          <p:cNvPr id="2" name="Title 1"/>
          <p:cNvSpPr>
            <a:spLocks noGrp="1"/>
          </p:cNvSpPr>
          <p:nvPr>
            <p:ph type="title"/>
          </p:nvPr>
        </p:nvSpPr>
        <p:spPr>
          <a:xfrm>
            <a:off x="249908" y="204837"/>
            <a:ext cx="11845577" cy="398847"/>
          </a:xfrm>
          <a:prstGeom prst="rect">
            <a:avLst/>
          </a:prstGeom>
        </p:spPr>
        <p:txBody>
          <a:bodyPr>
            <a:noAutofit/>
          </a:bodyPr>
          <a:lstStyle>
            <a:lvl1pPr algn="ctr">
              <a:defRPr sz="2954">
                <a:solidFill>
                  <a:schemeClr val="bg1"/>
                </a:solidFill>
                <a:latin typeface="Thirsty Rough Reg" panose="03000500000007070006" pitchFamily="66" charset="0"/>
              </a:defRPr>
            </a:lvl1pPr>
          </a:lstStyle>
          <a:p>
            <a:r>
              <a:rPr lang="fr-FR" dirty="0"/>
              <a:t>Modifiez le style du titre</a:t>
            </a:r>
            <a:endParaRPr lang="en-US" dirty="0"/>
          </a:p>
        </p:txBody>
      </p:sp>
      <p:sp>
        <p:nvSpPr>
          <p:cNvPr id="3" name="Content Placeholder 2"/>
          <p:cNvSpPr>
            <a:spLocks noGrp="1"/>
          </p:cNvSpPr>
          <p:nvPr>
            <p:ph idx="1" hasCustomPrompt="1"/>
          </p:nvPr>
        </p:nvSpPr>
        <p:spPr>
          <a:xfrm>
            <a:off x="188220" y="1240971"/>
            <a:ext cx="11819853" cy="5292676"/>
          </a:xfrm>
          <a:prstGeom prst="rect">
            <a:avLst/>
          </a:prstGeom>
        </p:spPr>
        <p:txBody>
          <a:bodyPr/>
          <a:lstStyle>
            <a:lvl1pPr marL="211021" indent="-211021">
              <a:buSzPct val="131000"/>
              <a:buFontTx/>
              <a:buBlip>
                <a:blip r:embed="rId4"/>
              </a:buBlip>
              <a:defRPr>
                <a:solidFill>
                  <a:srgbClr val="872433"/>
                </a:solidFill>
                <a:latin typeface="Thirsty Rough Reg" panose="03000500000007070006" pitchFamily="66" charset="0"/>
              </a:defRPr>
            </a:lvl1pPr>
            <a:lvl2pPr marL="633062" indent="-211021">
              <a:buSzPct val="100000"/>
              <a:buFontTx/>
              <a:buBlip>
                <a:blip r:embed="rId5"/>
              </a:buBlip>
              <a:defRPr sz="1846" b="1">
                <a:solidFill>
                  <a:schemeClr val="tx1"/>
                </a:solidFill>
                <a:latin typeface="Thirsty Rough Reg" panose="03000500000007070006" pitchFamily="66" charset="0"/>
                <a:cs typeface="Aparajita" panose="020B0604020202020204" pitchFamily="34" charset="0"/>
              </a:defRPr>
            </a:lvl2pPr>
            <a:lvl3pPr marL="1055103" indent="-211021">
              <a:buFontTx/>
              <a:buBlip>
                <a:blip r:embed="rId6"/>
              </a:buBlip>
              <a:defRPr i="0">
                <a:solidFill>
                  <a:schemeClr val="tx1">
                    <a:lumMod val="65000"/>
                    <a:lumOff val="35000"/>
                  </a:schemeClr>
                </a:solidFill>
                <a:latin typeface="+mn-lt"/>
                <a:cs typeface="Aparajita" panose="020B0604020202020204" pitchFamily="34" charset="0"/>
              </a:defRPr>
            </a:lvl3pPr>
            <a:lvl4pPr marL="1477145" indent="-211021">
              <a:buFont typeface="Aparajita" panose="020B0604020202020204" pitchFamily="34" charset="0"/>
              <a:buChar char="◌"/>
              <a:defRPr i="1">
                <a:latin typeface="+mn-lt"/>
                <a:cs typeface="Aparajita" panose="020B0604020202020204" pitchFamily="34" charset="0"/>
              </a:defRPr>
            </a:lvl4pPr>
            <a:lvl5pPr marL="1899186" indent="-211021">
              <a:buFontTx/>
              <a:buBlip>
                <a:blip r:embed="rId7"/>
              </a:buBlip>
              <a:defRPr sz="1477">
                <a:latin typeface="+mn-lt"/>
                <a:cs typeface="Aparajita" panose="020B0604020202020204" pitchFamily="34" charset="0"/>
              </a:defRPr>
            </a:lvl5pPr>
          </a:lstStyle>
          <a:p>
            <a:pPr lvl="0"/>
            <a:r>
              <a:rPr lang="fr-FR" dirty="0"/>
              <a:t> Modifier les styles du texte du masque</a:t>
            </a:r>
          </a:p>
          <a:p>
            <a:pPr lvl="1"/>
            <a:r>
              <a:rPr lang="fr-FR" dirty="0"/>
              <a:t>  Deuxième niveau</a:t>
            </a:r>
          </a:p>
          <a:p>
            <a:pPr lvl="2"/>
            <a:r>
              <a:rPr lang="fr-FR" dirty="0"/>
              <a:t> Troisième niveau</a:t>
            </a:r>
          </a:p>
          <a:p>
            <a:pPr lvl="3"/>
            <a:r>
              <a:rPr lang="fr-FR" dirty="0"/>
              <a:t>Quatrième niveau</a:t>
            </a:r>
          </a:p>
          <a:p>
            <a:pPr lvl="4"/>
            <a:r>
              <a:rPr lang="fr-FR" dirty="0"/>
              <a:t>Cinquième niveau</a:t>
            </a:r>
            <a:endParaRPr lang="en-US" dirty="0"/>
          </a:p>
        </p:txBody>
      </p:sp>
      <p:sp>
        <p:nvSpPr>
          <p:cNvPr id="13" name="Slide Number Placeholder 5"/>
          <p:cNvSpPr>
            <a:spLocks noGrp="1"/>
          </p:cNvSpPr>
          <p:nvPr>
            <p:ph type="sldNum" sz="quarter" idx="4"/>
          </p:nvPr>
        </p:nvSpPr>
        <p:spPr>
          <a:xfrm>
            <a:off x="11452911" y="6424789"/>
            <a:ext cx="767844" cy="365125"/>
          </a:xfrm>
          <a:prstGeom prst="rect">
            <a:avLst/>
          </a:prstGeom>
        </p:spPr>
        <p:txBody>
          <a:bodyPr anchor="ctr"/>
          <a:lstStyle>
            <a:lvl1pPr algn="ctr">
              <a:defRPr sz="1292" b="1">
                <a:solidFill>
                  <a:srgbClr val="872433"/>
                </a:solidFill>
                <a:latin typeface="Thirsty Rough Reg" panose="03000500000007070006" pitchFamily="66" charset="0"/>
                <a:cs typeface="Aparajita" panose="020B0604020202020204" pitchFamily="34" charset="0"/>
              </a:defRPr>
            </a:lvl1pPr>
          </a:lstStyle>
          <a:p>
            <a:fld id="{B6546EDA-AC4C-4A45-AF53-BF0FE0BAFCCB}" type="slidenum">
              <a:rPr lang="fr-FR" smtClean="0"/>
              <a:pPr/>
              <a:t>‹N°›</a:t>
            </a:fld>
            <a:endParaRPr lang="fr-FR" dirty="0"/>
          </a:p>
        </p:txBody>
      </p:sp>
      <p:grpSp>
        <p:nvGrpSpPr>
          <p:cNvPr id="8" name="Groupe 7"/>
          <p:cNvGrpSpPr/>
          <p:nvPr userDrawn="1"/>
        </p:nvGrpSpPr>
        <p:grpSpPr>
          <a:xfrm>
            <a:off x="-7231" y="6689976"/>
            <a:ext cx="12210156" cy="176056"/>
            <a:chOff x="-5876" y="6689976"/>
            <a:chExt cx="9920752" cy="176056"/>
          </a:xfrm>
        </p:grpSpPr>
        <p:pic>
          <p:nvPicPr>
            <p:cNvPr id="9" name="Image 8"/>
            <p:cNvPicPr>
              <a:picLocks noChangeAspect="1"/>
            </p:cNvPicPr>
            <p:nvPr userDrawn="1"/>
          </p:nvPicPr>
          <p:blipFill rotWithShape="1">
            <a:blip r:embed="rId8" cstate="print">
              <a:extLst>
                <a:ext uri="{28A0092B-C50C-407E-A947-70E740481C1C}">
                  <a14:useLocalDpi xmlns:a14="http://schemas.microsoft.com/office/drawing/2010/main" val="0"/>
                </a:ext>
              </a:extLst>
            </a:blip>
            <a:srcRect t="60011" r="355" b="33191"/>
            <a:stretch/>
          </p:blipFill>
          <p:spPr>
            <a:xfrm>
              <a:off x="-5876" y="6693764"/>
              <a:ext cx="3477044" cy="170960"/>
            </a:xfrm>
            <a:prstGeom prst="rect">
              <a:avLst/>
            </a:prstGeom>
          </p:spPr>
        </p:pic>
        <p:pic>
          <p:nvPicPr>
            <p:cNvPr id="10" name="Image 9"/>
            <p:cNvPicPr>
              <a:picLocks noChangeAspect="1"/>
            </p:cNvPicPr>
            <p:nvPr userDrawn="1"/>
          </p:nvPicPr>
          <p:blipFill rotWithShape="1">
            <a:blip r:embed="rId9" cstate="print">
              <a:extLst>
                <a:ext uri="{28A0092B-C50C-407E-A947-70E740481C1C}">
                  <a14:useLocalDpi xmlns:a14="http://schemas.microsoft.com/office/drawing/2010/main" val="0"/>
                </a:ext>
              </a:extLst>
            </a:blip>
            <a:srcRect t="60011" r="355" b="33191"/>
            <a:stretch/>
          </p:blipFill>
          <p:spPr>
            <a:xfrm>
              <a:off x="3470625" y="6696765"/>
              <a:ext cx="3442618" cy="169267"/>
            </a:xfrm>
            <a:prstGeom prst="rect">
              <a:avLst/>
            </a:prstGeom>
          </p:spPr>
        </p:pic>
        <p:pic>
          <p:nvPicPr>
            <p:cNvPr id="11" name="Image 10"/>
            <p:cNvPicPr>
              <a:picLocks noChangeAspect="1"/>
            </p:cNvPicPr>
            <p:nvPr userDrawn="1"/>
          </p:nvPicPr>
          <p:blipFill rotWithShape="1">
            <a:blip r:embed="rId8" cstate="print">
              <a:extLst>
                <a:ext uri="{28A0092B-C50C-407E-A947-70E740481C1C}">
                  <a14:useLocalDpi xmlns:a14="http://schemas.microsoft.com/office/drawing/2010/main" val="0"/>
                </a:ext>
              </a:extLst>
            </a:blip>
            <a:srcRect t="60011" r="355" b="33191"/>
            <a:stretch/>
          </p:blipFill>
          <p:spPr>
            <a:xfrm>
              <a:off x="6437832" y="6689976"/>
              <a:ext cx="3477044" cy="170960"/>
            </a:xfrm>
            <a:prstGeom prst="rect">
              <a:avLst/>
            </a:prstGeom>
          </p:spPr>
        </p:pic>
      </p:grpSp>
    </p:spTree>
    <p:extLst>
      <p:ext uri="{BB962C8B-B14F-4D97-AF65-F5344CB8AC3E}">
        <p14:creationId xmlns:p14="http://schemas.microsoft.com/office/powerpoint/2010/main" val="830353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6_Titre et contenu">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2"/>
            <a:ext cx="12192000" cy="2343325"/>
          </a:xfrm>
          <a:prstGeom prst="rect">
            <a:avLst/>
          </a:prstGeom>
        </p:spPr>
      </p:pic>
      <p:pic>
        <p:nvPicPr>
          <p:cNvPr id="5" name="Imag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 y="6177165"/>
            <a:ext cx="12192000" cy="674895"/>
          </a:xfrm>
          <a:prstGeom prst="rect">
            <a:avLst/>
          </a:prstGeom>
        </p:spPr>
      </p:pic>
      <p:sp>
        <p:nvSpPr>
          <p:cNvPr id="2" name="Title 1"/>
          <p:cNvSpPr>
            <a:spLocks noGrp="1"/>
          </p:cNvSpPr>
          <p:nvPr>
            <p:ph type="title"/>
          </p:nvPr>
        </p:nvSpPr>
        <p:spPr>
          <a:xfrm>
            <a:off x="249907" y="204837"/>
            <a:ext cx="10515600" cy="473695"/>
          </a:xfrm>
          <a:prstGeom prst="rect">
            <a:avLst/>
          </a:prstGeom>
        </p:spPr>
        <p:txBody>
          <a:bodyPr>
            <a:noAutofit/>
          </a:bodyPr>
          <a:lstStyle>
            <a:lvl1pPr algn="ctr">
              <a:defRPr sz="2954">
                <a:solidFill>
                  <a:schemeClr val="bg1"/>
                </a:solidFill>
                <a:latin typeface="Thirsty Rough Reg" panose="03000500000007070006" pitchFamily="66" charset="0"/>
              </a:defRPr>
            </a:lvl1pPr>
          </a:lstStyle>
          <a:p>
            <a:r>
              <a:rPr lang="fr-FR" dirty="0"/>
              <a:t>Modifiez le style du titre</a:t>
            </a:r>
            <a:endParaRPr lang="en-US" dirty="0"/>
          </a:p>
        </p:txBody>
      </p:sp>
      <p:sp>
        <p:nvSpPr>
          <p:cNvPr id="3" name="Content Placeholder 2"/>
          <p:cNvSpPr>
            <a:spLocks noGrp="1"/>
          </p:cNvSpPr>
          <p:nvPr>
            <p:ph idx="1" hasCustomPrompt="1"/>
          </p:nvPr>
        </p:nvSpPr>
        <p:spPr>
          <a:xfrm>
            <a:off x="188220" y="1240971"/>
            <a:ext cx="11819853" cy="5292676"/>
          </a:xfrm>
          <a:prstGeom prst="rect">
            <a:avLst/>
          </a:prstGeom>
        </p:spPr>
        <p:txBody>
          <a:bodyPr/>
          <a:lstStyle>
            <a:lvl1pPr marL="211021" indent="-211021">
              <a:buSzPct val="131000"/>
              <a:buFontTx/>
              <a:buBlip>
                <a:blip r:embed="rId4"/>
              </a:buBlip>
              <a:defRPr>
                <a:solidFill>
                  <a:srgbClr val="872433"/>
                </a:solidFill>
                <a:latin typeface="Thirsty Rough Reg" panose="03000500000007070006" pitchFamily="66" charset="0"/>
              </a:defRPr>
            </a:lvl1pPr>
            <a:lvl2pPr marL="633062" indent="-211021">
              <a:buSzPct val="100000"/>
              <a:buFontTx/>
              <a:buBlip>
                <a:blip r:embed="rId5"/>
              </a:buBlip>
              <a:defRPr sz="1846" b="1">
                <a:solidFill>
                  <a:schemeClr val="tx1"/>
                </a:solidFill>
                <a:latin typeface="Thirsty Rough Reg" panose="03000500000007070006" pitchFamily="66" charset="0"/>
                <a:cs typeface="Aparajita" panose="020B0604020202020204" pitchFamily="34" charset="0"/>
              </a:defRPr>
            </a:lvl2pPr>
            <a:lvl3pPr marL="1055103" indent="-211021">
              <a:buFontTx/>
              <a:buBlip>
                <a:blip r:embed="rId6"/>
              </a:buBlip>
              <a:defRPr i="0">
                <a:solidFill>
                  <a:schemeClr val="tx1">
                    <a:lumMod val="65000"/>
                    <a:lumOff val="35000"/>
                  </a:schemeClr>
                </a:solidFill>
                <a:latin typeface="+mn-lt"/>
                <a:cs typeface="Aparajita" panose="020B0604020202020204" pitchFamily="34" charset="0"/>
              </a:defRPr>
            </a:lvl3pPr>
            <a:lvl4pPr marL="1477145" indent="-211021">
              <a:buFont typeface="Aparajita" panose="020B0604020202020204" pitchFamily="34" charset="0"/>
              <a:buChar char="◌"/>
              <a:defRPr i="1">
                <a:latin typeface="+mn-lt"/>
                <a:cs typeface="Aparajita" panose="020B0604020202020204" pitchFamily="34" charset="0"/>
              </a:defRPr>
            </a:lvl4pPr>
            <a:lvl5pPr marL="1899186" indent="-211021">
              <a:buFontTx/>
              <a:buBlip>
                <a:blip r:embed="rId7"/>
              </a:buBlip>
              <a:defRPr sz="1477">
                <a:latin typeface="+mn-lt"/>
                <a:cs typeface="Aparajita" panose="020B0604020202020204" pitchFamily="34" charset="0"/>
              </a:defRPr>
            </a:lvl5pPr>
          </a:lstStyle>
          <a:p>
            <a:pPr lvl="0"/>
            <a:r>
              <a:rPr lang="fr-FR" dirty="0"/>
              <a:t> Modifier les styles du texte du masque</a:t>
            </a:r>
          </a:p>
          <a:p>
            <a:pPr lvl="1"/>
            <a:r>
              <a:rPr lang="fr-FR" dirty="0"/>
              <a:t>  Deuxième niveau</a:t>
            </a:r>
          </a:p>
          <a:p>
            <a:pPr lvl="2"/>
            <a:r>
              <a:rPr lang="fr-FR" dirty="0"/>
              <a:t> Troisième niveau</a:t>
            </a:r>
          </a:p>
          <a:p>
            <a:pPr lvl="3"/>
            <a:r>
              <a:rPr lang="fr-FR" dirty="0"/>
              <a:t>Quatrième niveau</a:t>
            </a:r>
          </a:p>
          <a:p>
            <a:pPr lvl="4"/>
            <a:r>
              <a:rPr lang="fr-FR" dirty="0"/>
              <a:t>Cinquième niveau</a:t>
            </a:r>
            <a:endParaRPr lang="en-US" dirty="0"/>
          </a:p>
        </p:txBody>
      </p:sp>
      <p:sp>
        <p:nvSpPr>
          <p:cNvPr id="13" name="Slide Number Placeholder 5"/>
          <p:cNvSpPr>
            <a:spLocks noGrp="1"/>
          </p:cNvSpPr>
          <p:nvPr>
            <p:ph type="sldNum" sz="quarter" idx="4"/>
          </p:nvPr>
        </p:nvSpPr>
        <p:spPr>
          <a:xfrm>
            <a:off x="11452911" y="6424789"/>
            <a:ext cx="767844" cy="365125"/>
          </a:xfrm>
          <a:prstGeom prst="rect">
            <a:avLst/>
          </a:prstGeom>
        </p:spPr>
        <p:txBody>
          <a:bodyPr anchor="ctr"/>
          <a:lstStyle>
            <a:lvl1pPr algn="ctr">
              <a:defRPr sz="1292" b="1">
                <a:solidFill>
                  <a:srgbClr val="872433"/>
                </a:solidFill>
                <a:latin typeface="Thirsty Rough Reg" panose="03000500000007070006" pitchFamily="66" charset="0"/>
                <a:cs typeface="Aparajita" panose="020B0604020202020204" pitchFamily="34" charset="0"/>
              </a:defRPr>
            </a:lvl1pPr>
          </a:lstStyle>
          <a:p>
            <a:fld id="{B6546EDA-AC4C-4A45-AF53-BF0FE0BAFCCB}" type="slidenum">
              <a:rPr lang="fr-FR" smtClean="0"/>
              <a:pPr/>
              <a:t>‹N°›</a:t>
            </a:fld>
            <a:endParaRPr lang="fr-FR" dirty="0"/>
          </a:p>
        </p:txBody>
      </p:sp>
      <p:pic>
        <p:nvPicPr>
          <p:cNvPr id="7" name="Imag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65507" y="117103"/>
            <a:ext cx="1292187" cy="989827"/>
          </a:xfrm>
          <a:prstGeom prst="rect">
            <a:avLst/>
          </a:prstGeom>
        </p:spPr>
      </p:pic>
      <p:pic>
        <p:nvPicPr>
          <p:cNvPr id="9" name="Image 8"/>
          <p:cNvPicPr>
            <a:picLocks noChangeAspect="1"/>
          </p:cNvPicPr>
          <p:nvPr userDrawn="1"/>
        </p:nvPicPr>
        <p:blipFill rotWithShape="1">
          <a:blip r:embed="rId9" cstate="print">
            <a:extLst>
              <a:ext uri="{28A0092B-C50C-407E-A947-70E740481C1C}">
                <a14:useLocalDpi xmlns:a14="http://schemas.microsoft.com/office/drawing/2010/main" val="0"/>
              </a:ext>
            </a:extLst>
          </a:blip>
          <a:srcRect t="83091" b="3201"/>
          <a:stretch/>
        </p:blipFill>
        <p:spPr>
          <a:xfrm>
            <a:off x="1" y="6667002"/>
            <a:ext cx="2589548" cy="207842"/>
          </a:xfrm>
          <a:prstGeom prst="rect">
            <a:avLst/>
          </a:prstGeom>
        </p:spPr>
      </p:pic>
      <p:pic>
        <p:nvPicPr>
          <p:cNvPr id="10" name="Image 9"/>
          <p:cNvPicPr>
            <a:picLocks noChangeAspect="1"/>
          </p:cNvPicPr>
          <p:nvPr userDrawn="1"/>
        </p:nvPicPr>
        <p:blipFill rotWithShape="1">
          <a:blip r:embed="rId9" cstate="print">
            <a:extLst>
              <a:ext uri="{28A0092B-C50C-407E-A947-70E740481C1C}">
                <a14:useLocalDpi xmlns:a14="http://schemas.microsoft.com/office/drawing/2010/main" val="0"/>
              </a:ext>
            </a:extLst>
          </a:blip>
          <a:srcRect t="83091" b="3201"/>
          <a:stretch/>
        </p:blipFill>
        <p:spPr>
          <a:xfrm>
            <a:off x="2589549" y="6664487"/>
            <a:ext cx="2589548" cy="207842"/>
          </a:xfrm>
          <a:prstGeom prst="rect">
            <a:avLst/>
          </a:prstGeom>
        </p:spPr>
      </p:pic>
      <p:pic>
        <p:nvPicPr>
          <p:cNvPr id="11" name="Image 10"/>
          <p:cNvPicPr>
            <a:picLocks noChangeAspect="1"/>
          </p:cNvPicPr>
          <p:nvPr userDrawn="1"/>
        </p:nvPicPr>
        <p:blipFill rotWithShape="1">
          <a:blip r:embed="rId9" cstate="print">
            <a:extLst>
              <a:ext uri="{28A0092B-C50C-407E-A947-70E740481C1C}">
                <a14:useLocalDpi xmlns:a14="http://schemas.microsoft.com/office/drawing/2010/main" val="0"/>
              </a:ext>
            </a:extLst>
          </a:blip>
          <a:srcRect t="83091" b="3201"/>
          <a:stretch/>
        </p:blipFill>
        <p:spPr>
          <a:xfrm>
            <a:off x="5179098" y="6665665"/>
            <a:ext cx="2589548" cy="207842"/>
          </a:xfrm>
          <a:prstGeom prst="rect">
            <a:avLst/>
          </a:prstGeom>
        </p:spPr>
      </p:pic>
      <p:pic>
        <p:nvPicPr>
          <p:cNvPr id="12" name="Image 11"/>
          <p:cNvPicPr>
            <a:picLocks noChangeAspect="1"/>
          </p:cNvPicPr>
          <p:nvPr userDrawn="1"/>
        </p:nvPicPr>
        <p:blipFill rotWithShape="1">
          <a:blip r:embed="rId9" cstate="print">
            <a:extLst>
              <a:ext uri="{28A0092B-C50C-407E-A947-70E740481C1C}">
                <a14:useLocalDpi xmlns:a14="http://schemas.microsoft.com/office/drawing/2010/main" val="0"/>
              </a:ext>
            </a:extLst>
          </a:blip>
          <a:srcRect t="83091" b="3201"/>
          <a:stretch/>
        </p:blipFill>
        <p:spPr>
          <a:xfrm>
            <a:off x="7768646" y="6667002"/>
            <a:ext cx="2589548" cy="207842"/>
          </a:xfrm>
          <a:prstGeom prst="rect">
            <a:avLst/>
          </a:prstGeom>
        </p:spPr>
      </p:pic>
      <p:pic>
        <p:nvPicPr>
          <p:cNvPr id="14" name="Image 13"/>
          <p:cNvPicPr>
            <a:picLocks noChangeAspect="1"/>
          </p:cNvPicPr>
          <p:nvPr userDrawn="1"/>
        </p:nvPicPr>
        <p:blipFill rotWithShape="1">
          <a:blip r:embed="rId9" cstate="print">
            <a:extLst>
              <a:ext uri="{28A0092B-C50C-407E-A947-70E740481C1C}">
                <a14:useLocalDpi xmlns:a14="http://schemas.microsoft.com/office/drawing/2010/main" val="0"/>
              </a:ext>
            </a:extLst>
          </a:blip>
          <a:srcRect t="83091" r="27849" b="2263"/>
          <a:stretch/>
        </p:blipFill>
        <p:spPr>
          <a:xfrm>
            <a:off x="10358193" y="6667002"/>
            <a:ext cx="1868408" cy="222070"/>
          </a:xfrm>
          <a:prstGeom prst="rect">
            <a:avLst/>
          </a:prstGeom>
        </p:spPr>
      </p:pic>
    </p:spTree>
    <p:extLst>
      <p:ext uri="{BB962C8B-B14F-4D97-AF65-F5344CB8AC3E}">
        <p14:creationId xmlns:p14="http://schemas.microsoft.com/office/powerpoint/2010/main" val="3758956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5_Titre et contenu">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6177165"/>
            <a:ext cx="12192000" cy="674895"/>
          </a:xfrm>
          <a:prstGeom prst="rect">
            <a:avLst/>
          </a:prstGeom>
        </p:spPr>
      </p:pic>
      <p:pic>
        <p:nvPicPr>
          <p:cNvPr id="8" name="Espace réservé du contenu 4">
            <a:extLst>
              <a:ext uri="{FF2B5EF4-FFF2-40B4-BE49-F238E27FC236}">
                <a16:creationId xmlns:a16="http://schemas.microsoft.com/office/drawing/2014/main" id="{16150530-CF88-7740-90BD-A9E4C37B8D9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655" y="559994"/>
            <a:ext cx="12174969" cy="467190"/>
          </a:xfrm>
          <a:prstGeom prst="rect">
            <a:avLst/>
          </a:prstGeom>
        </p:spPr>
      </p:pic>
      <p:sp>
        <p:nvSpPr>
          <p:cNvPr id="2" name="Title 1"/>
          <p:cNvSpPr>
            <a:spLocks noGrp="1"/>
          </p:cNvSpPr>
          <p:nvPr>
            <p:ph type="title"/>
          </p:nvPr>
        </p:nvSpPr>
        <p:spPr>
          <a:xfrm>
            <a:off x="249907" y="204837"/>
            <a:ext cx="10515600" cy="473695"/>
          </a:xfrm>
          <a:prstGeom prst="rect">
            <a:avLst/>
          </a:prstGeom>
        </p:spPr>
        <p:txBody>
          <a:bodyPr>
            <a:noAutofit/>
          </a:bodyPr>
          <a:lstStyle>
            <a:lvl1pPr algn="ctr">
              <a:defRPr sz="2954">
                <a:solidFill>
                  <a:schemeClr val="bg1"/>
                </a:solidFill>
                <a:latin typeface="Thirsty Rough Reg" panose="03000500000007070006" pitchFamily="66" charset="0"/>
              </a:defRPr>
            </a:lvl1pPr>
          </a:lstStyle>
          <a:p>
            <a:r>
              <a:rPr lang="fr-FR" dirty="0"/>
              <a:t>Modifiez le style du titre</a:t>
            </a:r>
            <a:endParaRPr lang="en-US" dirty="0"/>
          </a:p>
        </p:txBody>
      </p:sp>
      <p:sp>
        <p:nvSpPr>
          <p:cNvPr id="3" name="Content Placeholder 2"/>
          <p:cNvSpPr>
            <a:spLocks noGrp="1"/>
          </p:cNvSpPr>
          <p:nvPr>
            <p:ph idx="1" hasCustomPrompt="1"/>
          </p:nvPr>
        </p:nvSpPr>
        <p:spPr>
          <a:xfrm>
            <a:off x="188220" y="1240971"/>
            <a:ext cx="11819853" cy="5292676"/>
          </a:xfrm>
          <a:prstGeom prst="rect">
            <a:avLst/>
          </a:prstGeom>
        </p:spPr>
        <p:txBody>
          <a:bodyPr/>
          <a:lstStyle>
            <a:lvl1pPr marL="211021" indent="-211021">
              <a:buSzPct val="131000"/>
              <a:buFontTx/>
              <a:buBlip>
                <a:blip r:embed="rId4"/>
              </a:buBlip>
              <a:defRPr>
                <a:solidFill>
                  <a:srgbClr val="872433"/>
                </a:solidFill>
                <a:latin typeface="Thirsty Rough Reg" panose="03000500000007070006" pitchFamily="66" charset="0"/>
              </a:defRPr>
            </a:lvl1pPr>
            <a:lvl2pPr marL="633062" indent="-211021">
              <a:buSzPct val="100000"/>
              <a:buFontTx/>
              <a:buBlip>
                <a:blip r:embed="rId5"/>
              </a:buBlip>
              <a:defRPr sz="1846" b="1">
                <a:solidFill>
                  <a:schemeClr val="tx1"/>
                </a:solidFill>
                <a:latin typeface="Thirsty Rough Reg" panose="03000500000007070006" pitchFamily="66" charset="0"/>
                <a:cs typeface="Aparajita" panose="020B0604020202020204" pitchFamily="34" charset="0"/>
              </a:defRPr>
            </a:lvl2pPr>
            <a:lvl3pPr marL="1055103" indent="-211021">
              <a:buFontTx/>
              <a:buBlip>
                <a:blip r:embed="rId6"/>
              </a:buBlip>
              <a:defRPr i="0">
                <a:solidFill>
                  <a:schemeClr val="tx1">
                    <a:lumMod val="65000"/>
                    <a:lumOff val="35000"/>
                  </a:schemeClr>
                </a:solidFill>
                <a:latin typeface="+mn-lt"/>
                <a:cs typeface="Aparajita" panose="020B0604020202020204" pitchFamily="34" charset="0"/>
              </a:defRPr>
            </a:lvl3pPr>
            <a:lvl4pPr marL="1477145" indent="-211021">
              <a:buFont typeface="Aparajita" panose="020B0604020202020204" pitchFamily="34" charset="0"/>
              <a:buChar char="◌"/>
              <a:defRPr i="1">
                <a:latin typeface="+mn-lt"/>
                <a:cs typeface="Aparajita" panose="020B0604020202020204" pitchFamily="34" charset="0"/>
              </a:defRPr>
            </a:lvl4pPr>
            <a:lvl5pPr marL="1899186" indent="-211021">
              <a:buFontTx/>
              <a:buBlip>
                <a:blip r:embed="rId7"/>
              </a:buBlip>
              <a:defRPr sz="1477">
                <a:latin typeface="+mn-lt"/>
                <a:cs typeface="Aparajita" panose="020B0604020202020204" pitchFamily="34" charset="0"/>
              </a:defRPr>
            </a:lvl5pPr>
          </a:lstStyle>
          <a:p>
            <a:pPr lvl="0"/>
            <a:r>
              <a:rPr lang="fr-FR" dirty="0"/>
              <a:t> Modifier les styles du texte du masque</a:t>
            </a:r>
          </a:p>
          <a:p>
            <a:pPr lvl="1"/>
            <a:r>
              <a:rPr lang="fr-FR" dirty="0"/>
              <a:t>  Deuxième niveau</a:t>
            </a:r>
          </a:p>
          <a:p>
            <a:pPr lvl="2"/>
            <a:r>
              <a:rPr lang="fr-FR" dirty="0"/>
              <a:t> Troisième niveau</a:t>
            </a:r>
          </a:p>
          <a:p>
            <a:pPr lvl="3"/>
            <a:r>
              <a:rPr lang="fr-FR" dirty="0"/>
              <a:t>Quatrième niveau</a:t>
            </a:r>
          </a:p>
          <a:p>
            <a:pPr lvl="4"/>
            <a:r>
              <a:rPr lang="fr-FR" dirty="0"/>
              <a:t>Cinquième niveau</a:t>
            </a:r>
            <a:endParaRPr lang="en-US" dirty="0"/>
          </a:p>
        </p:txBody>
      </p:sp>
      <p:sp>
        <p:nvSpPr>
          <p:cNvPr id="13" name="Slide Number Placeholder 5"/>
          <p:cNvSpPr>
            <a:spLocks noGrp="1"/>
          </p:cNvSpPr>
          <p:nvPr>
            <p:ph type="sldNum" sz="quarter" idx="4"/>
          </p:nvPr>
        </p:nvSpPr>
        <p:spPr>
          <a:xfrm>
            <a:off x="11452911" y="6424789"/>
            <a:ext cx="767844" cy="365125"/>
          </a:xfrm>
          <a:prstGeom prst="rect">
            <a:avLst/>
          </a:prstGeom>
        </p:spPr>
        <p:txBody>
          <a:bodyPr anchor="ctr"/>
          <a:lstStyle>
            <a:lvl1pPr algn="ctr">
              <a:defRPr sz="1292" b="1">
                <a:solidFill>
                  <a:srgbClr val="872433"/>
                </a:solidFill>
                <a:latin typeface="Thirsty Rough Reg" panose="03000500000007070006" pitchFamily="66" charset="0"/>
                <a:cs typeface="Aparajita" panose="020B0604020202020204" pitchFamily="34" charset="0"/>
              </a:defRPr>
            </a:lvl1pPr>
          </a:lstStyle>
          <a:p>
            <a:fld id="{B6546EDA-AC4C-4A45-AF53-BF0FE0BAFCCB}" type="slidenum">
              <a:rPr lang="fr-FR" smtClean="0"/>
              <a:pPr/>
              <a:t>‹N°›</a:t>
            </a:fld>
            <a:endParaRPr lang="fr-FR" dirty="0"/>
          </a:p>
        </p:txBody>
      </p:sp>
      <p:pic>
        <p:nvPicPr>
          <p:cNvPr id="7" name="Imag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48125" y="117103"/>
            <a:ext cx="1209568" cy="989827"/>
          </a:xfrm>
          <a:prstGeom prst="rect">
            <a:avLst/>
          </a:prstGeom>
        </p:spPr>
      </p:pic>
      <p:pic>
        <p:nvPicPr>
          <p:cNvPr id="4" name="Image 3"/>
          <p:cNvPicPr>
            <a:picLocks noChangeAspect="1"/>
          </p:cNvPicPr>
          <p:nvPr userDrawn="1"/>
        </p:nvPicPr>
        <p:blipFill rotWithShape="1">
          <a:blip r:embed="rId9" cstate="print">
            <a:extLst>
              <a:ext uri="{28A0092B-C50C-407E-A947-70E740481C1C}">
                <a14:useLocalDpi xmlns:a14="http://schemas.microsoft.com/office/drawing/2010/main" val="0"/>
              </a:ext>
            </a:extLst>
          </a:blip>
          <a:srcRect t="55551"/>
          <a:stretch/>
        </p:blipFill>
        <p:spPr>
          <a:xfrm>
            <a:off x="-2" y="0"/>
            <a:ext cx="4645583" cy="1209122"/>
          </a:xfrm>
          <a:prstGeom prst="rect">
            <a:avLst/>
          </a:prstGeom>
        </p:spPr>
      </p:pic>
      <p:pic>
        <p:nvPicPr>
          <p:cNvPr id="10" name="Image 9"/>
          <p:cNvPicPr>
            <a:picLocks noChangeAspect="1"/>
          </p:cNvPicPr>
          <p:nvPr userDrawn="1"/>
        </p:nvPicPr>
        <p:blipFill rotWithShape="1">
          <a:blip r:embed="rId9" cstate="print">
            <a:extLst>
              <a:ext uri="{28A0092B-C50C-407E-A947-70E740481C1C}">
                <a14:useLocalDpi xmlns:a14="http://schemas.microsoft.com/office/drawing/2010/main" val="0"/>
              </a:ext>
            </a:extLst>
          </a:blip>
          <a:srcRect t="55551"/>
          <a:stretch/>
        </p:blipFill>
        <p:spPr>
          <a:xfrm>
            <a:off x="4405145" y="0"/>
            <a:ext cx="4645583" cy="1209122"/>
          </a:xfrm>
          <a:prstGeom prst="rect">
            <a:avLst/>
          </a:prstGeom>
        </p:spPr>
      </p:pic>
      <p:pic>
        <p:nvPicPr>
          <p:cNvPr id="11" name="Image 10"/>
          <p:cNvPicPr>
            <a:picLocks noChangeAspect="1"/>
          </p:cNvPicPr>
          <p:nvPr userDrawn="1"/>
        </p:nvPicPr>
        <p:blipFill rotWithShape="1">
          <a:blip r:embed="rId9" cstate="print">
            <a:extLst>
              <a:ext uri="{28A0092B-C50C-407E-A947-70E740481C1C}">
                <a14:useLocalDpi xmlns:a14="http://schemas.microsoft.com/office/drawing/2010/main" val="0"/>
              </a:ext>
            </a:extLst>
          </a:blip>
          <a:srcRect t="55551" r="26932"/>
          <a:stretch/>
        </p:blipFill>
        <p:spPr>
          <a:xfrm>
            <a:off x="8810292" y="0"/>
            <a:ext cx="3394457" cy="1209122"/>
          </a:xfrm>
          <a:prstGeom prst="rect">
            <a:avLst/>
          </a:prstGeom>
        </p:spPr>
      </p:pic>
      <p:sp>
        <p:nvSpPr>
          <p:cNvPr id="12" name="Title 1"/>
          <p:cNvSpPr txBox="1">
            <a:spLocks/>
          </p:cNvSpPr>
          <p:nvPr userDrawn="1"/>
        </p:nvSpPr>
        <p:spPr>
          <a:xfrm>
            <a:off x="0" y="175116"/>
            <a:ext cx="12140312" cy="473695"/>
          </a:xfrm>
          <a:prstGeom prst="rect">
            <a:avLst/>
          </a:prstGeom>
        </p:spPr>
        <p:txBody>
          <a:bodyPr>
            <a:noAutofit/>
          </a:bodyPr>
          <a:lstStyle>
            <a:lvl1pPr algn="ctr" defTabSz="914400" rtl="0" eaLnBrk="1" latinLnBrk="0" hangingPunct="1">
              <a:lnSpc>
                <a:spcPct val="90000"/>
              </a:lnSpc>
              <a:spcBef>
                <a:spcPct val="0"/>
              </a:spcBef>
              <a:buNone/>
              <a:defRPr sz="3200" kern="1200">
                <a:solidFill>
                  <a:schemeClr val="bg1"/>
                </a:solidFill>
                <a:latin typeface="Thirsty Rough Reg" panose="03000500000007070006" pitchFamily="66" charset="0"/>
                <a:ea typeface="+mj-ea"/>
                <a:cs typeface="+mj-cs"/>
              </a:defRPr>
            </a:lvl1pPr>
          </a:lstStyle>
          <a:p>
            <a:endParaRPr lang="en-US" sz="2954" dirty="0">
              <a:solidFill>
                <a:prstClr val="white"/>
              </a:solidFill>
              <a:latin typeface="Thirsty Rough Reg" panose="03000500000007070006" pitchFamily="66" charset="0"/>
            </a:endParaRPr>
          </a:p>
        </p:txBody>
      </p:sp>
      <p:pic>
        <p:nvPicPr>
          <p:cNvPr id="15" name="Image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42931" y="54957"/>
            <a:ext cx="882580" cy="676065"/>
          </a:xfrm>
          <a:prstGeom prst="rect">
            <a:avLst/>
          </a:prstGeom>
        </p:spPr>
      </p:pic>
    </p:spTree>
    <p:extLst>
      <p:ext uri="{BB962C8B-B14F-4D97-AF65-F5344CB8AC3E}">
        <p14:creationId xmlns:p14="http://schemas.microsoft.com/office/powerpoint/2010/main" val="2871766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7_Titre et contenu">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6177165"/>
            <a:ext cx="12192000" cy="674895"/>
          </a:xfrm>
          <a:prstGeom prst="rect">
            <a:avLst/>
          </a:prstGeom>
        </p:spPr>
      </p:pic>
      <p:pic>
        <p:nvPicPr>
          <p:cNvPr id="8" name="Espace réservé du contenu 4">
            <a:extLst>
              <a:ext uri="{FF2B5EF4-FFF2-40B4-BE49-F238E27FC236}">
                <a16:creationId xmlns:a16="http://schemas.microsoft.com/office/drawing/2014/main" id="{16150530-CF88-7740-90BD-A9E4C37B8D9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655" y="559994"/>
            <a:ext cx="12174969" cy="467190"/>
          </a:xfrm>
          <a:prstGeom prst="rect">
            <a:avLst/>
          </a:prstGeom>
        </p:spPr>
      </p:pic>
      <p:sp>
        <p:nvSpPr>
          <p:cNvPr id="2" name="Title 1"/>
          <p:cNvSpPr>
            <a:spLocks noGrp="1"/>
          </p:cNvSpPr>
          <p:nvPr>
            <p:ph type="title"/>
          </p:nvPr>
        </p:nvSpPr>
        <p:spPr>
          <a:xfrm>
            <a:off x="249907" y="204837"/>
            <a:ext cx="10515600" cy="473695"/>
          </a:xfrm>
          <a:prstGeom prst="rect">
            <a:avLst/>
          </a:prstGeom>
        </p:spPr>
        <p:txBody>
          <a:bodyPr>
            <a:noAutofit/>
          </a:bodyPr>
          <a:lstStyle>
            <a:lvl1pPr algn="ctr">
              <a:defRPr sz="2954">
                <a:solidFill>
                  <a:schemeClr val="bg1"/>
                </a:solidFill>
                <a:latin typeface="Thirsty Rough Reg" panose="03000500000007070006" pitchFamily="66" charset="0"/>
              </a:defRPr>
            </a:lvl1pPr>
          </a:lstStyle>
          <a:p>
            <a:r>
              <a:rPr lang="fr-FR" dirty="0"/>
              <a:t>Modifiez le style du titre</a:t>
            </a:r>
            <a:endParaRPr lang="en-US" dirty="0"/>
          </a:p>
        </p:txBody>
      </p:sp>
      <p:sp>
        <p:nvSpPr>
          <p:cNvPr id="3" name="Content Placeholder 2"/>
          <p:cNvSpPr>
            <a:spLocks noGrp="1"/>
          </p:cNvSpPr>
          <p:nvPr>
            <p:ph idx="1" hasCustomPrompt="1"/>
          </p:nvPr>
        </p:nvSpPr>
        <p:spPr>
          <a:xfrm>
            <a:off x="188220" y="1240971"/>
            <a:ext cx="11819853" cy="5292676"/>
          </a:xfrm>
          <a:prstGeom prst="rect">
            <a:avLst/>
          </a:prstGeom>
        </p:spPr>
        <p:txBody>
          <a:bodyPr/>
          <a:lstStyle>
            <a:lvl1pPr marL="211021" indent="-211021">
              <a:buSzPct val="131000"/>
              <a:buFontTx/>
              <a:buBlip>
                <a:blip r:embed="rId4"/>
              </a:buBlip>
              <a:defRPr>
                <a:solidFill>
                  <a:srgbClr val="872433"/>
                </a:solidFill>
                <a:latin typeface="Thirsty Rough Reg" panose="03000500000007070006" pitchFamily="66" charset="0"/>
              </a:defRPr>
            </a:lvl1pPr>
            <a:lvl2pPr marL="633062" indent="-211021">
              <a:buSzPct val="100000"/>
              <a:buFontTx/>
              <a:buBlip>
                <a:blip r:embed="rId5"/>
              </a:buBlip>
              <a:defRPr sz="1846" b="1">
                <a:solidFill>
                  <a:schemeClr val="tx1"/>
                </a:solidFill>
                <a:latin typeface="Thirsty Rough Reg" panose="03000500000007070006" pitchFamily="66" charset="0"/>
                <a:cs typeface="Aparajita" panose="020B0604020202020204" pitchFamily="34" charset="0"/>
              </a:defRPr>
            </a:lvl2pPr>
            <a:lvl3pPr marL="1055103" indent="-211021">
              <a:buFontTx/>
              <a:buBlip>
                <a:blip r:embed="rId6"/>
              </a:buBlip>
              <a:defRPr i="0">
                <a:solidFill>
                  <a:schemeClr val="tx1">
                    <a:lumMod val="65000"/>
                    <a:lumOff val="35000"/>
                  </a:schemeClr>
                </a:solidFill>
                <a:latin typeface="+mn-lt"/>
                <a:cs typeface="Aparajita" panose="020B0604020202020204" pitchFamily="34" charset="0"/>
              </a:defRPr>
            </a:lvl3pPr>
            <a:lvl4pPr marL="1477145" indent="-211021">
              <a:buFont typeface="Aparajita" panose="020B0604020202020204" pitchFamily="34" charset="0"/>
              <a:buChar char="◌"/>
              <a:defRPr i="1">
                <a:latin typeface="+mn-lt"/>
                <a:cs typeface="Aparajita" panose="020B0604020202020204" pitchFamily="34" charset="0"/>
              </a:defRPr>
            </a:lvl4pPr>
            <a:lvl5pPr marL="1899186" indent="-211021">
              <a:buFontTx/>
              <a:buBlip>
                <a:blip r:embed="rId7"/>
              </a:buBlip>
              <a:defRPr sz="1477">
                <a:latin typeface="+mn-lt"/>
                <a:cs typeface="Aparajita" panose="020B0604020202020204" pitchFamily="34" charset="0"/>
              </a:defRPr>
            </a:lvl5pPr>
          </a:lstStyle>
          <a:p>
            <a:pPr lvl="0"/>
            <a:r>
              <a:rPr lang="fr-FR" dirty="0"/>
              <a:t> Modifier les styles du texte du masque</a:t>
            </a:r>
          </a:p>
          <a:p>
            <a:pPr lvl="1"/>
            <a:r>
              <a:rPr lang="fr-FR" dirty="0"/>
              <a:t>  Deuxième niveau</a:t>
            </a:r>
          </a:p>
          <a:p>
            <a:pPr lvl="2"/>
            <a:r>
              <a:rPr lang="fr-FR" dirty="0"/>
              <a:t> Troisième niveau</a:t>
            </a:r>
          </a:p>
          <a:p>
            <a:pPr lvl="3"/>
            <a:r>
              <a:rPr lang="fr-FR" dirty="0"/>
              <a:t>Quatrième niveau</a:t>
            </a:r>
          </a:p>
          <a:p>
            <a:pPr lvl="4"/>
            <a:r>
              <a:rPr lang="fr-FR" dirty="0"/>
              <a:t>Cinquième niveau</a:t>
            </a:r>
            <a:endParaRPr lang="en-US" dirty="0"/>
          </a:p>
        </p:txBody>
      </p:sp>
      <p:sp>
        <p:nvSpPr>
          <p:cNvPr id="13" name="Slide Number Placeholder 5"/>
          <p:cNvSpPr>
            <a:spLocks noGrp="1"/>
          </p:cNvSpPr>
          <p:nvPr>
            <p:ph type="sldNum" sz="quarter" idx="4"/>
          </p:nvPr>
        </p:nvSpPr>
        <p:spPr>
          <a:xfrm>
            <a:off x="11452911" y="6424789"/>
            <a:ext cx="767844" cy="365125"/>
          </a:xfrm>
          <a:prstGeom prst="rect">
            <a:avLst/>
          </a:prstGeom>
        </p:spPr>
        <p:txBody>
          <a:bodyPr anchor="ctr"/>
          <a:lstStyle>
            <a:lvl1pPr algn="ctr">
              <a:defRPr sz="1292" b="1">
                <a:solidFill>
                  <a:srgbClr val="872433"/>
                </a:solidFill>
                <a:latin typeface="Thirsty Rough Reg" panose="03000500000007070006" pitchFamily="66" charset="0"/>
                <a:cs typeface="Aparajita" panose="020B0604020202020204" pitchFamily="34" charset="0"/>
              </a:defRPr>
            </a:lvl1pPr>
          </a:lstStyle>
          <a:p>
            <a:fld id="{B6546EDA-AC4C-4A45-AF53-BF0FE0BAFCCB}" type="slidenum">
              <a:rPr lang="fr-FR" smtClean="0"/>
              <a:pPr/>
              <a:t>‹N°›</a:t>
            </a:fld>
            <a:endParaRPr lang="fr-FR" dirty="0"/>
          </a:p>
        </p:txBody>
      </p:sp>
      <p:pic>
        <p:nvPicPr>
          <p:cNvPr id="7" name="Imag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48125" y="117103"/>
            <a:ext cx="1209568" cy="989827"/>
          </a:xfrm>
          <a:prstGeom prst="rect">
            <a:avLst/>
          </a:prstGeom>
        </p:spPr>
      </p:pic>
      <p:pic>
        <p:nvPicPr>
          <p:cNvPr id="4" name="Image 3"/>
          <p:cNvPicPr>
            <a:picLocks noChangeAspect="1"/>
          </p:cNvPicPr>
          <p:nvPr userDrawn="1"/>
        </p:nvPicPr>
        <p:blipFill rotWithShape="1">
          <a:blip r:embed="rId9" cstate="print">
            <a:extLst>
              <a:ext uri="{28A0092B-C50C-407E-A947-70E740481C1C}">
                <a14:useLocalDpi xmlns:a14="http://schemas.microsoft.com/office/drawing/2010/main" val="0"/>
              </a:ext>
            </a:extLst>
          </a:blip>
          <a:srcRect t="55551"/>
          <a:stretch/>
        </p:blipFill>
        <p:spPr>
          <a:xfrm>
            <a:off x="-2" y="0"/>
            <a:ext cx="4645583" cy="1209122"/>
          </a:xfrm>
          <a:prstGeom prst="rect">
            <a:avLst/>
          </a:prstGeom>
        </p:spPr>
      </p:pic>
      <p:pic>
        <p:nvPicPr>
          <p:cNvPr id="10" name="Image 9"/>
          <p:cNvPicPr>
            <a:picLocks noChangeAspect="1"/>
          </p:cNvPicPr>
          <p:nvPr userDrawn="1"/>
        </p:nvPicPr>
        <p:blipFill rotWithShape="1">
          <a:blip r:embed="rId9" cstate="print">
            <a:extLst>
              <a:ext uri="{28A0092B-C50C-407E-A947-70E740481C1C}">
                <a14:useLocalDpi xmlns:a14="http://schemas.microsoft.com/office/drawing/2010/main" val="0"/>
              </a:ext>
            </a:extLst>
          </a:blip>
          <a:srcRect t="55551"/>
          <a:stretch/>
        </p:blipFill>
        <p:spPr>
          <a:xfrm>
            <a:off x="4405145" y="0"/>
            <a:ext cx="4645583" cy="1209122"/>
          </a:xfrm>
          <a:prstGeom prst="rect">
            <a:avLst/>
          </a:prstGeom>
        </p:spPr>
      </p:pic>
      <p:pic>
        <p:nvPicPr>
          <p:cNvPr id="11" name="Image 10"/>
          <p:cNvPicPr>
            <a:picLocks noChangeAspect="1"/>
          </p:cNvPicPr>
          <p:nvPr userDrawn="1"/>
        </p:nvPicPr>
        <p:blipFill rotWithShape="1">
          <a:blip r:embed="rId9" cstate="print">
            <a:extLst>
              <a:ext uri="{28A0092B-C50C-407E-A947-70E740481C1C}">
                <a14:useLocalDpi xmlns:a14="http://schemas.microsoft.com/office/drawing/2010/main" val="0"/>
              </a:ext>
            </a:extLst>
          </a:blip>
          <a:srcRect t="55551" r="26932"/>
          <a:stretch/>
        </p:blipFill>
        <p:spPr>
          <a:xfrm>
            <a:off x="8810292" y="0"/>
            <a:ext cx="3394457" cy="1209122"/>
          </a:xfrm>
          <a:prstGeom prst="rect">
            <a:avLst/>
          </a:prstGeom>
        </p:spPr>
      </p:pic>
      <p:sp>
        <p:nvSpPr>
          <p:cNvPr id="12" name="Title 1"/>
          <p:cNvSpPr txBox="1">
            <a:spLocks/>
          </p:cNvSpPr>
          <p:nvPr userDrawn="1"/>
        </p:nvSpPr>
        <p:spPr>
          <a:xfrm>
            <a:off x="0" y="175116"/>
            <a:ext cx="12140312" cy="473695"/>
          </a:xfrm>
          <a:prstGeom prst="rect">
            <a:avLst/>
          </a:prstGeom>
        </p:spPr>
        <p:txBody>
          <a:bodyPr>
            <a:noAutofit/>
          </a:bodyPr>
          <a:lstStyle>
            <a:lvl1pPr algn="ctr" defTabSz="914400" rtl="0" eaLnBrk="1" latinLnBrk="0" hangingPunct="1">
              <a:lnSpc>
                <a:spcPct val="90000"/>
              </a:lnSpc>
              <a:spcBef>
                <a:spcPct val="0"/>
              </a:spcBef>
              <a:buNone/>
              <a:defRPr sz="3200" kern="1200">
                <a:solidFill>
                  <a:schemeClr val="bg1"/>
                </a:solidFill>
                <a:latin typeface="Thirsty Rough Reg" panose="03000500000007070006" pitchFamily="66" charset="0"/>
                <a:ea typeface="+mj-ea"/>
                <a:cs typeface="+mj-cs"/>
              </a:defRPr>
            </a:lvl1pPr>
          </a:lstStyle>
          <a:p>
            <a:endParaRPr lang="en-US" sz="2954" dirty="0">
              <a:solidFill>
                <a:prstClr val="white"/>
              </a:solidFill>
              <a:latin typeface="Thirsty Rough Reg" panose="03000500000007070006" pitchFamily="66" charset="0"/>
            </a:endParaRPr>
          </a:p>
        </p:txBody>
      </p:sp>
      <p:pic>
        <p:nvPicPr>
          <p:cNvPr id="14" name="Image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317627" y="31356"/>
            <a:ext cx="822685" cy="673229"/>
          </a:xfrm>
          <a:prstGeom prst="rect">
            <a:avLst/>
          </a:prstGeom>
        </p:spPr>
      </p:pic>
      <p:pic>
        <p:nvPicPr>
          <p:cNvPr id="15" name="Image 14"/>
          <p:cNvPicPr>
            <a:picLocks noChangeAspect="1"/>
          </p:cNvPicPr>
          <p:nvPr userDrawn="1"/>
        </p:nvPicPr>
        <p:blipFill rotWithShape="1">
          <a:blip r:embed="rId11" cstate="print">
            <a:extLst>
              <a:ext uri="{28A0092B-C50C-407E-A947-70E740481C1C}">
                <a14:useLocalDpi xmlns:a14="http://schemas.microsoft.com/office/drawing/2010/main" val="0"/>
              </a:ext>
            </a:extLst>
          </a:blip>
          <a:srcRect t="83091" b="3201"/>
          <a:stretch/>
        </p:blipFill>
        <p:spPr>
          <a:xfrm>
            <a:off x="1" y="6667002"/>
            <a:ext cx="2589548" cy="207842"/>
          </a:xfrm>
          <a:prstGeom prst="rect">
            <a:avLst/>
          </a:prstGeom>
        </p:spPr>
      </p:pic>
      <p:pic>
        <p:nvPicPr>
          <p:cNvPr id="16" name="Image 15"/>
          <p:cNvPicPr>
            <a:picLocks noChangeAspect="1"/>
          </p:cNvPicPr>
          <p:nvPr userDrawn="1"/>
        </p:nvPicPr>
        <p:blipFill rotWithShape="1">
          <a:blip r:embed="rId11" cstate="print">
            <a:extLst>
              <a:ext uri="{28A0092B-C50C-407E-A947-70E740481C1C}">
                <a14:useLocalDpi xmlns:a14="http://schemas.microsoft.com/office/drawing/2010/main" val="0"/>
              </a:ext>
            </a:extLst>
          </a:blip>
          <a:srcRect t="83091" b="3201"/>
          <a:stretch/>
        </p:blipFill>
        <p:spPr>
          <a:xfrm>
            <a:off x="2589549" y="6664487"/>
            <a:ext cx="2589548" cy="207842"/>
          </a:xfrm>
          <a:prstGeom prst="rect">
            <a:avLst/>
          </a:prstGeom>
        </p:spPr>
      </p:pic>
      <p:pic>
        <p:nvPicPr>
          <p:cNvPr id="17" name="Image 16"/>
          <p:cNvPicPr>
            <a:picLocks noChangeAspect="1"/>
          </p:cNvPicPr>
          <p:nvPr userDrawn="1"/>
        </p:nvPicPr>
        <p:blipFill rotWithShape="1">
          <a:blip r:embed="rId11" cstate="print">
            <a:extLst>
              <a:ext uri="{28A0092B-C50C-407E-A947-70E740481C1C}">
                <a14:useLocalDpi xmlns:a14="http://schemas.microsoft.com/office/drawing/2010/main" val="0"/>
              </a:ext>
            </a:extLst>
          </a:blip>
          <a:srcRect t="83091" b="3201"/>
          <a:stretch/>
        </p:blipFill>
        <p:spPr>
          <a:xfrm>
            <a:off x="5179098" y="6665665"/>
            <a:ext cx="2589548" cy="207842"/>
          </a:xfrm>
          <a:prstGeom prst="rect">
            <a:avLst/>
          </a:prstGeom>
        </p:spPr>
      </p:pic>
      <p:pic>
        <p:nvPicPr>
          <p:cNvPr id="18" name="Image 17"/>
          <p:cNvPicPr>
            <a:picLocks noChangeAspect="1"/>
          </p:cNvPicPr>
          <p:nvPr userDrawn="1"/>
        </p:nvPicPr>
        <p:blipFill rotWithShape="1">
          <a:blip r:embed="rId11" cstate="print">
            <a:extLst>
              <a:ext uri="{28A0092B-C50C-407E-A947-70E740481C1C}">
                <a14:useLocalDpi xmlns:a14="http://schemas.microsoft.com/office/drawing/2010/main" val="0"/>
              </a:ext>
            </a:extLst>
          </a:blip>
          <a:srcRect t="83091" b="3201"/>
          <a:stretch/>
        </p:blipFill>
        <p:spPr>
          <a:xfrm>
            <a:off x="7768646" y="6667002"/>
            <a:ext cx="2589548" cy="207842"/>
          </a:xfrm>
          <a:prstGeom prst="rect">
            <a:avLst/>
          </a:prstGeom>
        </p:spPr>
      </p:pic>
      <p:pic>
        <p:nvPicPr>
          <p:cNvPr id="19" name="Image 18"/>
          <p:cNvPicPr>
            <a:picLocks noChangeAspect="1"/>
          </p:cNvPicPr>
          <p:nvPr userDrawn="1"/>
        </p:nvPicPr>
        <p:blipFill rotWithShape="1">
          <a:blip r:embed="rId11" cstate="print">
            <a:extLst>
              <a:ext uri="{28A0092B-C50C-407E-A947-70E740481C1C}">
                <a14:useLocalDpi xmlns:a14="http://schemas.microsoft.com/office/drawing/2010/main" val="0"/>
              </a:ext>
            </a:extLst>
          </a:blip>
          <a:srcRect t="83091" r="27849" b="2263"/>
          <a:stretch/>
        </p:blipFill>
        <p:spPr>
          <a:xfrm>
            <a:off x="10358193" y="6667002"/>
            <a:ext cx="1868408" cy="222070"/>
          </a:xfrm>
          <a:prstGeom prst="rect">
            <a:avLst/>
          </a:prstGeom>
        </p:spPr>
      </p:pic>
    </p:spTree>
    <p:extLst>
      <p:ext uri="{BB962C8B-B14F-4D97-AF65-F5344CB8AC3E}">
        <p14:creationId xmlns:p14="http://schemas.microsoft.com/office/powerpoint/2010/main" val="1143433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re et contenu">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6177165"/>
            <a:ext cx="12192000" cy="674895"/>
          </a:xfrm>
          <a:prstGeom prst="rect">
            <a:avLst/>
          </a:prstGeom>
        </p:spPr>
      </p:pic>
      <p:pic>
        <p:nvPicPr>
          <p:cNvPr id="8" name="Espace réservé du contenu 4">
            <a:extLst>
              <a:ext uri="{FF2B5EF4-FFF2-40B4-BE49-F238E27FC236}">
                <a16:creationId xmlns:a16="http://schemas.microsoft.com/office/drawing/2014/main" id="{16150530-CF88-7740-90BD-A9E4C37B8D9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655" y="559994"/>
            <a:ext cx="12174969" cy="467190"/>
          </a:xfrm>
          <a:prstGeom prst="rect">
            <a:avLst/>
          </a:prstGeom>
        </p:spPr>
      </p:pic>
      <p:sp>
        <p:nvSpPr>
          <p:cNvPr id="2" name="Title 1"/>
          <p:cNvSpPr>
            <a:spLocks noGrp="1"/>
          </p:cNvSpPr>
          <p:nvPr>
            <p:ph type="title"/>
          </p:nvPr>
        </p:nvSpPr>
        <p:spPr>
          <a:xfrm>
            <a:off x="249907" y="204837"/>
            <a:ext cx="10515600" cy="473695"/>
          </a:xfrm>
          <a:prstGeom prst="rect">
            <a:avLst/>
          </a:prstGeom>
        </p:spPr>
        <p:txBody>
          <a:bodyPr>
            <a:noAutofit/>
          </a:bodyPr>
          <a:lstStyle>
            <a:lvl1pPr algn="ctr">
              <a:defRPr sz="2954">
                <a:solidFill>
                  <a:schemeClr val="bg1"/>
                </a:solidFill>
                <a:latin typeface="Thirsty Rough Reg" panose="03000500000007070006" pitchFamily="66" charset="0"/>
              </a:defRPr>
            </a:lvl1pPr>
          </a:lstStyle>
          <a:p>
            <a:r>
              <a:rPr lang="fr-FR" dirty="0"/>
              <a:t>Modifiez le style du titre</a:t>
            </a:r>
            <a:endParaRPr lang="en-US" dirty="0"/>
          </a:p>
        </p:txBody>
      </p:sp>
      <p:sp>
        <p:nvSpPr>
          <p:cNvPr id="3" name="Content Placeholder 2"/>
          <p:cNvSpPr>
            <a:spLocks noGrp="1"/>
          </p:cNvSpPr>
          <p:nvPr>
            <p:ph idx="1" hasCustomPrompt="1"/>
          </p:nvPr>
        </p:nvSpPr>
        <p:spPr>
          <a:xfrm>
            <a:off x="188220" y="1240971"/>
            <a:ext cx="11819853" cy="5292676"/>
          </a:xfrm>
          <a:prstGeom prst="rect">
            <a:avLst/>
          </a:prstGeom>
        </p:spPr>
        <p:txBody>
          <a:bodyPr/>
          <a:lstStyle>
            <a:lvl1pPr marL="211021" indent="-211021">
              <a:buSzPct val="131000"/>
              <a:buFontTx/>
              <a:buBlip>
                <a:blip r:embed="rId4"/>
              </a:buBlip>
              <a:defRPr>
                <a:solidFill>
                  <a:srgbClr val="872433"/>
                </a:solidFill>
                <a:latin typeface="Thirsty Rough Reg" panose="03000500000007070006" pitchFamily="66" charset="0"/>
              </a:defRPr>
            </a:lvl1pPr>
            <a:lvl2pPr marL="633062" indent="-211021">
              <a:buSzPct val="100000"/>
              <a:buFontTx/>
              <a:buBlip>
                <a:blip r:embed="rId5"/>
              </a:buBlip>
              <a:defRPr sz="1846" b="1">
                <a:solidFill>
                  <a:schemeClr val="tx1"/>
                </a:solidFill>
                <a:latin typeface="Thirsty Rough Reg" panose="03000500000007070006" pitchFamily="66" charset="0"/>
                <a:cs typeface="Aparajita" panose="020B0604020202020204" pitchFamily="34" charset="0"/>
              </a:defRPr>
            </a:lvl2pPr>
            <a:lvl3pPr marL="1055103" indent="-211021">
              <a:buFontTx/>
              <a:buBlip>
                <a:blip r:embed="rId6"/>
              </a:buBlip>
              <a:defRPr i="0">
                <a:solidFill>
                  <a:schemeClr val="tx1">
                    <a:lumMod val="65000"/>
                    <a:lumOff val="35000"/>
                  </a:schemeClr>
                </a:solidFill>
                <a:latin typeface="+mn-lt"/>
                <a:cs typeface="Aparajita" panose="020B0604020202020204" pitchFamily="34" charset="0"/>
              </a:defRPr>
            </a:lvl3pPr>
            <a:lvl4pPr marL="1477145" indent="-211021">
              <a:buFont typeface="Aparajita" panose="020B0604020202020204" pitchFamily="34" charset="0"/>
              <a:buChar char="◌"/>
              <a:defRPr i="1">
                <a:latin typeface="+mn-lt"/>
                <a:cs typeface="Aparajita" panose="020B0604020202020204" pitchFamily="34" charset="0"/>
              </a:defRPr>
            </a:lvl4pPr>
            <a:lvl5pPr marL="1899186" indent="-211021">
              <a:buFontTx/>
              <a:buBlip>
                <a:blip r:embed="rId7"/>
              </a:buBlip>
              <a:defRPr sz="1477">
                <a:latin typeface="+mn-lt"/>
                <a:cs typeface="Aparajita" panose="020B0604020202020204" pitchFamily="34" charset="0"/>
              </a:defRPr>
            </a:lvl5pPr>
          </a:lstStyle>
          <a:p>
            <a:pPr lvl="0"/>
            <a:r>
              <a:rPr lang="fr-FR" dirty="0"/>
              <a:t> Modifier les styles du texte du masque</a:t>
            </a:r>
          </a:p>
          <a:p>
            <a:pPr lvl="1"/>
            <a:r>
              <a:rPr lang="fr-FR" dirty="0"/>
              <a:t>  Deuxième niveau</a:t>
            </a:r>
          </a:p>
          <a:p>
            <a:pPr lvl="2"/>
            <a:r>
              <a:rPr lang="fr-FR" dirty="0"/>
              <a:t> Troisième niveau</a:t>
            </a:r>
          </a:p>
          <a:p>
            <a:pPr lvl="3"/>
            <a:r>
              <a:rPr lang="fr-FR" dirty="0"/>
              <a:t>Quatrième niveau</a:t>
            </a:r>
          </a:p>
          <a:p>
            <a:pPr lvl="4"/>
            <a:r>
              <a:rPr lang="fr-FR" dirty="0"/>
              <a:t>Cinquième niveau</a:t>
            </a:r>
            <a:endParaRPr lang="en-US" dirty="0"/>
          </a:p>
        </p:txBody>
      </p:sp>
      <p:sp>
        <p:nvSpPr>
          <p:cNvPr id="13" name="Slide Number Placeholder 5"/>
          <p:cNvSpPr>
            <a:spLocks noGrp="1"/>
          </p:cNvSpPr>
          <p:nvPr>
            <p:ph type="sldNum" sz="quarter" idx="4"/>
          </p:nvPr>
        </p:nvSpPr>
        <p:spPr>
          <a:xfrm>
            <a:off x="11452911" y="6424789"/>
            <a:ext cx="767844" cy="365125"/>
          </a:xfrm>
          <a:prstGeom prst="rect">
            <a:avLst/>
          </a:prstGeom>
        </p:spPr>
        <p:txBody>
          <a:bodyPr anchor="ctr"/>
          <a:lstStyle>
            <a:lvl1pPr algn="ctr">
              <a:defRPr sz="1292" b="1">
                <a:solidFill>
                  <a:srgbClr val="872433"/>
                </a:solidFill>
                <a:latin typeface="Thirsty Rough Reg" panose="03000500000007070006" pitchFamily="66" charset="0"/>
                <a:cs typeface="Aparajita" panose="020B0604020202020204" pitchFamily="34" charset="0"/>
              </a:defRPr>
            </a:lvl1pPr>
          </a:lstStyle>
          <a:p>
            <a:fld id="{B6546EDA-AC4C-4A45-AF53-BF0FE0BAFCCB}" type="slidenum">
              <a:rPr lang="fr-FR" smtClean="0"/>
              <a:pPr/>
              <a:t>‹N°›</a:t>
            </a:fld>
            <a:endParaRPr lang="fr-FR" dirty="0"/>
          </a:p>
        </p:txBody>
      </p:sp>
      <p:pic>
        <p:nvPicPr>
          <p:cNvPr id="7" name="Imag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48125" y="117103"/>
            <a:ext cx="1209568" cy="989827"/>
          </a:xfrm>
          <a:prstGeom prst="rect">
            <a:avLst/>
          </a:prstGeom>
        </p:spPr>
      </p:pic>
      <p:pic>
        <p:nvPicPr>
          <p:cNvPr id="4" name="Image 3"/>
          <p:cNvPicPr>
            <a:picLocks noChangeAspect="1"/>
          </p:cNvPicPr>
          <p:nvPr userDrawn="1"/>
        </p:nvPicPr>
        <p:blipFill rotWithShape="1">
          <a:blip r:embed="rId9" cstate="print">
            <a:extLst>
              <a:ext uri="{28A0092B-C50C-407E-A947-70E740481C1C}">
                <a14:useLocalDpi xmlns:a14="http://schemas.microsoft.com/office/drawing/2010/main" val="0"/>
              </a:ext>
            </a:extLst>
          </a:blip>
          <a:srcRect t="55551"/>
          <a:stretch/>
        </p:blipFill>
        <p:spPr>
          <a:xfrm>
            <a:off x="-2" y="0"/>
            <a:ext cx="4645583" cy="1209122"/>
          </a:xfrm>
          <a:prstGeom prst="rect">
            <a:avLst/>
          </a:prstGeom>
        </p:spPr>
      </p:pic>
      <p:pic>
        <p:nvPicPr>
          <p:cNvPr id="10" name="Image 9"/>
          <p:cNvPicPr>
            <a:picLocks noChangeAspect="1"/>
          </p:cNvPicPr>
          <p:nvPr userDrawn="1"/>
        </p:nvPicPr>
        <p:blipFill rotWithShape="1">
          <a:blip r:embed="rId9" cstate="print">
            <a:extLst>
              <a:ext uri="{28A0092B-C50C-407E-A947-70E740481C1C}">
                <a14:useLocalDpi xmlns:a14="http://schemas.microsoft.com/office/drawing/2010/main" val="0"/>
              </a:ext>
            </a:extLst>
          </a:blip>
          <a:srcRect t="55551"/>
          <a:stretch/>
        </p:blipFill>
        <p:spPr>
          <a:xfrm>
            <a:off x="4405145" y="0"/>
            <a:ext cx="4645583" cy="1209122"/>
          </a:xfrm>
          <a:prstGeom prst="rect">
            <a:avLst/>
          </a:prstGeom>
        </p:spPr>
      </p:pic>
      <p:pic>
        <p:nvPicPr>
          <p:cNvPr id="11" name="Image 10"/>
          <p:cNvPicPr>
            <a:picLocks noChangeAspect="1"/>
          </p:cNvPicPr>
          <p:nvPr userDrawn="1"/>
        </p:nvPicPr>
        <p:blipFill rotWithShape="1">
          <a:blip r:embed="rId9" cstate="print">
            <a:extLst>
              <a:ext uri="{28A0092B-C50C-407E-A947-70E740481C1C}">
                <a14:useLocalDpi xmlns:a14="http://schemas.microsoft.com/office/drawing/2010/main" val="0"/>
              </a:ext>
            </a:extLst>
          </a:blip>
          <a:srcRect t="55551" r="26932"/>
          <a:stretch/>
        </p:blipFill>
        <p:spPr>
          <a:xfrm>
            <a:off x="8810292" y="0"/>
            <a:ext cx="3394457" cy="1209122"/>
          </a:xfrm>
          <a:prstGeom prst="rect">
            <a:avLst/>
          </a:prstGeom>
        </p:spPr>
      </p:pic>
      <p:sp>
        <p:nvSpPr>
          <p:cNvPr id="12" name="Title 1"/>
          <p:cNvSpPr txBox="1">
            <a:spLocks/>
          </p:cNvSpPr>
          <p:nvPr userDrawn="1"/>
        </p:nvSpPr>
        <p:spPr>
          <a:xfrm>
            <a:off x="0" y="175116"/>
            <a:ext cx="12140312" cy="473695"/>
          </a:xfrm>
          <a:prstGeom prst="rect">
            <a:avLst/>
          </a:prstGeom>
        </p:spPr>
        <p:txBody>
          <a:bodyPr>
            <a:noAutofit/>
          </a:bodyPr>
          <a:lstStyle>
            <a:lvl1pPr algn="ctr" defTabSz="914400" rtl="0" eaLnBrk="1" latinLnBrk="0" hangingPunct="1">
              <a:lnSpc>
                <a:spcPct val="90000"/>
              </a:lnSpc>
              <a:spcBef>
                <a:spcPct val="0"/>
              </a:spcBef>
              <a:buNone/>
              <a:defRPr sz="3200" kern="1200">
                <a:solidFill>
                  <a:schemeClr val="bg1"/>
                </a:solidFill>
                <a:latin typeface="Thirsty Rough Reg" panose="03000500000007070006" pitchFamily="66" charset="0"/>
                <a:ea typeface="+mj-ea"/>
                <a:cs typeface="+mj-cs"/>
              </a:defRPr>
            </a:lvl1pPr>
          </a:lstStyle>
          <a:p>
            <a:endParaRPr lang="en-US" sz="2954" dirty="0">
              <a:solidFill>
                <a:prstClr val="white"/>
              </a:solidFill>
              <a:latin typeface="Thirsty Rough Reg" panose="03000500000007070006" pitchFamily="66" charset="0"/>
            </a:endParaRPr>
          </a:p>
        </p:txBody>
      </p:sp>
      <p:pic>
        <p:nvPicPr>
          <p:cNvPr id="14" name="Image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317627" y="31356"/>
            <a:ext cx="822685" cy="673229"/>
          </a:xfrm>
          <a:prstGeom prst="rect">
            <a:avLst/>
          </a:prstGeom>
        </p:spPr>
      </p:pic>
      <p:grpSp>
        <p:nvGrpSpPr>
          <p:cNvPr id="6" name="Groupe 5"/>
          <p:cNvGrpSpPr/>
          <p:nvPr userDrawn="1"/>
        </p:nvGrpSpPr>
        <p:grpSpPr>
          <a:xfrm>
            <a:off x="-7231" y="6689976"/>
            <a:ext cx="12210156" cy="176056"/>
            <a:chOff x="-5876" y="6689976"/>
            <a:chExt cx="9920752" cy="176056"/>
          </a:xfrm>
        </p:grpSpPr>
        <p:pic>
          <p:nvPicPr>
            <p:cNvPr id="20" name="Image 19"/>
            <p:cNvPicPr>
              <a:picLocks noChangeAspect="1"/>
            </p:cNvPicPr>
            <p:nvPr userDrawn="1"/>
          </p:nvPicPr>
          <p:blipFill rotWithShape="1">
            <a:blip r:embed="rId11" cstate="print">
              <a:extLst>
                <a:ext uri="{28A0092B-C50C-407E-A947-70E740481C1C}">
                  <a14:useLocalDpi xmlns:a14="http://schemas.microsoft.com/office/drawing/2010/main" val="0"/>
                </a:ext>
              </a:extLst>
            </a:blip>
            <a:srcRect t="60011" r="355" b="33191"/>
            <a:stretch/>
          </p:blipFill>
          <p:spPr>
            <a:xfrm>
              <a:off x="-5876" y="6693764"/>
              <a:ext cx="3477044" cy="170960"/>
            </a:xfrm>
            <a:prstGeom prst="rect">
              <a:avLst/>
            </a:prstGeom>
          </p:spPr>
        </p:pic>
        <p:pic>
          <p:nvPicPr>
            <p:cNvPr id="21" name="Image 20"/>
            <p:cNvPicPr>
              <a:picLocks noChangeAspect="1"/>
            </p:cNvPicPr>
            <p:nvPr userDrawn="1"/>
          </p:nvPicPr>
          <p:blipFill rotWithShape="1">
            <a:blip r:embed="rId12" cstate="print">
              <a:extLst>
                <a:ext uri="{28A0092B-C50C-407E-A947-70E740481C1C}">
                  <a14:useLocalDpi xmlns:a14="http://schemas.microsoft.com/office/drawing/2010/main" val="0"/>
                </a:ext>
              </a:extLst>
            </a:blip>
            <a:srcRect t="60011" r="355" b="33191"/>
            <a:stretch/>
          </p:blipFill>
          <p:spPr>
            <a:xfrm>
              <a:off x="3470625" y="6696765"/>
              <a:ext cx="3442618" cy="169267"/>
            </a:xfrm>
            <a:prstGeom prst="rect">
              <a:avLst/>
            </a:prstGeom>
          </p:spPr>
        </p:pic>
        <p:pic>
          <p:nvPicPr>
            <p:cNvPr id="22" name="Image 21"/>
            <p:cNvPicPr>
              <a:picLocks noChangeAspect="1"/>
            </p:cNvPicPr>
            <p:nvPr userDrawn="1"/>
          </p:nvPicPr>
          <p:blipFill rotWithShape="1">
            <a:blip r:embed="rId11" cstate="print">
              <a:extLst>
                <a:ext uri="{28A0092B-C50C-407E-A947-70E740481C1C}">
                  <a14:useLocalDpi xmlns:a14="http://schemas.microsoft.com/office/drawing/2010/main" val="0"/>
                </a:ext>
              </a:extLst>
            </a:blip>
            <a:srcRect t="60011" r="355" b="33191"/>
            <a:stretch/>
          </p:blipFill>
          <p:spPr>
            <a:xfrm>
              <a:off x="6437832" y="6689976"/>
              <a:ext cx="3477044" cy="170960"/>
            </a:xfrm>
            <a:prstGeom prst="rect">
              <a:avLst/>
            </a:prstGeom>
          </p:spPr>
        </p:pic>
      </p:grpSp>
    </p:spTree>
    <p:extLst>
      <p:ext uri="{BB962C8B-B14F-4D97-AF65-F5344CB8AC3E}">
        <p14:creationId xmlns:p14="http://schemas.microsoft.com/office/powerpoint/2010/main" val="1146459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_Titre et contenu">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74F3A832-838D-414C-AC74-D72598E8DF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1702" y="5655076"/>
            <a:ext cx="5369053" cy="1202924"/>
          </a:xfrm>
          <a:prstGeom prst="rect">
            <a:avLst/>
          </a:prstGeom>
        </p:spPr>
      </p:pic>
      <p:pic>
        <p:nvPicPr>
          <p:cNvPr id="4" name="Image 3"/>
          <p:cNvPicPr>
            <a:picLocks noChangeAspect="1"/>
          </p:cNvPicPr>
          <p:nvPr userDrawn="1"/>
        </p:nvPicPr>
        <p:blipFill rotWithShape="1">
          <a:blip r:embed="rId3" cstate="print">
            <a:extLst>
              <a:ext uri="{28A0092B-C50C-407E-A947-70E740481C1C}">
                <a14:useLocalDpi xmlns:a14="http://schemas.microsoft.com/office/drawing/2010/main" val="0"/>
              </a:ext>
            </a:extLst>
          </a:blip>
          <a:srcRect b="86408"/>
          <a:stretch/>
        </p:blipFill>
        <p:spPr>
          <a:xfrm>
            <a:off x="-3" y="-12977"/>
            <a:ext cx="12220757" cy="932155"/>
          </a:xfrm>
          <a:prstGeom prst="rect">
            <a:avLst/>
          </a:prstGeom>
        </p:spPr>
      </p:pic>
      <p:pic>
        <p:nvPicPr>
          <p:cNvPr id="8" name="Espace réservé du contenu 4">
            <a:extLst>
              <a:ext uri="{FF2B5EF4-FFF2-40B4-BE49-F238E27FC236}">
                <a16:creationId xmlns:a16="http://schemas.microsoft.com/office/drawing/2014/main" id="{16150530-CF88-7740-90BD-A9E4C37B8D9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4655" y="559994"/>
            <a:ext cx="12174969" cy="467190"/>
          </a:xfrm>
          <a:prstGeom prst="rect">
            <a:avLst/>
          </a:prstGeom>
        </p:spPr>
      </p:pic>
      <p:sp>
        <p:nvSpPr>
          <p:cNvPr id="2" name="Title 1"/>
          <p:cNvSpPr>
            <a:spLocks noGrp="1"/>
          </p:cNvSpPr>
          <p:nvPr>
            <p:ph type="title"/>
          </p:nvPr>
        </p:nvSpPr>
        <p:spPr>
          <a:xfrm>
            <a:off x="286931" y="216253"/>
            <a:ext cx="10515600" cy="473695"/>
          </a:xfrm>
          <a:prstGeom prst="rect">
            <a:avLst/>
          </a:prstGeom>
        </p:spPr>
        <p:txBody>
          <a:bodyPr>
            <a:noAutofit/>
          </a:bodyPr>
          <a:lstStyle>
            <a:lvl1pPr algn="ctr">
              <a:defRPr sz="2954">
                <a:solidFill>
                  <a:schemeClr val="bg1"/>
                </a:solidFill>
                <a:latin typeface="Thirsty Rough Reg" panose="03000500000007070006" pitchFamily="66" charset="0"/>
              </a:defRPr>
            </a:lvl1pPr>
          </a:lstStyle>
          <a:p>
            <a:r>
              <a:rPr lang="fr-FR" dirty="0"/>
              <a:t>Modifiez le style du titre</a:t>
            </a:r>
            <a:endParaRPr lang="en-US" dirty="0"/>
          </a:p>
        </p:txBody>
      </p:sp>
      <p:sp>
        <p:nvSpPr>
          <p:cNvPr id="3" name="Content Placeholder 2"/>
          <p:cNvSpPr>
            <a:spLocks noGrp="1"/>
          </p:cNvSpPr>
          <p:nvPr>
            <p:ph idx="1" hasCustomPrompt="1"/>
          </p:nvPr>
        </p:nvSpPr>
        <p:spPr>
          <a:xfrm>
            <a:off x="188220" y="1240971"/>
            <a:ext cx="11819853" cy="5292676"/>
          </a:xfrm>
          <a:prstGeom prst="rect">
            <a:avLst/>
          </a:prstGeom>
        </p:spPr>
        <p:txBody>
          <a:bodyPr/>
          <a:lstStyle>
            <a:lvl1pPr marL="211021" indent="-211021">
              <a:buSzPct val="131000"/>
              <a:buFontTx/>
              <a:buBlip>
                <a:blip r:embed="rId5"/>
              </a:buBlip>
              <a:defRPr>
                <a:solidFill>
                  <a:srgbClr val="872433"/>
                </a:solidFill>
                <a:latin typeface="Thirsty Rough Reg" panose="03000500000007070006" pitchFamily="66" charset="0"/>
              </a:defRPr>
            </a:lvl1pPr>
            <a:lvl2pPr marL="633062" indent="-211021">
              <a:buSzPct val="100000"/>
              <a:buFontTx/>
              <a:buBlip>
                <a:blip r:embed="rId6"/>
              </a:buBlip>
              <a:defRPr sz="1846" b="1">
                <a:solidFill>
                  <a:schemeClr val="tx1"/>
                </a:solidFill>
                <a:latin typeface="Thirsty Rough Reg" panose="03000500000007070006" pitchFamily="66" charset="0"/>
                <a:cs typeface="Aparajita" panose="020B0604020202020204" pitchFamily="34" charset="0"/>
              </a:defRPr>
            </a:lvl2pPr>
            <a:lvl3pPr marL="1055103" indent="-211021">
              <a:buFontTx/>
              <a:buBlip>
                <a:blip r:embed="rId7"/>
              </a:buBlip>
              <a:defRPr i="0">
                <a:solidFill>
                  <a:schemeClr val="tx1">
                    <a:lumMod val="65000"/>
                    <a:lumOff val="35000"/>
                  </a:schemeClr>
                </a:solidFill>
                <a:latin typeface="+mn-lt"/>
                <a:cs typeface="Aparajita" panose="020B0604020202020204" pitchFamily="34" charset="0"/>
              </a:defRPr>
            </a:lvl3pPr>
            <a:lvl4pPr marL="1477145" indent="-211021">
              <a:buFont typeface="Aparajita" panose="020B0604020202020204" pitchFamily="34" charset="0"/>
              <a:buChar char="◌"/>
              <a:defRPr i="1">
                <a:latin typeface="+mn-lt"/>
                <a:cs typeface="Aparajita" panose="020B0604020202020204" pitchFamily="34" charset="0"/>
              </a:defRPr>
            </a:lvl4pPr>
            <a:lvl5pPr marL="1899186" indent="-211021">
              <a:buFontTx/>
              <a:buBlip>
                <a:blip r:embed="rId8"/>
              </a:buBlip>
              <a:defRPr sz="1477">
                <a:latin typeface="+mn-lt"/>
                <a:cs typeface="Aparajita" panose="020B0604020202020204" pitchFamily="34" charset="0"/>
              </a:defRPr>
            </a:lvl5pPr>
          </a:lstStyle>
          <a:p>
            <a:pPr lvl="0"/>
            <a:r>
              <a:rPr lang="fr-FR" dirty="0"/>
              <a:t> Modifier les styles du texte du masque</a:t>
            </a:r>
          </a:p>
          <a:p>
            <a:pPr lvl="1"/>
            <a:r>
              <a:rPr lang="fr-FR" dirty="0"/>
              <a:t>  Deuxième niveau</a:t>
            </a:r>
          </a:p>
          <a:p>
            <a:pPr lvl="2"/>
            <a:r>
              <a:rPr lang="fr-FR" dirty="0"/>
              <a:t> Troisième niveau</a:t>
            </a:r>
          </a:p>
          <a:p>
            <a:pPr lvl="3"/>
            <a:r>
              <a:rPr lang="fr-FR" dirty="0"/>
              <a:t>Quatrième niveau</a:t>
            </a:r>
          </a:p>
          <a:p>
            <a:pPr lvl="4"/>
            <a:r>
              <a:rPr lang="fr-FR" dirty="0"/>
              <a:t>Cinquième niveau</a:t>
            </a:r>
            <a:endParaRPr lang="en-US" dirty="0"/>
          </a:p>
        </p:txBody>
      </p:sp>
      <p:sp>
        <p:nvSpPr>
          <p:cNvPr id="13" name="Slide Number Placeholder 5"/>
          <p:cNvSpPr>
            <a:spLocks noGrp="1"/>
          </p:cNvSpPr>
          <p:nvPr>
            <p:ph type="sldNum" sz="quarter" idx="4"/>
          </p:nvPr>
        </p:nvSpPr>
        <p:spPr>
          <a:xfrm>
            <a:off x="11452911" y="6424789"/>
            <a:ext cx="767844" cy="365125"/>
          </a:xfrm>
          <a:prstGeom prst="rect">
            <a:avLst/>
          </a:prstGeom>
        </p:spPr>
        <p:txBody>
          <a:bodyPr anchor="ctr"/>
          <a:lstStyle>
            <a:lvl1pPr algn="ctr">
              <a:defRPr sz="1292" b="1">
                <a:solidFill>
                  <a:schemeClr val="bg1"/>
                </a:solidFill>
                <a:latin typeface="Thirsty Rough Reg" panose="03000500000007070006" pitchFamily="66" charset="0"/>
                <a:cs typeface="Aparajita" panose="020B0604020202020204" pitchFamily="34" charset="0"/>
              </a:defRPr>
            </a:lvl1pPr>
          </a:lstStyle>
          <a:p>
            <a:fld id="{B6546EDA-AC4C-4A45-AF53-BF0FE0BAFCCB}" type="slidenum">
              <a:rPr lang="fr-FR" smtClean="0">
                <a:solidFill>
                  <a:prstClr val="white"/>
                </a:solidFill>
              </a:rPr>
              <a:pPr/>
              <a:t>‹N°›</a:t>
            </a:fld>
            <a:endParaRPr lang="fr-FR" dirty="0">
              <a:solidFill>
                <a:prstClr val="white"/>
              </a:solidFill>
            </a:endParaRPr>
          </a:p>
        </p:txBody>
      </p:sp>
      <p:pic>
        <p:nvPicPr>
          <p:cNvPr id="10" name="Image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075929" y="85895"/>
            <a:ext cx="999643" cy="818039"/>
          </a:xfrm>
          <a:prstGeom prst="rect">
            <a:avLst/>
          </a:prstGeom>
        </p:spPr>
      </p:pic>
    </p:spTree>
    <p:extLst>
      <p:ext uri="{BB962C8B-B14F-4D97-AF65-F5344CB8AC3E}">
        <p14:creationId xmlns:p14="http://schemas.microsoft.com/office/powerpoint/2010/main" val="2128186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er-titre">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4433" y="1860332"/>
            <a:ext cx="6927313" cy="3543680"/>
          </a:xfrm>
          <a:prstGeom prst="rect">
            <a:avLst/>
          </a:prstGeom>
        </p:spPr>
      </p:pic>
      <p:pic>
        <p:nvPicPr>
          <p:cNvPr id="8" name="Imag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 y="6177165"/>
            <a:ext cx="12192000" cy="674895"/>
          </a:xfrm>
          <a:prstGeom prst="rect">
            <a:avLst/>
          </a:prstGeom>
        </p:spPr>
      </p:pic>
      <p:pic>
        <p:nvPicPr>
          <p:cNvPr id="9" name="Image 8">
            <a:extLst>
              <a:ext uri="{FF2B5EF4-FFF2-40B4-BE49-F238E27FC236}">
                <a16:creationId xmlns:a16="http://schemas.microsoft.com/office/drawing/2014/main" id="{74F3A832-838D-414C-AC74-D72598E8DF35}"/>
              </a:ext>
            </a:extLst>
          </p:cNvPr>
          <p:cNvPicPr>
            <a:picLocks noChangeAspect="1"/>
          </p:cNvPicPr>
          <p:nvPr userDrawn="1"/>
        </p:nvPicPr>
        <p:blipFill>
          <a:blip r:embed="rId4"/>
          <a:stretch>
            <a:fillRect/>
          </a:stretch>
        </p:blipFill>
        <p:spPr>
          <a:xfrm flipH="1" flipV="1">
            <a:off x="1" y="2"/>
            <a:ext cx="13506827" cy="3026175"/>
          </a:xfrm>
          <a:prstGeom prst="rect">
            <a:avLst/>
          </a:prstGeom>
        </p:spPr>
      </p:pic>
      <p:sp>
        <p:nvSpPr>
          <p:cNvPr id="16" name="Slide Number Placeholder 5"/>
          <p:cNvSpPr>
            <a:spLocks noGrp="1"/>
          </p:cNvSpPr>
          <p:nvPr>
            <p:ph type="sldNum" sz="quarter" idx="4"/>
          </p:nvPr>
        </p:nvSpPr>
        <p:spPr>
          <a:xfrm>
            <a:off x="11431386" y="6444978"/>
            <a:ext cx="767844" cy="291170"/>
          </a:xfrm>
          <a:prstGeom prst="rect">
            <a:avLst/>
          </a:prstGeom>
        </p:spPr>
        <p:txBody>
          <a:bodyPr>
            <a:spAutoFit/>
          </a:bodyPr>
          <a:lstStyle>
            <a:lvl1pPr>
              <a:defRPr sz="1292" b="1">
                <a:solidFill>
                  <a:srgbClr val="872433"/>
                </a:solidFill>
                <a:latin typeface="Thirsty Rough Reg" panose="03000500000007070006" pitchFamily="66" charset="0"/>
                <a:cs typeface="Aparajita" panose="020B0604020202020204" pitchFamily="34" charset="0"/>
              </a:defRPr>
            </a:lvl1pPr>
          </a:lstStyle>
          <a:p>
            <a:fld id="{B6546EDA-AC4C-4A45-AF53-BF0FE0BAFCCB}" type="slidenum">
              <a:rPr lang="fr-FR" smtClean="0"/>
              <a:pPr/>
              <a:t>‹N°›</a:t>
            </a:fld>
            <a:endParaRPr lang="fr-FR" dirty="0"/>
          </a:p>
        </p:txBody>
      </p:sp>
      <p:sp>
        <p:nvSpPr>
          <p:cNvPr id="2" name="Title 1"/>
          <p:cNvSpPr>
            <a:spLocks noGrp="1"/>
          </p:cNvSpPr>
          <p:nvPr>
            <p:ph type="title"/>
          </p:nvPr>
        </p:nvSpPr>
        <p:spPr>
          <a:xfrm>
            <a:off x="3389645" y="2631577"/>
            <a:ext cx="5895032" cy="2125482"/>
          </a:xfrm>
          <a:prstGeom prst="rect">
            <a:avLst/>
          </a:prstGeom>
        </p:spPr>
        <p:txBody>
          <a:bodyPr anchor="ctr">
            <a:noAutofit/>
          </a:bodyPr>
          <a:lstStyle>
            <a:lvl1pPr algn="ctr">
              <a:defRPr sz="2954">
                <a:latin typeface="Thirsty Rough Reg" panose="03000500000007070006" pitchFamily="66" charset="0"/>
              </a:defRPr>
            </a:lvl1pPr>
          </a:lstStyle>
          <a:p>
            <a:r>
              <a:rPr lang="fr-FR" dirty="0"/>
              <a:t>Modifiez le style du titre</a:t>
            </a:r>
            <a:endParaRPr lang="en-US" dirty="0"/>
          </a:p>
        </p:txBody>
      </p:sp>
      <p:pic>
        <p:nvPicPr>
          <p:cNvPr id="11" name="Image 10">
            <a:extLst>
              <a:ext uri="{FF2B5EF4-FFF2-40B4-BE49-F238E27FC236}">
                <a16:creationId xmlns:a16="http://schemas.microsoft.com/office/drawing/2014/main" id="{FB351332-646A-48CD-8EEE-43A291B4F5B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613147" y="295166"/>
            <a:ext cx="2202161" cy="894630"/>
          </a:xfrm>
          <a:prstGeom prst="rect">
            <a:avLst/>
          </a:prstGeom>
        </p:spPr>
      </p:pic>
    </p:spTree>
    <p:extLst>
      <p:ext uri="{BB962C8B-B14F-4D97-AF65-F5344CB8AC3E}">
        <p14:creationId xmlns:p14="http://schemas.microsoft.com/office/powerpoint/2010/main" val="3171228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nter-titre">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4433" y="1860332"/>
            <a:ext cx="6927313" cy="3543680"/>
          </a:xfrm>
          <a:prstGeom prst="rect">
            <a:avLst/>
          </a:prstGeom>
        </p:spPr>
      </p:pic>
      <p:pic>
        <p:nvPicPr>
          <p:cNvPr id="8" name="Imag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 y="6177165"/>
            <a:ext cx="12192000" cy="674895"/>
          </a:xfrm>
          <a:prstGeom prst="rect">
            <a:avLst/>
          </a:prstGeom>
        </p:spPr>
      </p:pic>
      <p:pic>
        <p:nvPicPr>
          <p:cNvPr id="9" name="Image 8">
            <a:extLst>
              <a:ext uri="{FF2B5EF4-FFF2-40B4-BE49-F238E27FC236}">
                <a16:creationId xmlns:a16="http://schemas.microsoft.com/office/drawing/2014/main" id="{74F3A832-838D-414C-AC74-D72598E8DF35}"/>
              </a:ext>
            </a:extLst>
          </p:cNvPr>
          <p:cNvPicPr>
            <a:picLocks noChangeAspect="1"/>
          </p:cNvPicPr>
          <p:nvPr userDrawn="1"/>
        </p:nvPicPr>
        <p:blipFill>
          <a:blip r:embed="rId4"/>
          <a:stretch>
            <a:fillRect/>
          </a:stretch>
        </p:blipFill>
        <p:spPr>
          <a:xfrm flipH="1" flipV="1">
            <a:off x="1" y="2"/>
            <a:ext cx="13506827" cy="3026175"/>
          </a:xfrm>
          <a:prstGeom prst="rect">
            <a:avLst/>
          </a:prstGeom>
        </p:spPr>
      </p:pic>
      <p:pic>
        <p:nvPicPr>
          <p:cNvPr id="10" name="Imag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613147" y="295166"/>
            <a:ext cx="2202161" cy="894630"/>
          </a:xfrm>
          <a:prstGeom prst="rect">
            <a:avLst/>
          </a:prstGeom>
        </p:spPr>
      </p:pic>
      <p:sp>
        <p:nvSpPr>
          <p:cNvPr id="16" name="Slide Number Placeholder 5"/>
          <p:cNvSpPr>
            <a:spLocks noGrp="1"/>
          </p:cNvSpPr>
          <p:nvPr>
            <p:ph type="sldNum" sz="quarter" idx="4"/>
          </p:nvPr>
        </p:nvSpPr>
        <p:spPr>
          <a:xfrm>
            <a:off x="11431386" y="6444978"/>
            <a:ext cx="767844" cy="291170"/>
          </a:xfrm>
          <a:prstGeom prst="rect">
            <a:avLst/>
          </a:prstGeom>
        </p:spPr>
        <p:txBody>
          <a:bodyPr>
            <a:spAutoFit/>
          </a:bodyPr>
          <a:lstStyle>
            <a:lvl1pPr>
              <a:defRPr sz="1292" b="1">
                <a:solidFill>
                  <a:srgbClr val="872433"/>
                </a:solidFill>
                <a:latin typeface="Thirsty Rough Reg" panose="03000500000007070006" pitchFamily="66" charset="0"/>
                <a:cs typeface="Aparajita" panose="020B0604020202020204" pitchFamily="34" charset="0"/>
              </a:defRPr>
            </a:lvl1pPr>
          </a:lstStyle>
          <a:p>
            <a:fld id="{B6546EDA-AC4C-4A45-AF53-BF0FE0BAFCCB}" type="slidenum">
              <a:rPr lang="fr-FR" smtClean="0"/>
              <a:pPr/>
              <a:t>‹N°›</a:t>
            </a:fld>
            <a:endParaRPr lang="fr-FR" dirty="0"/>
          </a:p>
        </p:txBody>
      </p:sp>
      <p:sp>
        <p:nvSpPr>
          <p:cNvPr id="2" name="Title 1"/>
          <p:cNvSpPr>
            <a:spLocks noGrp="1"/>
          </p:cNvSpPr>
          <p:nvPr>
            <p:ph type="title"/>
          </p:nvPr>
        </p:nvSpPr>
        <p:spPr>
          <a:xfrm>
            <a:off x="3389645" y="2631577"/>
            <a:ext cx="5895032" cy="2125482"/>
          </a:xfrm>
          <a:prstGeom prst="rect">
            <a:avLst/>
          </a:prstGeom>
        </p:spPr>
        <p:txBody>
          <a:bodyPr anchor="ctr">
            <a:noAutofit/>
          </a:bodyPr>
          <a:lstStyle>
            <a:lvl1pPr algn="ctr">
              <a:defRPr sz="2954">
                <a:latin typeface="Thirsty Rough Reg" panose="03000500000007070006" pitchFamily="66" charset="0"/>
              </a:defRPr>
            </a:lvl1pPr>
          </a:lstStyle>
          <a:p>
            <a:r>
              <a:rPr lang="fr-FR" dirty="0"/>
              <a:t>Modifiez le style du titre</a:t>
            </a:r>
            <a:endParaRPr lang="en-US" dirty="0"/>
          </a:p>
        </p:txBody>
      </p:sp>
      <p:grpSp>
        <p:nvGrpSpPr>
          <p:cNvPr id="11" name="Groupe 10"/>
          <p:cNvGrpSpPr/>
          <p:nvPr userDrawn="1"/>
        </p:nvGrpSpPr>
        <p:grpSpPr>
          <a:xfrm>
            <a:off x="-7231" y="6689976"/>
            <a:ext cx="12210156" cy="176056"/>
            <a:chOff x="-5876" y="6689976"/>
            <a:chExt cx="9920752" cy="176056"/>
          </a:xfrm>
        </p:grpSpPr>
        <p:pic>
          <p:nvPicPr>
            <p:cNvPr id="12" name="Image 11"/>
            <p:cNvPicPr>
              <a:picLocks noChangeAspect="1"/>
            </p:cNvPicPr>
            <p:nvPr userDrawn="1"/>
          </p:nvPicPr>
          <p:blipFill rotWithShape="1">
            <a:blip r:embed="rId6" cstate="print">
              <a:extLst>
                <a:ext uri="{28A0092B-C50C-407E-A947-70E740481C1C}">
                  <a14:useLocalDpi xmlns:a14="http://schemas.microsoft.com/office/drawing/2010/main" val="0"/>
                </a:ext>
              </a:extLst>
            </a:blip>
            <a:srcRect t="60011" r="355" b="33191"/>
            <a:stretch/>
          </p:blipFill>
          <p:spPr>
            <a:xfrm>
              <a:off x="-5876" y="6693764"/>
              <a:ext cx="3477044" cy="170960"/>
            </a:xfrm>
            <a:prstGeom prst="rect">
              <a:avLst/>
            </a:prstGeom>
          </p:spPr>
        </p:pic>
        <p:pic>
          <p:nvPicPr>
            <p:cNvPr id="13" name="Image 12"/>
            <p:cNvPicPr>
              <a:picLocks noChangeAspect="1"/>
            </p:cNvPicPr>
            <p:nvPr userDrawn="1"/>
          </p:nvPicPr>
          <p:blipFill rotWithShape="1">
            <a:blip r:embed="rId7" cstate="print">
              <a:extLst>
                <a:ext uri="{28A0092B-C50C-407E-A947-70E740481C1C}">
                  <a14:useLocalDpi xmlns:a14="http://schemas.microsoft.com/office/drawing/2010/main" val="0"/>
                </a:ext>
              </a:extLst>
            </a:blip>
            <a:srcRect t="60011" r="355" b="33191"/>
            <a:stretch/>
          </p:blipFill>
          <p:spPr>
            <a:xfrm>
              <a:off x="3470625" y="6696765"/>
              <a:ext cx="3442618" cy="169267"/>
            </a:xfrm>
            <a:prstGeom prst="rect">
              <a:avLst/>
            </a:prstGeom>
          </p:spPr>
        </p:pic>
        <p:pic>
          <p:nvPicPr>
            <p:cNvPr id="14" name="Image 13"/>
            <p:cNvPicPr>
              <a:picLocks noChangeAspect="1"/>
            </p:cNvPicPr>
            <p:nvPr userDrawn="1"/>
          </p:nvPicPr>
          <p:blipFill rotWithShape="1">
            <a:blip r:embed="rId6" cstate="print">
              <a:extLst>
                <a:ext uri="{28A0092B-C50C-407E-A947-70E740481C1C}">
                  <a14:useLocalDpi xmlns:a14="http://schemas.microsoft.com/office/drawing/2010/main" val="0"/>
                </a:ext>
              </a:extLst>
            </a:blip>
            <a:srcRect t="60011" r="355" b="33191"/>
            <a:stretch/>
          </p:blipFill>
          <p:spPr>
            <a:xfrm>
              <a:off x="6437832" y="6689976"/>
              <a:ext cx="3477044" cy="170960"/>
            </a:xfrm>
            <a:prstGeom prst="rect">
              <a:avLst/>
            </a:prstGeom>
          </p:spPr>
        </p:pic>
      </p:grpSp>
    </p:spTree>
    <p:extLst>
      <p:ext uri="{BB962C8B-B14F-4D97-AF65-F5344CB8AC3E}">
        <p14:creationId xmlns:p14="http://schemas.microsoft.com/office/powerpoint/2010/main" val="3410646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6177165"/>
            <a:ext cx="12192000" cy="674895"/>
          </a:xfrm>
          <a:prstGeom prst="rect">
            <a:avLst/>
          </a:prstGeom>
        </p:spPr>
      </p:pic>
      <p:pic>
        <p:nvPicPr>
          <p:cNvPr id="17" name="Image 16">
            <a:extLst>
              <a:ext uri="{FF2B5EF4-FFF2-40B4-BE49-F238E27FC236}">
                <a16:creationId xmlns:a16="http://schemas.microsoft.com/office/drawing/2014/main" id="{74F3A832-838D-414C-AC74-D72598E8DF35}"/>
              </a:ext>
            </a:extLst>
          </p:cNvPr>
          <p:cNvPicPr>
            <a:picLocks noChangeAspect="1"/>
          </p:cNvPicPr>
          <p:nvPr userDrawn="1"/>
        </p:nvPicPr>
        <p:blipFill>
          <a:blip r:embed="rId3"/>
          <a:stretch>
            <a:fillRect/>
          </a:stretch>
        </p:blipFill>
        <p:spPr>
          <a:xfrm flipH="1" flipV="1">
            <a:off x="1" y="2"/>
            <a:ext cx="13506827" cy="3026175"/>
          </a:xfrm>
          <a:prstGeom prst="rect">
            <a:avLst/>
          </a:prstGeom>
        </p:spPr>
      </p:pic>
      <p:pic>
        <p:nvPicPr>
          <p:cNvPr id="13" name="Image 12">
            <a:extLst>
              <a:ext uri="{FF2B5EF4-FFF2-40B4-BE49-F238E27FC236}">
                <a16:creationId xmlns:a16="http://schemas.microsoft.com/office/drawing/2014/main" id="{2D33FE40-8A60-1F4C-92A1-F2B120BED6C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8243" y="404664"/>
            <a:ext cx="11137237" cy="6586868"/>
          </a:xfrm>
          <a:prstGeom prst="rect">
            <a:avLst/>
          </a:prstGeom>
        </p:spPr>
      </p:pic>
      <p:sp>
        <p:nvSpPr>
          <p:cNvPr id="16" name="Content Placeholder 2"/>
          <p:cNvSpPr>
            <a:spLocks noGrp="1"/>
          </p:cNvSpPr>
          <p:nvPr>
            <p:ph idx="13" hasCustomPrompt="1"/>
          </p:nvPr>
        </p:nvSpPr>
        <p:spPr>
          <a:xfrm>
            <a:off x="4342243" y="1195875"/>
            <a:ext cx="3926964" cy="544285"/>
          </a:xfrm>
          <a:prstGeom prst="rect">
            <a:avLst/>
          </a:prstGeom>
        </p:spPr>
        <p:txBody>
          <a:bodyPr anchor="ctr"/>
          <a:lstStyle>
            <a:lvl1pPr marL="0" indent="0" algn="ctr">
              <a:buSzPct val="131000"/>
              <a:buFontTx/>
              <a:buNone/>
              <a:defRPr>
                <a:solidFill>
                  <a:srgbClr val="872433"/>
                </a:solidFill>
                <a:latin typeface="Thirsty Rough Reg" panose="03000500000007070006" pitchFamily="66" charset="0"/>
              </a:defRPr>
            </a:lvl1pPr>
            <a:lvl2pPr marL="633062" indent="-211021">
              <a:buSzPct val="100000"/>
              <a:buFontTx/>
              <a:buBlip>
                <a:blip r:embed="rId5"/>
              </a:buBlip>
              <a:defRPr sz="2954" b="1">
                <a:solidFill>
                  <a:schemeClr val="tx1"/>
                </a:solidFill>
                <a:latin typeface="Aparajita" panose="020B0604020202020204" pitchFamily="34" charset="0"/>
                <a:cs typeface="Aparajita" panose="020B0604020202020204" pitchFamily="34" charset="0"/>
              </a:defRPr>
            </a:lvl2pPr>
            <a:lvl3pPr marL="1055103" indent="-211021">
              <a:buFont typeface="Wingdings" panose="05000000000000000000" pitchFamily="2" charset="2"/>
              <a:buChar char="§"/>
              <a:defRPr sz="2585" i="1">
                <a:latin typeface="Aparajita" panose="020B0604020202020204" pitchFamily="34" charset="0"/>
                <a:cs typeface="Aparajita" panose="020B0604020202020204" pitchFamily="34" charset="0"/>
              </a:defRPr>
            </a:lvl3pPr>
            <a:lvl4pPr marL="1477145" indent="-211021">
              <a:buFont typeface="Aparajita" panose="020B0604020202020204" pitchFamily="34" charset="0"/>
              <a:buChar char="◌"/>
              <a:defRPr sz="2215" i="0">
                <a:latin typeface="Aparajita" panose="020B0604020202020204" pitchFamily="34" charset="0"/>
                <a:cs typeface="Aparajita" panose="020B0604020202020204" pitchFamily="34" charset="0"/>
              </a:defRPr>
            </a:lvl4pPr>
            <a:lvl5pPr>
              <a:defRPr sz="2215">
                <a:latin typeface="Aparajita" panose="020B0604020202020204" pitchFamily="34" charset="0"/>
                <a:cs typeface="Aparajita" panose="020B0604020202020204" pitchFamily="34" charset="0"/>
              </a:defRPr>
            </a:lvl5pPr>
          </a:lstStyle>
          <a:p>
            <a:pPr lvl="0"/>
            <a:r>
              <a:rPr lang="fr-FR" dirty="0"/>
              <a:t>Agenda</a:t>
            </a:r>
            <a:endParaRPr lang="en-US" dirty="0"/>
          </a:p>
        </p:txBody>
      </p:sp>
      <p:pic>
        <p:nvPicPr>
          <p:cNvPr id="18" name="Image 1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357023" y="192549"/>
            <a:ext cx="1669677" cy="678308"/>
          </a:xfrm>
          <a:prstGeom prst="rect">
            <a:avLst/>
          </a:prstGeom>
        </p:spPr>
      </p:pic>
      <p:pic>
        <p:nvPicPr>
          <p:cNvPr id="19" name="Image 18"/>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063552" y="1337398"/>
            <a:ext cx="8448939" cy="435419"/>
          </a:xfrm>
          <a:prstGeom prst="rect">
            <a:avLst/>
          </a:prstGeom>
        </p:spPr>
      </p:pic>
      <p:sp>
        <p:nvSpPr>
          <p:cNvPr id="20" name="Slide Number Placeholder 5"/>
          <p:cNvSpPr>
            <a:spLocks noGrp="1"/>
          </p:cNvSpPr>
          <p:nvPr>
            <p:ph type="sldNum" sz="quarter" idx="4"/>
          </p:nvPr>
        </p:nvSpPr>
        <p:spPr>
          <a:xfrm>
            <a:off x="11467865" y="6415911"/>
            <a:ext cx="767844" cy="365125"/>
          </a:xfrm>
          <a:prstGeom prst="rect">
            <a:avLst/>
          </a:prstGeom>
        </p:spPr>
        <p:txBody>
          <a:bodyPr/>
          <a:lstStyle>
            <a:lvl1pPr>
              <a:defRPr sz="1292" b="1">
                <a:solidFill>
                  <a:srgbClr val="872433"/>
                </a:solidFill>
                <a:latin typeface="Thirsty Rough Reg" panose="03000500000007070006" pitchFamily="66" charset="0"/>
                <a:cs typeface="Aparajita" panose="020B0604020202020204" pitchFamily="34" charset="0"/>
              </a:defRPr>
            </a:lvl1pPr>
          </a:lstStyle>
          <a:p>
            <a:fld id="{B6546EDA-AC4C-4A45-AF53-BF0FE0BAFCCB}" type="slidenum">
              <a:rPr lang="fr-FR" smtClean="0"/>
              <a:pPr/>
              <a:t>‹N°›</a:t>
            </a:fld>
            <a:endParaRPr lang="fr-FR" dirty="0"/>
          </a:p>
        </p:txBody>
      </p:sp>
      <p:sp>
        <p:nvSpPr>
          <p:cNvPr id="9" name="Content Placeholder 2"/>
          <p:cNvSpPr>
            <a:spLocks noGrp="1"/>
          </p:cNvSpPr>
          <p:nvPr>
            <p:ph idx="14" hasCustomPrompt="1"/>
          </p:nvPr>
        </p:nvSpPr>
        <p:spPr>
          <a:xfrm>
            <a:off x="2851783" y="1943877"/>
            <a:ext cx="6818051" cy="4385902"/>
          </a:xfrm>
          <a:prstGeom prst="rect">
            <a:avLst/>
          </a:prstGeom>
        </p:spPr>
        <p:txBody>
          <a:bodyPr/>
          <a:lstStyle>
            <a:lvl1pPr marL="211021" indent="-211021">
              <a:buSzPct val="131000"/>
              <a:buFontTx/>
              <a:buBlip>
                <a:blip r:embed="rId8"/>
              </a:buBlip>
              <a:defRPr sz="2215">
                <a:solidFill>
                  <a:schemeClr val="tx1"/>
                </a:solidFill>
                <a:latin typeface="Thirsty Rough Reg" panose="03000500000007070006" pitchFamily="66" charset="0"/>
              </a:defRPr>
            </a:lvl1pPr>
            <a:lvl2pPr marL="633062" indent="-211021">
              <a:buSzPct val="100000"/>
              <a:buFontTx/>
              <a:buBlip>
                <a:blip r:embed="rId9"/>
              </a:buBlip>
              <a:defRPr sz="1662" b="1">
                <a:solidFill>
                  <a:schemeClr val="accent2"/>
                </a:solidFill>
                <a:latin typeface="Thirsty Rough Reg" panose="03000500000007070006" pitchFamily="66" charset="0"/>
                <a:cs typeface="Aparajita" panose="020B0604020202020204" pitchFamily="34" charset="0"/>
              </a:defRPr>
            </a:lvl2pPr>
            <a:lvl3pPr marL="1055103" indent="-211021">
              <a:buFontTx/>
              <a:buBlip>
                <a:blip r:embed="rId10"/>
              </a:buBlip>
              <a:defRPr sz="1662" b="0" i="0">
                <a:solidFill>
                  <a:schemeClr val="tx1">
                    <a:lumMod val="65000"/>
                    <a:lumOff val="35000"/>
                  </a:schemeClr>
                </a:solidFill>
                <a:latin typeface="+mn-lt"/>
                <a:cs typeface="Aparajita" panose="020B0604020202020204" pitchFamily="34" charset="0"/>
              </a:defRPr>
            </a:lvl3pPr>
            <a:lvl4pPr marL="1477145" indent="-211021">
              <a:buFont typeface="Aparajita" panose="020B0604020202020204" pitchFamily="34" charset="0"/>
              <a:buChar char="◌"/>
              <a:defRPr sz="1477" i="1">
                <a:latin typeface="+mn-lt"/>
                <a:cs typeface="Aparajita" panose="020B0604020202020204" pitchFamily="34" charset="0"/>
              </a:defRPr>
            </a:lvl4pPr>
            <a:lvl5pPr marL="1899186" indent="-211021">
              <a:buFontTx/>
              <a:buBlip>
                <a:blip r:embed="rId11"/>
              </a:buBlip>
              <a:defRPr sz="1292">
                <a:latin typeface="+mn-lt"/>
                <a:cs typeface="Aparajita" panose="020B0604020202020204" pitchFamily="34" charset="0"/>
              </a:defRPr>
            </a:lvl5pPr>
          </a:lstStyle>
          <a:p>
            <a:pPr lvl="0"/>
            <a:r>
              <a:rPr lang="fr-FR" dirty="0"/>
              <a:t> Modifier les styles du texte du masque</a:t>
            </a:r>
          </a:p>
          <a:p>
            <a:pPr lvl="1"/>
            <a:r>
              <a:rPr lang="fr-FR" dirty="0"/>
              <a:t>  Deuxième niveau</a:t>
            </a:r>
          </a:p>
          <a:p>
            <a:pPr lvl="2"/>
            <a:r>
              <a:rPr lang="fr-FR" dirty="0"/>
              <a:t> 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62977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2400" b="1">
                <a:latin typeface="Calibri" panose="020F0502020204030204" pitchFamily="34" charset="0"/>
              </a:defRPr>
            </a:lvl1pPr>
          </a:lstStyle>
          <a:p>
            <a:r>
              <a:rPr lang="fr-FR" dirty="0"/>
              <a:t>Modifiez le style du titre</a:t>
            </a:r>
          </a:p>
        </p:txBody>
      </p:sp>
      <p:sp>
        <p:nvSpPr>
          <p:cNvPr id="3" name="Espace réservé du contenu 2"/>
          <p:cNvSpPr>
            <a:spLocks noGrp="1"/>
          </p:cNvSpPr>
          <p:nvPr>
            <p:ph idx="1"/>
          </p:nvPr>
        </p:nvSpPr>
        <p:spPr/>
        <p:txBody>
          <a:bodyPr/>
          <a:lstStyle>
            <a:lvl1pPr>
              <a:defRPr baseline="0">
                <a:latin typeface="Calibri" panose="020F0502020204030204" pitchFamily="34" charset="0"/>
              </a:defRPr>
            </a:lvl1pPr>
            <a:lvl2pPr>
              <a:defRPr sz="1600"/>
            </a:lvl2pPr>
            <a:lvl3pPr>
              <a:defRPr sz="1400"/>
            </a:lvl3pPr>
            <a:lvl4pPr>
              <a:defRPr sz="1200"/>
            </a:lvl4pPr>
            <a:lvl5pPr>
              <a:defRPr sz="1200"/>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4" name="Image 1" descr="selli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5035" y="6638552"/>
            <a:ext cx="11455807" cy="22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4982" y="6256068"/>
            <a:ext cx="792777" cy="60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1"/>
            <a:ext cx="12192000" cy="188913"/>
          </a:xfrm>
          <a:prstGeom prst="rect">
            <a:avLst/>
          </a:prstGeom>
          <a:noFill/>
          <a:ln w="9525">
            <a:noFill/>
            <a:miter lim="800000"/>
            <a:headEnd/>
            <a:tailEnd/>
          </a:ln>
        </p:spPr>
      </p:pic>
    </p:spTree>
    <p:extLst>
      <p:ext uri="{BB962C8B-B14F-4D97-AF65-F5344CB8AC3E}">
        <p14:creationId xmlns:p14="http://schemas.microsoft.com/office/powerpoint/2010/main" val="3863231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6177165"/>
            <a:ext cx="12192000" cy="674895"/>
          </a:xfrm>
          <a:prstGeom prst="rect">
            <a:avLst/>
          </a:prstGeom>
        </p:spPr>
      </p:pic>
      <p:pic>
        <p:nvPicPr>
          <p:cNvPr id="17" name="Image 16">
            <a:extLst>
              <a:ext uri="{FF2B5EF4-FFF2-40B4-BE49-F238E27FC236}">
                <a16:creationId xmlns:a16="http://schemas.microsoft.com/office/drawing/2014/main" id="{74F3A832-838D-414C-AC74-D72598E8DF35}"/>
              </a:ext>
            </a:extLst>
          </p:cNvPr>
          <p:cNvPicPr>
            <a:picLocks noChangeAspect="1"/>
          </p:cNvPicPr>
          <p:nvPr userDrawn="1"/>
        </p:nvPicPr>
        <p:blipFill>
          <a:blip r:embed="rId3"/>
          <a:stretch>
            <a:fillRect/>
          </a:stretch>
        </p:blipFill>
        <p:spPr>
          <a:xfrm flipH="1" flipV="1">
            <a:off x="1" y="2"/>
            <a:ext cx="13506827" cy="3026175"/>
          </a:xfrm>
          <a:prstGeom prst="rect">
            <a:avLst/>
          </a:prstGeom>
        </p:spPr>
      </p:pic>
      <p:pic>
        <p:nvPicPr>
          <p:cNvPr id="13" name="Image 12">
            <a:extLst>
              <a:ext uri="{FF2B5EF4-FFF2-40B4-BE49-F238E27FC236}">
                <a16:creationId xmlns:a16="http://schemas.microsoft.com/office/drawing/2014/main" id="{2D33FE40-8A60-1F4C-92A1-F2B120BED6C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022028" y="318512"/>
            <a:ext cx="8524544" cy="6586868"/>
          </a:xfrm>
          <a:prstGeom prst="rect">
            <a:avLst/>
          </a:prstGeom>
        </p:spPr>
      </p:pic>
      <p:sp>
        <p:nvSpPr>
          <p:cNvPr id="16" name="Content Placeholder 2"/>
          <p:cNvSpPr>
            <a:spLocks noGrp="1"/>
          </p:cNvSpPr>
          <p:nvPr>
            <p:ph idx="13" hasCustomPrompt="1"/>
          </p:nvPr>
        </p:nvSpPr>
        <p:spPr>
          <a:xfrm>
            <a:off x="4342243" y="1273631"/>
            <a:ext cx="3926964" cy="544285"/>
          </a:xfrm>
          <a:prstGeom prst="rect">
            <a:avLst/>
          </a:prstGeom>
        </p:spPr>
        <p:txBody>
          <a:bodyPr anchor="ctr"/>
          <a:lstStyle>
            <a:lvl1pPr marL="0" indent="0" algn="ctr">
              <a:buSzPct val="131000"/>
              <a:buFontTx/>
              <a:buNone/>
              <a:defRPr>
                <a:solidFill>
                  <a:srgbClr val="872433"/>
                </a:solidFill>
                <a:latin typeface="Thirsty Rough Reg" panose="03000500000007070006" pitchFamily="66" charset="0"/>
              </a:defRPr>
            </a:lvl1pPr>
            <a:lvl2pPr marL="633062" indent="-211021">
              <a:buSzPct val="100000"/>
              <a:buFontTx/>
              <a:buBlip>
                <a:blip r:embed="rId5"/>
              </a:buBlip>
              <a:defRPr sz="2954" b="1">
                <a:solidFill>
                  <a:schemeClr val="tx1"/>
                </a:solidFill>
                <a:latin typeface="Aparajita" panose="020B0604020202020204" pitchFamily="34" charset="0"/>
                <a:cs typeface="Aparajita" panose="020B0604020202020204" pitchFamily="34" charset="0"/>
              </a:defRPr>
            </a:lvl2pPr>
            <a:lvl3pPr marL="1055103" indent="-211021">
              <a:buFont typeface="Wingdings" panose="05000000000000000000" pitchFamily="2" charset="2"/>
              <a:buChar char="§"/>
              <a:defRPr sz="2585" i="1">
                <a:latin typeface="Aparajita" panose="020B0604020202020204" pitchFamily="34" charset="0"/>
                <a:cs typeface="Aparajita" panose="020B0604020202020204" pitchFamily="34" charset="0"/>
              </a:defRPr>
            </a:lvl3pPr>
            <a:lvl4pPr marL="1477145" indent="-211021">
              <a:buFont typeface="Aparajita" panose="020B0604020202020204" pitchFamily="34" charset="0"/>
              <a:buChar char="◌"/>
              <a:defRPr sz="2215" i="0">
                <a:latin typeface="Aparajita" panose="020B0604020202020204" pitchFamily="34" charset="0"/>
                <a:cs typeface="Aparajita" panose="020B0604020202020204" pitchFamily="34" charset="0"/>
              </a:defRPr>
            </a:lvl4pPr>
            <a:lvl5pPr>
              <a:defRPr sz="2215">
                <a:latin typeface="Aparajita" panose="020B0604020202020204" pitchFamily="34" charset="0"/>
                <a:cs typeface="Aparajita" panose="020B0604020202020204" pitchFamily="34" charset="0"/>
              </a:defRPr>
            </a:lvl5pPr>
          </a:lstStyle>
          <a:p>
            <a:pPr lvl="0"/>
            <a:r>
              <a:rPr lang="fr-FR" dirty="0"/>
              <a:t>Agenda</a:t>
            </a:r>
            <a:endParaRPr lang="en-US" dirty="0"/>
          </a:p>
        </p:txBody>
      </p:sp>
      <p:pic>
        <p:nvPicPr>
          <p:cNvPr id="18" name="Image 1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357023" y="192549"/>
            <a:ext cx="1669677" cy="678308"/>
          </a:xfrm>
          <a:prstGeom prst="rect">
            <a:avLst/>
          </a:prstGeom>
        </p:spPr>
      </p:pic>
      <p:pic>
        <p:nvPicPr>
          <p:cNvPr id="19" name="Image 18"/>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747281" y="1415154"/>
            <a:ext cx="6845545" cy="435419"/>
          </a:xfrm>
          <a:prstGeom prst="rect">
            <a:avLst/>
          </a:prstGeom>
        </p:spPr>
      </p:pic>
      <p:sp>
        <p:nvSpPr>
          <p:cNvPr id="20" name="Slide Number Placeholder 5"/>
          <p:cNvSpPr>
            <a:spLocks noGrp="1"/>
          </p:cNvSpPr>
          <p:nvPr>
            <p:ph type="sldNum" sz="quarter" idx="4"/>
          </p:nvPr>
        </p:nvSpPr>
        <p:spPr>
          <a:xfrm>
            <a:off x="11467865" y="6415911"/>
            <a:ext cx="767844" cy="365125"/>
          </a:xfrm>
          <a:prstGeom prst="rect">
            <a:avLst/>
          </a:prstGeom>
        </p:spPr>
        <p:txBody>
          <a:bodyPr/>
          <a:lstStyle>
            <a:lvl1pPr>
              <a:defRPr sz="1292" b="1">
                <a:solidFill>
                  <a:srgbClr val="872433"/>
                </a:solidFill>
                <a:latin typeface="Thirsty Rough Reg" panose="03000500000007070006" pitchFamily="66" charset="0"/>
                <a:cs typeface="Aparajita" panose="020B0604020202020204" pitchFamily="34" charset="0"/>
              </a:defRPr>
            </a:lvl1pPr>
          </a:lstStyle>
          <a:p>
            <a:fld id="{B6546EDA-AC4C-4A45-AF53-BF0FE0BAFCCB}" type="slidenum">
              <a:rPr lang="fr-FR" smtClean="0"/>
              <a:pPr/>
              <a:t>‹N°›</a:t>
            </a:fld>
            <a:endParaRPr lang="fr-FR" dirty="0"/>
          </a:p>
        </p:txBody>
      </p:sp>
      <p:sp>
        <p:nvSpPr>
          <p:cNvPr id="9" name="Content Placeholder 2"/>
          <p:cNvSpPr>
            <a:spLocks noGrp="1"/>
          </p:cNvSpPr>
          <p:nvPr>
            <p:ph idx="14" hasCustomPrompt="1"/>
          </p:nvPr>
        </p:nvSpPr>
        <p:spPr>
          <a:xfrm>
            <a:off x="2851783" y="1943877"/>
            <a:ext cx="6818051" cy="4385902"/>
          </a:xfrm>
          <a:prstGeom prst="rect">
            <a:avLst/>
          </a:prstGeom>
        </p:spPr>
        <p:txBody>
          <a:bodyPr/>
          <a:lstStyle>
            <a:lvl1pPr marL="211021" indent="-211021">
              <a:buSzPct val="131000"/>
              <a:buFontTx/>
              <a:buBlip>
                <a:blip r:embed="rId8"/>
              </a:buBlip>
              <a:defRPr sz="2215">
                <a:solidFill>
                  <a:schemeClr val="tx1"/>
                </a:solidFill>
                <a:latin typeface="Thirsty Rough Reg" panose="03000500000007070006" pitchFamily="66" charset="0"/>
              </a:defRPr>
            </a:lvl1pPr>
            <a:lvl2pPr marL="633062" indent="-211021">
              <a:buSzPct val="100000"/>
              <a:buFontTx/>
              <a:buBlip>
                <a:blip r:embed="rId9"/>
              </a:buBlip>
              <a:defRPr sz="1662" b="1">
                <a:solidFill>
                  <a:schemeClr val="accent2"/>
                </a:solidFill>
                <a:latin typeface="Thirsty Rough Reg" panose="03000500000007070006" pitchFamily="66" charset="0"/>
                <a:cs typeface="Aparajita" panose="020B0604020202020204" pitchFamily="34" charset="0"/>
              </a:defRPr>
            </a:lvl2pPr>
            <a:lvl3pPr marL="1055103" indent="-211021">
              <a:buFontTx/>
              <a:buBlip>
                <a:blip r:embed="rId10"/>
              </a:buBlip>
              <a:defRPr sz="1662" b="0" i="0">
                <a:solidFill>
                  <a:schemeClr val="tx1">
                    <a:lumMod val="65000"/>
                    <a:lumOff val="35000"/>
                  </a:schemeClr>
                </a:solidFill>
                <a:latin typeface="+mn-lt"/>
                <a:cs typeface="Aparajita" panose="020B0604020202020204" pitchFamily="34" charset="0"/>
              </a:defRPr>
            </a:lvl3pPr>
            <a:lvl4pPr marL="1477145" indent="-211021">
              <a:buFont typeface="Aparajita" panose="020B0604020202020204" pitchFamily="34" charset="0"/>
              <a:buChar char="◌"/>
              <a:defRPr sz="1477" i="1">
                <a:latin typeface="+mn-lt"/>
                <a:cs typeface="Aparajita" panose="020B0604020202020204" pitchFamily="34" charset="0"/>
              </a:defRPr>
            </a:lvl4pPr>
            <a:lvl5pPr marL="1899186" indent="-211021">
              <a:buFontTx/>
              <a:buBlip>
                <a:blip r:embed="rId11"/>
              </a:buBlip>
              <a:defRPr sz="1292">
                <a:latin typeface="+mn-lt"/>
                <a:cs typeface="Aparajita" panose="020B0604020202020204" pitchFamily="34" charset="0"/>
              </a:defRPr>
            </a:lvl5pPr>
          </a:lstStyle>
          <a:p>
            <a:pPr lvl="0"/>
            <a:r>
              <a:rPr lang="fr-FR" dirty="0"/>
              <a:t> Modifier les styles du texte du masque</a:t>
            </a:r>
          </a:p>
          <a:p>
            <a:pPr lvl="1"/>
            <a:r>
              <a:rPr lang="fr-FR" dirty="0"/>
              <a:t>  Deuxième niveau</a:t>
            </a:r>
          </a:p>
          <a:p>
            <a:pPr lvl="2"/>
            <a:r>
              <a:rPr lang="fr-FR" dirty="0"/>
              <a:t> Troisième niveau</a:t>
            </a:r>
          </a:p>
          <a:p>
            <a:pPr lvl="3"/>
            <a:r>
              <a:rPr lang="fr-FR" dirty="0"/>
              <a:t>Quatrième niveau</a:t>
            </a:r>
          </a:p>
          <a:p>
            <a:pPr lvl="4"/>
            <a:r>
              <a:rPr lang="fr-FR" dirty="0"/>
              <a:t>Cinquième niveau</a:t>
            </a:r>
            <a:endParaRPr lang="en-US" dirty="0"/>
          </a:p>
        </p:txBody>
      </p:sp>
      <p:grpSp>
        <p:nvGrpSpPr>
          <p:cNvPr id="11" name="Groupe 10"/>
          <p:cNvGrpSpPr/>
          <p:nvPr userDrawn="1"/>
        </p:nvGrpSpPr>
        <p:grpSpPr>
          <a:xfrm>
            <a:off x="-7231" y="6689976"/>
            <a:ext cx="12210156" cy="176056"/>
            <a:chOff x="-5876" y="6689976"/>
            <a:chExt cx="9920752" cy="176056"/>
          </a:xfrm>
        </p:grpSpPr>
        <p:pic>
          <p:nvPicPr>
            <p:cNvPr id="12" name="Image 11"/>
            <p:cNvPicPr>
              <a:picLocks noChangeAspect="1"/>
            </p:cNvPicPr>
            <p:nvPr userDrawn="1"/>
          </p:nvPicPr>
          <p:blipFill rotWithShape="1">
            <a:blip r:embed="rId12" cstate="print">
              <a:extLst>
                <a:ext uri="{28A0092B-C50C-407E-A947-70E740481C1C}">
                  <a14:useLocalDpi xmlns:a14="http://schemas.microsoft.com/office/drawing/2010/main" val="0"/>
                </a:ext>
              </a:extLst>
            </a:blip>
            <a:srcRect t="60011" r="355" b="33191"/>
            <a:stretch/>
          </p:blipFill>
          <p:spPr>
            <a:xfrm>
              <a:off x="-5876" y="6693764"/>
              <a:ext cx="3477044" cy="170960"/>
            </a:xfrm>
            <a:prstGeom prst="rect">
              <a:avLst/>
            </a:prstGeom>
          </p:spPr>
        </p:pic>
        <p:pic>
          <p:nvPicPr>
            <p:cNvPr id="14" name="Image 13"/>
            <p:cNvPicPr>
              <a:picLocks noChangeAspect="1"/>
            </p:cNvPicPr>
            <p:nvPr userDrawn="1"/>
          </p:nvPicPr>
          <p:blipFill rotWithShape="1">
            <a:blip r:embed="rId13" cstate="print">
              <a:extLst>
                <a:ext uri="{28A0092B-C50C-407E-A947-70E740481C1C}">
                  <a14:useLocalDpi xmlns:a14="http://schemas.microsoft.com/office/drawing/2010/main" val="0"/>
                </a:ext>
              </a:extLst>
            </a:blip>
            <a:srcRect t="60011" r="355" b="33191"/>
            <a:stretch/>
          </p:blipFill>
          <p:spPr>
            <a:xfrm>
              <a:off x="3470625" y="6696765"/>
              <a:ext cx="3442618" cy="169267"/>
            </a:xfrm>
            <a:prstGeom prst="rect">
              <a:avLst/>
            </a:prstGeom>
          </p:spPr>
        </p:pic>
        <p:pic>
          <p:nvPicPr>
            <p:cNvPr id="15" name="Image 14"/>
            <p:cNvPicPr>
              <a:picLocks noChangeAspect="1"/>
            </p:cNvPicPr>
            <p:nvPr userDrawn="1"/>
          </p:nvPicPr>
          <p:blipFill rotWithShape="1">
            <a:blip r:embed="rId12" cstate="print">
              <a:extLst>
                <a:ext uri="{28A0092B-C50C-407E-A947-70E740481C1C}">
                  <a14:useLocalDpi xmlns:a14="http://schemas.microsoft.com/office/drawing/2010/main" val="0"/>
                </a:ext>
              </a:extLst>
            </a:blip>
            <a:srcRect t="60011" r="355" b="33191"/>
            <a:stretch/>
          </p:blipFill>
          <p:spPr>
            <a:xfrm>
              <a:off x="6437832" y="6689976"/>
              <a:ext cx="3477044" cy="170960"/>
            </a:xfrm>
            <a:prstGeom prst="rect">
              <a:avLst/>
            </a:prstGeom>
          </p:spPr>
        </p:pic>
      </p:grpSp>
    </p:spTree>
    <p:extLst>
      <p:ext uri="{BB962C8B-B14F-4D97-AF65-F5344CB8AC3E}">
        <p14:creationId xmlns:p14="http://schemas.microsoft.com/office/powerpoint/2010/main" val="19606492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Diapo Titre PS">
    <p:spTree>
      <p:nvGrpSpPr>
        <p:cNvPr id="1" name=""/>
        <p:cNvGrpSpPr/>
        <p:nvPr/>
      </p:nvGrpSpPr>
      <p:grpSpPr>
        <a:xfrm>
          <a:off x="0" y="0"/>
          <a:ext cx="0" cy="0"/>
          <a:chOff x="0" y="0"/>
          <a:chExt cx="0" cy="0"/>
        </a:xfrm>
      </p:grpSpPr>
      <p:pic>
        <p:nvPicPr>
          <p:cNvPr id="6" name="Picture 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44234" y="1052514"/>
            <a:ext cx="9647767"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OGO_PIERRE_SCHMIDT-BD"/>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88914"/>
            <a:ext cx="2734733"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auto">
          <a:xfrm>
            <a:off x="0" y="214313"/>
            <a:ext cx="12192000" cy="1071562"/>
          </a:xfrm>
          <a:prstGeom prst="rect">
            <a:avLst/>
          </a:prstGeom>
          <a:solidFill>
            <a:schemeClr val="bg1"/>
          </a:solidFill>
          <a:ln w="9525" algn="ctr">
            <a:solidFill>
              <a:schemeClr val="bg1"/>
            </a:solidFill>
            <a:round/>
            <a:headEnd/>
            <a:tailEnd/>
          </a:ln>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defRPr/>
            </a:pPr>
            <a:endParaRPr lang="fr-FR" altLang="fr-FR" sz="1800">
              <a:solidFill>
                <a:srgbClr val="000000"/>
              </a:solidFill>
            </a:endParaRPr>
          </a:p>
        </p:txBody>
      </p:sp>
      <p:sp>
        <p:nvSpPr>
          <p:cNvPr id="2" name="Titre 1"/>
          <p:cNvSpPr>
            <a:spLocks noGrp="1"/>
          </p:cNvSpPr>
          <p:nvPr>
            <p:ph type="ctrTitle" hasCustomPrompt="1"/>
          </p:nvPr>
        </p:nvSpPr>
        <p:spPr>
          <a:xfrm>
            <a:off x="1813687" y="3284985"/>
            <a:ext cx="8564628" cy="1470025"/>
          </a:xfrm>
        </p:spPr>
        <p:txBody>
          <a:bodyPr/>
          <a:lstStyle>
            <a:lvl1pPr>
              <a:defRPr sz="3200" b="1" i="0" cap="small" spc="0" baseline="0">
                <a:ln>
                  <a:noFill/>
                </a:ln>
                <a:solidFill>
                  <a:schemeClr val="tx1"/>
                </a:solidFill>
                <a:effectLst>
                  <a:outerShdw blurRad="38100" dist="38100" dir="2700000" algn="tl">
                    <a:srgbClr val="000000">
                      <a:alpha val="43137"/>
                    </a:srgbClr>
                  </a:outerShdw>
                </a:effectLst>
                <a:latin typeface="Calibri" panose="020F0502020204030204" pitchFamily="34" charset="0"/>
              </a:defRPr>
            </a:lvl1pPr>
          </a:lstStyle>
          <a:p>
            <a:r>
              <a:rPr lang="fr-FR" dirty="0"/>
              <a:t>Cliquez Pour Modifier Le Style Du Titre</a:t>
            </a:r>
          </a:p>
        </p:txBody>
      </p:sp>
      <p:sp>
        <p:nvSpPr>
          <p:cNvPr id="3" name="Sous-titre 2"/>
          <p:cNvSpPr>
            <a:spLocks noGrp="1"/>
          </p:cNvSpPr>
          <p:nvPr>
            <p:ph type="subTitle" idx="1"/>
          </p:nvPr>
        </p:nvSpPr>
        <p:spPr>
          <a:xfrm>
            <a:off x="1828800" y="4836772"/>
            <a:ext cx="8534400" cy="752468"/>
          </a:xfrm>
        </p:spPr>
        <p:txBody>
          <a:bodyPr/>
          <a:lstStyle>
            <a:lvl1pPr marL="0" indent="0" algn="ctr">
              <a:buNone/>
              <a:defRPr sz="1800" b="1" i="1" baseline="0">
                <a:latin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dirty="0"/>
              <a:t>Cliquez pour modifier le style des sous-titres du masque</a:t>
            </a:r>
          </a:p>
        </p:txBody>
      </p:sp>
      <p:sp>
        <p:nvSpPr>
          <p:cNvPr id="10" name="Espace réservé de la date 3"/>
          <p:cNvSpPr>
            <a:spLocks noGrp="1"/>
          </p:cNvSpPr>
          <p:nvPr>
            <p:ph type="dt" sz="half" idx="10"/>
          </p:nvPr>
        </p:nvSpPr>
        <p:spPr>
          <a:xfrm>
            <a:off x="10032437" y="6350001"/>
            <a:ext cx="2147425" cy="365125"/>
          </a:xfrm>
          <a:prstGeom prst="rect">
            <a:avLst/>
          </a:prstGeom>
        </p:spPr>
        <p:txBody>
          <a:bodyPr anchor="ctr"/>
          <a:lstStyle>
            <a:lvl1pPr algn="ctr">
              <a:defRPr sz="1200" b="1" i="1">
                <a:solidFill>
                  <a:srgbClr val="FF9900"/>
                </a:solidFill>
                <a:effectLst/>
              </a:defRPr>
            </a:lvl1pPr>
          </a:lstStyle>
          <a:p>
            <a:pPr fontAlgn="base">
              <a:spcBef>
                <a:spcPct val="0"/>
              </a:spcBef>
              <a:spcAft>
                <a:spcPct val="0"/>
              </a:spcAft>
              <a:defRPr/>
            </a:pPr>
            <a:fld id="{307FA9C6-69BB-45FC-ADD6-75BF10181CDA}" type="datetimeFigureOut">
              <a:rPr lang="fr-FR" smtClean="0">
                <a:latin typeface="Arial" charset="0"/>
                <a:cs typeface="Arial" charset="0"/>
              </a:rPr>
              <a:pPr fontAlgn="base">
                <a:spcBef>
                  <a:spcPct val="0"/>
                </a:spcBef>
                <a:spcAft>
                  <a:spcPct val="0"/>
                </a:spcAft>
                <a:defRPr/>
              </a:pPr>
              <a:t>26/03/2026</a:t>
            </a:fld>
            <a:endParaRPr lang="fr-FR" dirty="0">
              <a:latin typeface="Arial" charset="0"/>
              <a:cs typeface="Arial" charset="0"/>
            </a:endParaRPr>
          </a:p>
        </p:txBody>
      </p:sp>
      <p:pic>
        <p:nvPicPr>
          <p:cNvPr id="15" name="Picture 6"/>
          <p:cNvPicPr>
            <a:picLocks noChangeAspect="1" noChangeArrowheads="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15835" y="6482730"/>
            <a:ext cx="2690283"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90254" y="620689"/>
            <a:ext cx="7258141" cy="2614849"/>
          </a:xfrm>
          <a:prstGeom prst="rect">
            <a:avLst/>
          </a:prstGeom>
        </p:spPr>
      </p:pic>
    </p:spTree>
    <p:extLst>
      <p:ext uri="{BB962C8B-B14F-4D97-AF65-F5344CB8AC3E}">
        <p14:creationId xmlns:p14="http://schemas.microsoft.com/office/powerpoint/2010/main" val="3620450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6" name="Rectangle 5"/>
          <p:cNvSpPr/>
          <p:nvPr userDrawn="1"/>
        </p:nvSpPr>
        <p:spPr bwMode="auto">
          <a:xfrm>
            <a:off x="3119669" y="1"/>
            <a:ext cx="9072331" cy="24946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2" name="Titre 1"/>
          <p:cNvSpPr>
            <a:spLocks noGrp="1"/>
          </p:cNvSpPr>
          <p:nvPr>
            <p:ph type="title"/>
          </p:nvPr>
        </p:nvSpPr>
        <p:spPr/>
        <p:txBody>
          <a:bodyPr/>
          <a:lstStyle>
            <a:lvl1pPr>
              <a:defRPr sz="2400" b="1">
                <a:latin typeface="Calibri" panose="020F0502020204030204" pitchFamily="34" charset="0"/>
              </a:defRPr>
            </a:lvl1pPr>
          </a:lstStyle>
          <a:p>
            <a:r>
              <a:rPr lang="fr-FR" dirty="0"/>
              <a:t>Modifiez le style du titre</a:t>
            </a:r>
          </a:p>
        </p:txBody>
      </p:sp>
      <p:sp>
        <p:nvSpPr>
          <p:cNvPr id="3" name="Espace réservé du contenu 2"/>
          <p:cNvSpPr>
            <a:spLocks noGrp="1"/>
          </p:cNvSpPr>
          <p:nvPr>
            <p:ph idx="1"/>
          </p:nvPr>
        </p:nvSpPr>
        <p:spPr>
          <a:xfrm>
            <a:off x="431371" y="1366872"/>
            <a:ext cx="11425269" cy="5230779"/>
          </a:xfrm>
        </p:spPr>
        <p:txBody>
          <a:bodyPr/>
          <a:lstStyle>
            <a:lvl1pPr>
              <a:defRPr baseline="0">
                <a:latin typeface="Calibri" panose="020F0502020204030204" pitchFamily="34" charset="0"/>
              </a:defRPr>
            </a:lvl1pPr>
            <a:lvl2pPr>
              <a:defRPr sz="1600"/>
            </a:lvl2pPr>
            <a:lvl3pPr>
              <a:defRPr sz="1400"/>
            </a:lvl3pPr>
            <a:lvl4pPr>
              <a:defRPr sz="1200"/>
            </a:lvl4pPr>
            <a:lvl5pPr>
              <a:defRPr sz="1200"/>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3"/>
          <p:cNvSpPr/>
          <p:nvPr userDrawn="1"/>
        </p:nvSpPr>
        <p:spPr bwMode="auto">
          <a:xfrm>
            <a:off x="0" y="6010402"/>
            <a:ext cx="12192000" cy="83671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pic>
        <p:nvPicPr>
          <p:cNvPr id="5" name="Image 4"/>
          <p:cNvPicPr>
            <a:picLocks noChangeAspect="1"/>
          </p:cNvPicPr>
          <p:nvPr userDrawn="1"/>
        </p:nvPicPr>
        <p:blipFill>
          <a:blip r:embed="rId2"/>
          <a:stretch>
            <a:fillRect/>
          </a:stretch>
        </p:blipFill>
        <p:spPr>
          <a:xfrm>
            <a:off x="48005" y="6540562"/>
            <a:ext cx="12192000" cy="295666"/>
          </a:xfrm>
          <a:prstGeom prst="rect">
            <a:avLst/>
          </a:prstGeom>
        </p:spPr>
      </p:pic>
      <p:pic>
        <p:nvPicPr>
          <p:cNvPr id="8" name="Image 7"/>
          <p:cNvPicPr>
            <a:picLocks noChangeAspect="1"/>
          </p:cNvPicPr>
          <p:nvPr userDrawn="1"/>
        </p:nvPicPr>
        <p:blipFill>
          <a:blip r:embed="rId3"/>
          <a:stretch>
            <a:fillRect/>
          </a:stretch>
        </p:blipFill>
        <p:spPr>
          <a:xfrm>
            <a:off x="0" y="-1"/>
            <a:ext cx="3791744" cy="1664621"/>
          </a:xfrm>
          <a:prstGeom prst="rect">
            <a:avLst/>
          </a:prstGeom>
        </p:spPr>
      </p:pic>
    </p:spTree>
    <p:extLst>
      <p:ext uri="{BB962C8B-B14F-4D97-AF65-F5344CB8AC3E}">
        <p14:creationId xmlns:p14="http://schemas.microsoft.com/office/powerpoint/2010/main" val="958146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re et oppositi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numéro de diapositive 2"/>
          <p:cNvSpPr>
            <a:spLocks noGrp="1"/>
          </p:cNvSpPr>
          <p:nvPr>
            <p:ph type="sldNum" sz="quarter" idx="10"/>
          </p:nvPr>
        </p:nvSpPr>
        <p:spPr/>
        <p:txBody>
          <a:bodyPr/>
          <a:lstStyle/>
          <a:p>
            <a:pPr fontAlgn="base">
              <a:spcBef>
                <a:spcPct val="0"/>
              </a:spcBef>
              <a:spcAft>
                <a:spcPct val="0"/>
              </a:spcAft>
              <a:defRPr/>
            </a:pPr>
            <a:fld id="{317F1289-7648-4ED0-872E-1C06586D2D03}" type="slidenum">
              <a:rPr lang="fr-FR" b="1" smtClean="0">
                <a:latin typeface="Arial" charset="0"/>
                <a:cs typeface="Arial" charset="0"/>
              </a:rPr>
              <a:pPr fontAlgn="base">
                <a:spcBef>
                  <a:spcPct val="0"/>
                </a:spcBef>
                <a:spcAft>
                  <a:spcPct val="0"/>
                </a:spcAft>
                <a:defRPr/>
              </a:pPr>
              <a:t>‹N°›</a:t>
            </a:fld>
            <a:endParaRPr lang="fr-FR" b="1" dirty="0">
              <a:latin typeface="Arial" charset="0"/>
              <a:cs typeface="Arial" charset="0"/>
            </a:endParaRPr>
          </a:p>
        </p:txBody>
      </p:sp>
      <p:sp>
        <p:nvSpPr>
          <p:cNvPr id="7" name="Espace réservé du texte 6"/>
          <p:cNvSpPr>
            <a:spLocks noGrp="1"/>
          </p:cNvSpPr>
          <p:nvPr>
            <p:ph type="body" sz="quarter" idx="12"/>
          </p:nvPr>
        </p:nvSpPr>
        <p:spPr>
          <a:xfrm>
            <a:off x="6192440" y="1268413"/>
            <a:ext cx="5760211" cy="525621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texte 6"/>
          <p:cNvSpPr>
            <a:spLocks noGrp="1"/>
          </p:cNvSpPr>
          <p:nvPr>
            <p:ph type="body" sz="quarter" idx="13"/>
          </p:nvPr>
        </p:nvSpPr>
        <p:spPr>
          <a:xfrm>
            <a:off x="335788" y="1268760"/>
            <a:ext cx="5760211" cy="5256212"/>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10" name="Image 1" descr="sellier.png"/>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
          <a:stretch/>
        </p:blipFill>
        <p:spPr bwMode="auto">
          <a:xfrm rot="5400000">
            <a:off x="3450237" y="3838802"/>
            <a:ext cx="5446638" cy="24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0014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oppositi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numéro de diapositive 2"/>
          <p:cNvSpPr>
            <a:spLocks noGrp="1"/>
          </p:cNvSpPr>
          <p:nvPr>
            <p:ph type="sldNum" sz="quarter" idx="10"/>
          </p:nvPr>
        </p:nvSpPr>
        <p:spPr/>
        <p:txBody>
          <a:bodyPr/>
          <a:lstStyle/>
          <a:p>
            <a:pPr fontAlgn="base">
              <a:spcBef>
                <a:spcPct val="0"/>
              </a:spcBef>
              <a:spcAft>
                <a:spcPct val="0"/>
              </a:spcAft>
              <a:defRPr/>
            </a:pPr>
            <a:fld id="{317F1289-7648-4ED0-872E-1C06586D2D03}" type="slidenum">
              <a:rPr lang="fr-FR" b="1" smtClean="0">
                <a:latin typeface="Arial" charset="0"/>
                <a:cs typeface="Arial" charset="0"/>
              </a:rPr>
              <a:pPr fontAlgn="base">
                <a:spcBef>
                  <a:spcPct val="0"/>
                </a:spcBef>
                <a:spcAft>
                  <a:spcPct val="0"/>
                </a:spcAft>
                <a:defRPr/>
              </a:pPr>
              <a:t>‹N°›</a:t>
            </a:fld>
            <a:endParaRPr lang="fr-FR" b="1" dirty="0">
              <a:latin typeface="Arial" charset="0"/>
              <a:cs typeface="Arial" charset="0"/>
            </a:endParaRPr>
          </a:p>
        </p:txBody>
      </p:sp>
      <p:sp>
        <p:nvSpPr>
          <p:cNvPr id="7" name="Espace réservé du texte 6"/>
          <p:cNvSpPr>
            <a:spLocks noGrp="1"/>
          </p:cNvSpPr>
          <p:nvPr>
            <p:ph type="body" sz="quarter" idx="12"/>
          </p:nvPr>
        </p:nvSpPr>
        <p:spPr>
          <a:xfrm>
            <a:off x="6192440" y="1268413"/>
            <a:ext cx="5760211" cy="525621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texte 6"/>
          <p:cNvSpPr>
            <a:spLocks noGrp="1"/>
          </p:cNvSpPr>
          <p:nvPr>
            <p:ph type="body" sz="quarter" idx="13"/>
          </p:nvPr>
        </p:nvSpPr>
        <p:spPr>
          <a:xfrm>
            <a:off x="335788" y="1268760"/>
            <a:ext cx="5760211" cy="5256212"/>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10" name="Image 1" descr="sellier.png"/>
          <p:cNvPicPr>
            <a:picLocks noChangeAspect="1"/>
          </p:cNvPicPr>
          <p:nvPr userDrawn="1"/>
        </p:nvPicPr>
        <p:blipFill rotWithShape="1">
          <a:blip r:embed="rId2">
            <a:extLst>
              <a:ext uri="{28A0092B-C50C-407E-A947-70E740481C1C}">
                <a14:useLocalDpi xmlns:a14="http://schemas.microsoft.com/office/drawing/2010/main" val="0"/>
              </a:ext>
            </a:extLst>
          </a:blip>
          <a:srcRect l="23121" t="50000"/>
          <a:stretch/>
        </p:blipFill>
        <p:spPr bwMode="auto">
          <a:xfrm rot="5400000">
            <a:off x="3400728" y="3914473"/>
            <a:ext cx="5437113" cy="122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7715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re">
    <p:spTree>
      <p:nvGrpSpPr>
        <p:cNvPr id="1" name=""/>
        <p:cNvGrpSpPr/>
        <p:nvPr/>
      </p:nvGrpSpPr>
      <p:grpSpPr>
        <a:xfrm>
          <a:off x="0" y="0"/>
          <a:ext cx="0" cy="0"/>
          <a:chOff x="0" y="0"/>
          <a:chExt cx="0" cy="0"/>
        </a:xfrm>
      </p:grpSpPr>
      <p:pic>
        <p:nvPicPr>
          <p:cNvPr id="8" name="Imag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305" r="4735"/>
          <a:stretch/>
        </p:blipFill>
        <p:spPr>
          <a:xfrm>
            <a:off x="2" y="6177249"/>
            <a:ext cx="12191999" cy="674895"/>
          </a:xfrm>
          <a:prstGeom prst="rect">
            <a:avLst/>
          </a:prstGeom>
        </p:spPr>
      </p:pic>
      <p:pic>
        <p:nvPicPr>
          <p:cNvPr id="7" name="Image 6">
            <a:extLst>
              <a:ext uri="{FF2B5EF4-FFF2-40B4-BE49-F238E27FC236}">
                <a16:creationId xmlns:a16="http://schemas.microsoft.com/office/drawing/2014/main" id="{478E691A-18F1-3B48-9B01-6953EFC72E8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470"/>
          <a:stretch/>
        </p:blipFill>
        <p:spPr>
          <a:xfrm>
            <a:off x="-11097" y="-5657"/>
            <a:ext cx="12203097" cy="6993970"/>
          </a:xfrm>
          <a:prstGeom prst="rect">
            <a:avLst/>
          </a:prstGeom>
        </p:spPr>
      </p:pic>
      <p:sp>
        <p:nvSpPr>
          <p:cNvPr id="2" name="Title 1"/>
          <p:cNvSpPr>
            <a:spLocks noGrp="1"/>
          </p:cNvSpPr>
          <p:nvPr>
            <p:ph type="ctrTitle"/>
          </p:nvPr>
        </p:nvSpPr>
        <p:spPr>
          <a:xfrm>
            <a:off x="4640604" y="4395624"/>
            <a:ext cx="7435617" cy="1026033"/>
          </a:xfrm>
          <a:prstGeom prst="rect">
            <a:avLst/>
          </a:prstGeom>
        </p:spPr>
        <p:txBody>
          <a:bodyPr anchor="b">
            <a:normAutofit/>
          </a:bodyPr>
          <a:lstStyle>
            <a:lvl1pPr algn="ctr">
              <a:defRPr sz="4062">
                <a:latin typeface="Thirsty Rough Reg" panose="03000500000007070006" pitchFamily="66" charset="0"/>
              </a:defRPr>
            </a:lvl1pPr>
          </a:lstStyle>
          <a:p>
            <a:r>
              <a:rPr lang="fr-FR" dirty="0"/>
              <a:t>Modifiez le style du titre</a:t>
            </a:r>
            <a:endParaRPr lang="en-US" dirty="0"/>
          </a:p>
        </p:txBody>
      </p:sp>
      <p:sp>
        <p:nvSpPr>
          <p:cNvPr id="3" name="Subtitle 2"/>
          <p:cNvSpPr>
            <a:spLocks noGrp="1"/>
          </p:cNvSpPr>
          <p:nvPr>
            <p:ph type="subTitle" idx="1"/>
          </p:nvPr>
        </p:nvSpPr>
        <p:spPr>
          <a:xfrm>
            <a:off x="4640601" y="5549468"/>
            <a:ext cx="7435619" cy="463858"/>
          </a:xfrm>
          <a:prstGeom prst="rect">
            <a:avLst/>
          </a:prstGeom>
        </p:spPr>
        <p:txBody>
          <a:bodyPr/>
          <a:lstStyle>
            <a:lvl1pPr marL="0" indent="0" algn="ctr">
              <a:buNone/>
              <a:defRPr sz="1846" i="0">
                <a:latin typeface="+mn-lt"/>
                <a:cs typeface="Aparajita" panose="020B0604020202020204" pitchFamily="34" charset="0"/>
              </a:defRPr>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fr-FR" dirty="0"/>
              <a:t>Modifier le style des sous-titres du masque</a:t>
            </a:r>
            <a:endParaRPr lang="en-US" dirty="0"/>
          </a:p>
        </p:txBody>
      </p:sp>
      <p:pic>
        <p:nvPicPr>
          <p:cNvPr id="9" name="Image 8">
            <a:extLst>
              <a:ext uri="{FF2B5EF4-FFF2-40B4-BE49-F238E27FC236}">
                <a16:creationId xmlns:a16="http://schemas.microsoft.com/office/drawing/2014/main" id="{94EBD894-BB06-C34C-8466-5669583E38E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94049" y="5980986"/>
            <a:ext cx="1665172" cy="853400"/>
          </a:xfrm>
          <a:prstGeom prst="rect">
            <a:avLst/>
          </a:prstGeom>
        </p:spPr>
      </p:pic>
      <p:sp>
        <p:nvSpPr>
          <p:cNvPr id="4" name="Date Placeholder 3"/>
          <p:cNvSpPr>
            <a:spLocks noGrp="1"/>
          </p:cNvSpPr>
          <p:nvPr>
            <p:ph type="dt" sz="half" idx="10"/>
          </p:nvPr>
        </p:nvSpPr>
        <p:spPr>
          <a:xfrm>
            <a:off x="10530654" y="6280286"/>
            <a:ext cx="1661348" cy="365125"/>
          </a:xfrm>
          <a:prstGeom prst="rect">
            <a:avLst/>
          </a:prstGeom>
        </p:spPr>
        <p:txBody>
          <a:bodyPr anchor="ctr"/>
          <a:lstStyle>
            <a:lvl1pPr algn="ctr">
              <a:defRPr sz="1292" b="1" i="0">
                <a:latin typeface="Thirsty Rough Reg" panose="03000500000007070006" pitchFamily="66" charset="0"/>
              </a:defRPr>
            </a:lvl1pPr>
          </a:lstStyle>
          <a:p>
            <a:endParaRPr lang="fr-FR" dirty="0">
              <a:solidFill>
                <a:srgbClr val="000000"/>
              </a:solidFill>
            </a:endParaRPr>
          </a:p>
        </p:txBody>
      </p:sp>
    </p:spTree>
    <p:extLst>
      <p:ext uri="{BB962C8B-B14F-4D97-AF65-F5344CB8AC3E}">
        <p14:creationId xmlns:p14="http://schemas.microsoft.com/office/powerpoint/2010/main" val="3905505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re">
    <p:spTree>
      <p:nvGrpSpPr>
        <p:cNvPr id="1" name=""/>
        <p:cNvGrpSpPr/>
        <p:nvPr/>
      </p:nvGrpSpPr>
      <p:grpSpPr>
        <a:xfrm>
          <a:off x="0" y="0"/>
          <a:ext cx="0" cy="0"/>
          <a:chOff x="0" y="0"/>
          <a:chExt cx="0" cy="0"/>
        </a:xfrm>
      </p:grpSpPr>
      <p:pic>
        <p:nvPicPr>
          <p:cNvPr id="8" name="Imag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305" r="4735"/>
          <a:stretch/>
        </p:blipFill>
        <p:spPr>
          <a:xfrm>
            <a:off x="2" y="6177249"/>
            <a:ext cx="12191999" cy="674895"/>
          </a:xfrm>
          <a:prstGeom prst="rect">
            <a:avLst/>
          </a:prstGeom>
        </p:spPr>
      </p:pic>
      <p:grpSp>
        <p:nvGrpSpPr>
          <p:cNvPr id="10" name="Groupe 9"/>
          <p:cNvGrpSpPr/>
          <p:nvPr userDrawn="1"/>
        </p:nvGrpSpPr>
        <p:grpSpPr>
          <a:xfrm>
            <a:off x="-7231" y="6689976"/>
            <a:ext cx="12210156" cy="176056"/>
            <a:chOff x="-5876" y="6689976"/>
            <a:chExt cx="9920752" cy="176056"/>
          </a:xfrm>
        </p:grpSpPr>
        <p:pic>
          <p:nvPicPr>
            <p:cNvPr id="11" name="Imag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t="60011" r="355" b="33191"/>
            <a:stretch/>
          </p:blipFill>
          <p:spPr>
            <a:xfrm>
              <a:off x="-5876" y="6693764"/>
              <a:ext cx="3477044" cy="170960"/>
            </a:xfrm>
            <a:prstGeom prst="rect">
              <a:avLst/>
            </a:prstGeom>
          </p:spPr>
        </p:pic>
        <p:pic>
          <p:nvPicPr>
            <p:cNvPr id="12" name="Imag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t="60011" r="355" b="33191"/>
            <a:stretch/>
          </p:blipFill>
          <p:spPr>
            <a:xfrm>
              <a:off x="3470625" y="6696765"/>
              <a:ext cx="3442618" cy="169267"/>
            </a:xfrm>
            <a:prstGeom prst="rect">
              <a:avLst/>
            </a:prstGeom>
          </p:spPr>
        </p:pic>
        <p:pic>
          <p:nvPicPr>
            <p:cNvPr id="13" name="Imag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t="60011" r="355" b="33191"/>
            <a:stretch/>
          </p:blipFill>
          <p:spPr>
            <a:xfrm>
              <a:off x="6437832" y="6689976"/>
              <a:ext cx="3477044" cy="170960"/>
            </a:xfrm>
            <a:prstGeom prst="rect">
              <a:avLst/>
            </a:prstGeom>
          </p:spPr>
        </p:pic>
      </p:grpSp>
      <p:sp>
        <p:nvSpPr>
          <p:cNvPr id="2" name="Title 1"/>
          <p:cNvSpPr>
            <a:spLocks noGrp="1"/>
          </p:cNvSpPr>
          <p:nvPr>
            <p:ph type="ctrTitle"/>
          </p:nvPr>
        </p:nvSpPr>
        <p:spPr>
          <a:xfrm>
            <a:off x="4640604" y="4395624"/>
            <a:ext cx="7435617" cy="1026033"/>
          </a:xfrm>
          <a:prstGeom prst="rect">
            <a:avLst/>
          </a:prstGeom>
        </p:spPr>
        <p:txBody>
          <a:bodyPr anchor="b">
            <a:normAutofit/>
          </a:bodyPr>
          <a:lstStyle>
            <a:lvl1pPr algn="ctr">
              <a:defRPr sz="4062">
                <a:latin typeface="Thirsty Rough Reg" panose="03000500000007070006" pitchFamily="66" charset="0"/>
              </a:defRPr>
            </a:lvl1pPr>
          </a:lstStyle>
          <a:p>
            <a:r>
              <a:rPr lang="fr-FR" dirty="0"/>
              <a:t>Modifiez le style du titre</a:t>
            </a:r>
            <a:endParaRPr lang="en-US" dirty="0"/>
          </a:p>
        </p:txBody>
      </p:sp>
      <p:sp>
        <p:nvSpPr>
          <p:cNvPr id="3" name="Subtitle 2"/>
          <p:cNvSpPr>
            <a:spLocks noGrp="1"/>
          </p:cNvSpPr>
          <p:nvPr>
            <p:ph type="subTitle" idx="1"/>
          </p:nvPr>
        </p:nvSpPr>
        <p:spPr>
          <a:xfrm>
            <a:off x="4640601" y="5549468"/>
            <a:ext cx="7435619" cy="463858"/>
          </a:xfrm>
          <a:prstGeom prst="rect">
            <a:avLst/>
          </a:prstGeom>
        </p:spPr>
        <p:txBody>
          <a:bodyPr/>
          <a:lstStyle>
            <a:lvl1pPr marL="0" indent="0" algn="ctr">
              <a:buNone/>
              <a:defRPr sz="1846" i="0">
                <a:latin typeface="+mn-lt"/>
                <a:cs typeface="Aparajita" panose="020B0604020202020204" pitchFamily="34" charset="0"/>
              </a:defRPr>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fr-FR" dirty="0"/>
              <a:t>Modifier le style des sous-titres du masque</a:t>
            </a:r>
            <a:endParaRPr lang="en-US" dirty="0"/>
          </a:p>
        </p:txBody>
      </p:sp>
      <p:pic>
        <p:nvPicPr>
          <p:cNvPr id="9" name="Image 8">
            <a:extLst>
              <a:ext uri="{FF2B5EF4-FFF2-40B4-BE49-F238E27FC236}">
                <a16:creationId xmlns:a16="http://schemas.microsoft.com/office/drawing/2014/main" id="{94EBD894-BB06-C34C-8466-5669583E38E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94049" y="5980986"/>
            <a:ext cx="1665172" cy="853400"/>
          </a:xfrm>
          <a:prstGeom prst="rect">
            <a:avLst/>
          </a:prstGeom>
        </p:spPr>
      </p:pic>
      <p:sp>
        <p:nvSpPr>
          <p:cNvPr id="4" name="Date Placeholder 3"/>
          <p:cNvSpPr>
            <a:spLocks noGrp="1"/>
          </p:cNvSpPr>
          <p:nvPr>
            <p:ph type="dt" sz="half" idx="10"/>
          </p:nvPr>
        </p:nvSpPr>
        <p:spPr>
          <a:xfrm>
            <a:off x="10530654" y="6280286"/>
            <a:ext cx="1661348" cy="365125"/>
          </a:xfrm>
          <a:prstGeom prst="rect">
            <a:avLst/>
          </a:prstGeom>
        </p:spPr>
        <p:txBody>
          <a:bodyPr anchor="ctr"/>
          <a:lstStyle>
            <a:lvl1pPr algn="ctr">
              <a:defRPr sz="1292" b="1" i="0">
                <a:latin typeface="Thirsty Rough Reg" panose="03000500000007070006" pitchFamily="66" charset="0"/>
              </a:defRPr>
            </a:lvl1pPr>
          </a:lstStyle>
          <a:p>
            <a:endParaRPr lang="fr-FR" dirty="0">
              <a:solidFill>
                <a:srgbClr val="000000"/>
              </a:solidFill>
            </a:endParaRPr>
          </a:p>
        </p:txBody>
      </p:sp>
      <p:pic>
        <p:nvPicPr>
          <p:cNvPr id="14" name="Image 13">
            <a:extLst>
              <a:ext uri="{FF2B5EF4-FFF2-40B4-BE49-F238E27FC236}">
                <a16:creationId xmlns:a16="http://schemas.microsoft.com/office/drawing/2014/main" id="{25A76F7B-555F-473D-8FEB-8C77B5C40C79}"/>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t="5470"/>
          <a:stretch/>
        </p:blipFill>
        <p:spPr>
          <a:xfrm>
            <a:off x="-11097" y="-5657"/>
            <a:ext cx="12203097" cy="6993970"/>
          </a:xfrm>
          <a:prstGeom prst="rect">
            <a:avLst/>
          </a:prstGeom>
        </p:spPr>
      </p:pic>
    </p:spTree>
    <p:extLst>
      <p:ext uri="{BB962C8B-B14F-4D97-AF65-F5344CB8AC3E}">
        <p14:creationId xmlns:p14="http://schemas.microsoft.com/office/powerpoint/2010/main" val="916244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Titre">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a:stretch>
            <a:fillRect/>
          </a:stretch>
        </p:blipFill>
        <p:spPr>
          <a:xfrm>
            <a:off x="0" y="1"/>
            <a:ext cx="11376587" cy="4994456"/>
          </a:xfrm>
          <a:prstGeom prst="rect">
            <a:avLst/>
          </a:prstGeom>
        </p:spPr>
      </p:pic>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305" r="4735"/>
          <a:stretch/>
        </p:blipFill>
        <p:spPr>
          <a:xfrm>
            <a:off x="2" y="6177249"/>
            <a:ext cx="12191999" cy="674895"/>
          </a:xfrm>
          <a:prstGeom prst="rect">
            <a:avLst/>
          </a:prstGeom>
        </p:spPr>
      </p:pic>
      <p:grpSp>
        <p:nvGrpSpPr>
          <p:cNvPr id="10" name="Groupe 9"/>
          <p:cNvGrpSpPr/>
          <p:nvPr userDrawn="1"/>
        </p:nvGrpSpPr>
        <p:grpSpPr>
          <a:xfrm>
            <a:off x="-7231" y="6689976"/>
            <a:ext cx="12210156" cy="176056"/>
            <a:chOff x="-5876" y="6689976"/>
            <a:chExt cx="9920752" cy="176056"/>
          </a:xfrm>
        </p:grpSpPr>
        <p:pic>
          <p:nvPicPr>
            <p:cNvPr id="11" name="Imag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t="60011" r="355" b="33191"/>
            <a:stretch/>
          </p:blipFill>
          <p:spPr>
            <a:xfrm>
              <a:off x="-5876" y="6693764"/>
              <a:ext cx="3477044" cy="170960"/>
            </a:xfrm>
            <a:prstGeom prst="rect">
              <a:avLst/>
            </a:prstGeom>
          </p:spPr>
        </p:pic>
        <p:pic>
          <p:nvPicPr>
            <p:cNvPr id="12" name="Image 11"/>
            <p:cNvPicPr>
              <a:picLocks noChangeAspect="1"/>
            </p:cNvPicPr>
            <p:nvPr userDrawn="1"/>
          </p:nvPicPr>
          <p:blipFill rotWithShape="1">
            <a:blip r:embed="rId5" cstate="print">
              <a:extLst>
                <a:ext uri="{28A0092B-C50C-407E-A947-70E740481C1C}">
                  <a14:useLocalDpi xmlns:a14="http://schemas.microsoft.com/office/drawing/2010/main" val="0"/>
                </a:ext>
              </a:extLst>
            </a:blip>
            <a:srcRect t="60011" r="355" b="33191"/>
            <a:stretch/>
          </p:blipFill>
          <p:spPr>
            <a:xfrm>
              <a:off x="3470625" y="6696765"/>
              <a:ext cx="3442618" cy="169267"/>
            </a:xfrm>
            <a:prstGeom prst="rect">
              <a:avLst/>
            </a:prstGeom>
          </p:spPr>
        </p:pic>
        <p:pic>
          <p:nvPicPr>
            <p:cNvPr id="13" name="Image 12"/>
            <p:cNvPicPr>
              <a:picLocks noChangeAspect="1"/>
            </p:cNvPicPr>
            <p:nvPr userDrawn="1"/>
          </p:nvPicPr>
          <p:blipFill rotWithShape="1">
            <a:blip r:embed="rId4" cstate="print">
              <a:extLst>
                <a:ext uri="{28A0092B-C50C-407E-A947-70E740481C1C}">
                  <a14:useLocalDpi xmlns:a14="http://schemas.microsoft.com/office/drawing/2010/main" val="0"/>
                </a:ext>
              </a:extLst>
            </a:blip>
            <a:srcRect t="60011" r="355" b="33191"/>
            <a:stretch/>
          </p:blipFill>
          <p:spPr>
            <a:xfrm>
              <a:off x="6437832" y="6689976"/>
              <a:ext cx="3477044" cy="170960"/>
            </a:xfrm>
            <a:prstGeom prst="rect">
              <a:avLst/>
            </a:prstGeom>
          </p:spPr>
        </p:pic>
      </p:grpSp>
      <p:sp>
        <p:nvSpPr>
          <p:cNvPr id="2" name="Title 1"/>
          <p:cNvSpPr>
            <a:spLocks noGrp="1"/>
          </p:cNvSpPr>
          <p:nvPr>
            <p:ph type="ctrTitle"/>
          </p:nvPr>
        </p:nvSpPr>
        <p:spPr>
          <a:xfrm>
            <a:off x="4640604" y="4395624"/>
            <a:ext cx="7435617" cy="1026033"/>
          </a:xfrm>
          <a:prstGeom prst="rect">
            <a:avLst/>
          </a:prstGeom>
        </p:spPr>
        <p:txBody>
          <a:bodyPr anchor="b">
            <a:normAutofit/>
          </a:bodyPr>
          <a:lstStyle>
            <a:lvl1pPr algn="ctr">
              <a:defRPr sz="4062">
                <a:latin typeface="Thirsty Rough Reg" panose="03000500000007070006" pitchFamily="66" charset="0"/>
              </a:defRPr>
            </a:lvl1pPr>
          </a:lstStyle>
          <a:p>
            <a:r>
              <a:rPr lang="fr-FR" dirty="0"/>
              <a:t>Modifiez le style du titre</a:t>
            </a:r>
            <a:endParaRPr lang="en-US" dirty="0"/>
          </a:p>
        </p:txBody>
      </p:sp>
      <p:sp>
        <p:nvSpPr>
          <p:cNvPr id="3" name="Subtitle 2"/>
          <p:cNvSpPr>
            <a:spLocks noGrp="1"/>
          </p:cNvSpPr>
          <p:nvPr>
            <p:ph type="subTitle" idx="1"/>
          </p:nvPr>
        </p:nvSpPr>
        <p:spPr>
          <a:xfrm>
            <a:off x="4640601" y="5549468"/>
            <a:ext cx="7435619" cy="463858"/>
          </a:xfrm>
          <a:prstGeom prst="rect">
            <a:avLst/>
          </a:prstGeom>
        </p:spPr>
        <p:txBody>
          <a:bodyPr/>
          <a:lstStyle>
            <a:lvl1pPr marL="0" indent="0" algn="ctr">
              <a:buNone/>
              <a:defRPr sz="1846" i="0">
                <a:latin typeface="+mn-lt"/>
                <a:cs typeface="Aparajita" panose="020B0604020202020204" pitchFamily="34" charset="0"/>
              </a:defRPr>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fr-FR" dirty="0"/>
              <a:t>Modifier le style des sous-titres du masque</a:t>
            </a:r>
            <a:endParaRPr lang="en-US" dirty="0"/>
          </a:p>
        </p:txBody>
      </p:sp>
      <p:pic>
        <p:nvPicPr>
          <p:cNvPr id="9" name="Image 8">
            <a:extLst>
              <a:ext uri="{FF2B5EF4-FFF2-40B4-BE49-F238E27FC236}">
                <a16:creationId xmlns:a16="http://schemas.microsoft.com/office/drawing/2014/main" id="{94EBD894-BB06-C34C-8466-5669583E38E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94049" y="5980986"/>
            <a:ext cx="1665172" cy="853400"/>
          </a:xfrm>
          <a:prstGeom prst="rect">
            <a:avLst/>
          </a:prstGeom>
        </p:spPr>
      </p:pic>
      <p:sp>
        <p:nvSpPr>
          <p:cNvPr id="4" name="Date Placeholder 3"/>
          <p:cNvSpPr>
            <a:spLocks noGrp="1"/>
          </p:cNvSpPr>
          <p:nvPr>
            <p:ph type="dt" sz="half" idx="10"/>
          </p:nvPr>
        </p:nvSpPr>
        <p:spPr>
          <a:xfrm>
            <a:off x="10530654" y="6280286"/>
            <a:ext cx="1661348" cy="365125"/>
          </a:xfrm>
          <a:prstGeom prst="rect">
            <a:avLst/>
          </a:prstGeom>
        </p:spPr>
        <p:txBody>
          <a:bodyPr anchor="ctr"/>
          <a:lstStyle>
            <a:lvl1pPr algn="ctr">
              <a:defRPr sz="1292" b="1" i="0">
                <a:latin typeface="Thirsty Rough Reg" panose="03000500000007070006" pitchFamily="66" charset="0"/>
              </a:defRPr>
            </a:lvl1pPr>
          </a:lstStyle>
          <a:p>
            <a:endParaRPr lang="fr-FR" dirty="0">
              <a:solidFill>
                <a:srgbClr val="000000"/>
              </a:solidFill>
            </a:endParaRPr>
          </a:p>
        </p:txBody>
      </p:sp>
    </p:spTree>
    <p:extLst>
      <p:ext uri="{BB962C8B-B14F-4D97-AF65-F5344CB8AC3E}">
        <p14:creationId xmlns:p14="http://schemas.microsoft.com/office/powerpoint/2010/main" val="3450944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pic>
        <p:nvPicPr>
          <p:cNvPr id="10" name="Imag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2305" r="4735"/>
          <a:stretch/>
        </p:blipFill>
        <p:spPr>
          <a:xfrm>
            <a:off x="2" y="6177249"/>
            <a:ext cx="12191999" cy="674895"/>
          </a:xfrm>
          <a:prstGeom prst="rect">
            <a:avLst/>
          </a:prstGeom>
        </p:spPr>
      </p:pic>
      <p:pic>
        <p:nvPicPr>
          <p:cNvPr id="4" name="Image 3"/>
          <p:cNvPicPr>
            <a:picLocks noChangeAspect="1"/>
          </p:cNvPicPr>
          <p:nvPr userDrawn="1"/>
        </p:nvPicPr>
        <p:blipFill rotWithShape="1">
          <a:blip r:embed="rId3" cstate="print">
            <a:extLst>
              <a:ext uri="{28A0092B-C50C-407E-A947-70E740481C1C}">
                <a14:useLocalDpi xmlns:a14="http://schemas.microsoft.com/office/drawing/2010/main" val="0"/>
              </a:ext>
            </a:extLst>
          </a:blip>
          <a:srcRect b="86408"/>
          <a:stretch/>
        </p:blipFill>
        <p:spPr>
          <a:xfrm>
            <a:off x="-3" y="-12977"/>
            <a:ext cx="12220757" cy="932155"/>
          </a:xfrm>
          <a:prstGeom prst="rect">
            <a:avLst/>
          </a:prstGeom>
        </p:spPr>
      </p:pic>
      <p:pic>
        <p:nvPicPr>
          <p:cNvPr id="8" name="Espace réservé du contenu 4">
            <a:extLst>
              <a:ext uri="{FF2B5EF4-FFF2-40B4-BE49-F238E27FC236}">
                <a16:creationId xmlns:a16="http://schemas.microsoft.com/office/drawing/2014/main" id="{16150530-CF88-7740-90BD-A9E4C37B8D9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4655" y="559994"/>
            <a:ext cx="12174969" cy="467190"/>
          </a:xfrm>
          <a:prstGeom prst="rect">
            <a:avLst/>
          </a:prstGeom>
        </p:spPr>
      </p:pic>
      <p:sp>
        <p:nvSpPr>
          <p:cNvPr id="2" name="Title 1"/>
          <p:cNvSpPr>
            <a:spLocks noGrp="1"/>
          </p:cNvSpPr>
          <p:nvPr>
            <p:ph type="title"/>
          </p:nvPr>
        </p:nvSpPr>
        <p:spPr>
          <a:xfrm>
            <a:off x="332527" y="220708"/>
            <a:ext cx="10515600" cy="473695"/>
          </a:xfrm>
          <a:prstGeom prst="rect">
            <a:avLst/>
          </a:prstGeom>
        </p:spPr>
        <p:txBody>
          <a:bodyPr>
            <a:noAutofit/>
          </a:bodyPr>
          <a:lstStyle>
            <a:lvl1pPr algn="ctr">
              <a:defRPr sz="2954">
                <a:solidFill>
                  <a:schemeClr val="bg1"/>
                </a:solidFill>
                <a:latin typeface="Thirsty Rough Reg" panose="03000500000007070006" pitchFamily="66" charset="0"/>
              </a:defRPr>
            </a:lvl1pPr>
          </a:lstStyle>
          <a:p>
            <a:r>
              <a:rPr lang="fr-FR" dirty="0"/>
              <a:t>Modifiez le style du titre</a:t>
            </a:r>
            <a:endParaRPr lang="en-US" dirty="0"/>
          </a:p>
        </p:txBody>
      </p:sp>
      <p:sp>
        <p:nvSpPr>
          <p:cNvPr id="3" name="Content Placeholder 2"/>
          <p:cNvSpPr>
            <a:spLocks noGrp="1"/>
          </p:cNvSpPr>
          <p:nvPr>
            <p:ph idx="1" hasCustomPrompt="1"/>
          </p:nvPr>
        </p:nvSpPr>
        <p:spPr>
          <a:xfrm>
            <a:off x="188220" y="1240971"/>
            <a:ext cx="11819853" cy="5292676"/>
          </a:xfrm>
          <a:prstGeom prst="rect">
            <a:avLst/>
          </a:prstGeom>
        </p:spPr>
        <p:txBody>
          <a:bodyPr/>
          <a:lstStyle>
            <a:lvl1pPr marL="211021" indent="-211021">
              <a:buSzPct val="131000"/>
              <a:buFontTx/>
              <a:buBlip>
                <a:blip r:embed="rId5"/>
              </a:buBlip>
              <a:defRPr>
                <a:solidFill>
                  <a:srgbClr val="872433"/>
                </a:solidFill>
                <a:latin typeface="Thirsty Rough Reg" panose="03000500000007070006" pitchFamily="66" charset="0"/>
              </a:defRPr>
            </a:lvl1pPr>
            <a:lvl2pPr marL="633062" indent="-211021">
              <a:buSzPct val="100000"/>
              <a:buFontTx/>
              <a:buBlip>
                <a:blip r:embed="rId6"/>
              </a:buBlip>
              <a:defRPr sz="1846" b="1">
                <a:solidFill>
                  <a:schemeClr val="tx1"/>
                </a:solidFill>
                <a:latin typeface="Thirsty Rough Reg" panose="03000500000007070006" pitchFamily="66" charset="0"/>
                <a:cs typeface="Aparajita" panose="020B0604020202020204" pitchFamily="34" charset="0"/>
              </a:defRPr>
            </a:lvl2pPr>
            <a:lvl3pPr marL="1055103" indent="-211021">
              <a:buFontTx/>
              <a:buBlip>
                <a:blip r:embed="rId7"/>
              </a:buBlip>
              <a:defRPr i="0">
                <a:solidFill>
                  <a:schemeClr val="tx1">
                    <a:lumMod val="65000"/>
                    <a:lumOff val="35000"/>
                  </a:schemeClr>
                </a:solidFill>
                <a:latin typeface="+mn-lt"/>
                <a:cs typeface="Aparajita" panose="020B0604020202020204" pitchFamily="34" charset="0"/>
              </a:defRPr>
            </a:lvl3pPr>
            <a:lvl4pPr marL="1477145" indent="-211021">
              <a:buFont typeface="Aparajita" panose="020B0604020202020204" pitchFamily="34" charset="0"/>
              <a:buChar char="◌"/>
              <a:defRPr i="1">
                <a:latin typeface="+mn-lt"/>
                <a:cs typeface="Aparajita" panose="020B0604020202020204" pitchFamily="34" charset="0"/>
              </a:defRPr>
            </a:lvl4pPr>
            <a:lvl5pPr marL="1899186" indent="-211021">
              <a:buFontTx/>
              <a:buBlip>
                <a:blip r:embed="rId8"/>
              </a:buBlip>
              <a:defRPr sz="1477">
                <a:latin typeface="+mn-lt"/>
                <a:cs typeface="Aparajita" panose="020B0604020202020204" pitchFamily="34" charset="0"/>
              </a:defRPr>
            </a:lvl5pPr>
          </a:lstStyle>
          <a:p>
            <a:pPr lvl="0"/>
            <a:r>
              <a:rPr lang="fr-FR" dirty="0"/>
              <a:t> Modifier les styles du texte du masque</a:t>
            </a:r>
          </a:p>
          <a:p>
            <a:pPr lvl="1"/>
            <a:r>
              <a:rPr lang="fr-FR" dirty="0"/>
              <a:t>  Deuxième niveau</a:t>
            </a:r>
          </a:p>
          <a:p>
            <a:pPr lvl="2"/>
            <a:r>
              <a:rPr lang="fr-FR" dirty="0"/>
              <a:t> Troisième niveau</a:t>
            </a:r>
          </a:p>
          <a:p>
            <a:pPr lvl="3"/>
            <a:r>
              <a:rPr lang="fr-FR" dirty="0"/>
              <a:t>Quatrième niveau</a:t>
            </a:r>
          </a:p>
          <a:p>
            <a:pPr lvl="4"/>
            <a:r>
              <a:rPr lang="fr-FR" dirty="0"/>
              <a:t>Cinquième niveau</a:t>
            </a:r>
            <a:endParaRPr lang="en-US" dirty="0"/>
          </a:p>
        </p:txBody>
      </p:sp>
      <p:sp>
        <p:nvSpPr>
          <p:cNvPr id="13" name="Slide Number Placeholder 5"/>
          <p:cNvSpPr>
            <a:spLocks noGrp="1"/>
          </p:cNvSpPr>
          <p:nvPr>
            <p:ph type="sldNum" sz="quarter" idx="4"/>
          </p:nvPr>
        </p:nvSpPr>
        <p:spPr>
          <a:xfrm>
            <a:off x="11452911" y="6424789"/>
            <a:ext cx="767844" cy="365125"/>
          </a:xfrm>
          <a:prstGeom prst="rect">
            <a:avLst/>
          </a:prstGeom>
        </p:spPr>
        <p:txBody>
          <a:bodyPr anchor="ctr"/>
          <a:lstStyle>
            <a:lvl1pPr algn="ctr">
              <a:defRPr sz="1292" b="1">
                <a:solidFill>
                  <a:srgbClr val="872433"/>
                </a:solidFill>
                <a:latin typeface="Thirsty Rough Reg" panose="03000500000007070006" pitchFamily="66" charset="0"/>
                <a:cs typeface="Aparajita" panose="020B0604020202020204" pitchFamily="34" charset="0"/>
              </a:defRPr>
            </a:lvl1pPr>
          </a:lstStyle>
          <a:p>
            <a:fld id="{B6546EDA-AC4C-4A45-AF53-BF0FE0BAFCCB}" type="slidenum">
              <a:rPr lang="fr-FR" smtClean="0"/>
              <a:pPr/>
              <a:t>‹N°›</a:t>
            </a:fld>
            <a:endParaRPr lang="fr-FR" dirty="0"/>
          </a:p>
        </p:txBody>
      </p:sp>
      <p:pic>
        <p:nvPicPr>
          <p:cNvPr id="12" name="Image 11">
            <a:extLst>
              <a:ext uri="{FF2B5EF4-FFF2-40B4-BE49-F238E27FC236}">
                <a16:creationId xmlns:a16="http://schemas.microsoft.com/office/drawing/2014/main" id="{74F3A832-838D-414C-AC74-D72598E8DF35}"/>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851702" y="5655076"/>
            <a:ext cx="5369053" cy="1202924"/>
          </a:xfrm>
          <a:prstGeom prst="rect">
            <a:avLst/>
          </a:prstGeom>
        </p:spPr>
      </p:pic>
      <p:sp>
        <p:nvSpPr>
          <p:cNvPr id="11" name="Slide Number Placeholder 5"/>
          <p:cNvSpPr txBox="1">
            <a:spLocks/>
          </p:cNvSpPr>
          <p:nvPr userDrawn="1"/>
        </p:nvSpPr>
        <p:spPr>
          <a:xfrm>
            <a:off x="11596774" y="6568311"/>
            <a:ext cx="767844" cy="365125"/>
          </a:xfrm>
          <a:prstGeom prst="rect">
            <a:avLst/>
          </a:prstGeom>
        </p:spPr>
        <p:txBody>
          <a:bodyPr anchor="ctr"/>
          <a:lstStyle>
            <a:defPPr>
              <a:defRPr lang="fr-FR"/>
            </a:defPPr>
            <a:lvl1pPr marL="0" algn="ctr" defTabSz="914400" rtl="0" eaLnBrk="1" latinLnBrk="0" hangingPunct="1">
              <a:defRPr sz="1400" b="1" kern="1200">
                <a:solidFill>
                  <a:schemeClr val="bg1"/>
                </a:solidFill>
                <a:latin typeface="Script MT Bold" panose="03040602040607080904" pitchFamily="66" charset="0"/>
                <a:ea typeface="+mn-ea"/>
                <a:cs typeface="Aparajita"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546EDA-AC4C-4A45-AF53-BF0FE0BAFCCB}" type="slidenum">
              <a:rPr lang="fr-FR" sz="1292" smtClean="0">
                <a:solidFill>
                  <a:prstClr val="white"/>
                </a:solidFill>
                <a:latin typeface="Thirsty Rough Reg" panose="03000500000007070006" pitchFamily="66" charset="0"/>
              </a:rPr>
              <a:pPr/>
              <a:t>‹N°›</a:t>
            </a:fld>
            <a:endParaRPr lang="fr-FR" sz="1292" dirty="0">
              <a:solidFill>
                <a:prstClr val="white"/>
              </a:solidFill>
              <a:latin typeface="Thirsty Rough Reg" panose="03000500000007070006" pitchFamily="66" charset="0"/>
            </a:endParaRPr>
          </a:p>
        </p:txBody>
      </p:sp>
      <p:pic>
        <p:nvPicPr>
          <p:cNvPr id="14" name="Image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011945" y="80773"/>
            <a:ext cx="1067923" cy="818039"/>
          </a:xfrm>
          <a:prstGeom prst="rect">
            <a:avLst/>
          </a:prstGeom>
        </p:spPr>
      </p:pic>
    </p:spTree>
    <p:extLst>
      <p:ext uri="{BB962C8B-B14F-4D97-AF65-F5344CB8AC3E}">
        <p14:creationId xmlns:p14="http://schemas.microsoft.com/office/powerpoint/2010/main" val="2900978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re et contenu">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6177165"/>
            <a:ext cx="12192000" cy="674895"/>
          </a:xfrm>
          <a:prstGeom prst="rect">
            <a:avLst/>
          </a:prstGeom>
        </p:spPr>
      </p:pic>
      <p:pic>
        <p:nvPicPr>
          <p:cNvPr id="4" name="Image 3"/>
          <p:cNvPicPr>
            <a:picLocks noChangeAspect="1"/>
          </p:cNvPicPr>
          <p:nvPr userDrawn="1"/>
        </p:nvPicPr>
        <p:blipFill rotWithShape="1">
          <a:blip r:embed="rId3" cstate="print">
            <a:extLst>
              <a:ext uri="{28A0092B-C50C-407E-A947-70E740481C1C}">
                <a14:useLocalDpi xmlns:a14="http://schemas.microsoft.com/office/drawing/2010/main" val="0"/>
              </a:ext>
            </a:extLst>
          </a:blip>
          <a:srcRect b="86408"/>
          <a:stretch/>
        </p:blipFill>
        <p:spPr>
          <a:xfrm>
            <a:off x="-3" y="-12977"/>
            <a:ext cx="12220757" cy="932155"/>
          </a:xfrm>
          <a:prstGeom prst="rect">
            <a:avLst/>
          </a:prstGeom>
        </p:spPr>
      </p:pic>
      <p:pic>
        <p:nvPicPr>
          <p:cNvPr id="8" name="Espace réservé du contenu 4">
            <a:extLst>
              <a:ext uri="{FF2B5EF4-FFF2-40B4-BE49-F238E27FC236}">
                <a16:creationId xmlns:a16="http://schemas.microsoft.com/office/drawing/2014/main" id="{16150530-CF88-7740-90BD-A9E4C37B8D9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4655" y="580121"/>
            <a:ext cx="12174969" cy="467190"/>
          </a:xfrm>
          <a:prstGeom prst="rect">
            <a:avLst/>
          </a:prstGeom>
        </p:spPr>
      </p:pic>
      <p:sp>
        <p:nvSpPr>
          <p:cNvPr id="2" name="Title 1"/>
          <p:cNvSpPr>
            <a:spLocks noGrp="1"/>
          </p:cNvSpPr>
          <p:nvPr>
            <p:ph type="title"/>
          </p:nvPr>
        </p:nvSpPr>
        <p:spPr>
          <a:xfrm>
            <a:off x="354353" y="240974"/>
            <a:ext cx="10515600" cy="473695"/>
          </a:xfrm>
          <a:prstGeom prst="rect">
            <a:avLst/>
          </a:prstGeom>
        </p:spPr>
        <p:txBody>
          <a:bodyPr>
            <a:noAutofit/>
          </a:bodyPr>
          <a:lstStyle>
            <a:lvl1pPr algn="ctr">
              <a:defRPr sz="2954">
                <a:solidFill>
                  <a:schemeClr val="bg1"/>
                </a:solidFill>
                <a:latin typeface="Thirsty Rough Reg" panose="03000500000007070006" pitchFamily="66" charset="0"/>
              </a:defRPr>
            </a:lvl1pPr>
          </a:lstStyle>
          <a:p>
            <a:r>
              <a:rPr lang="fr-FR" dirty="0"/>
              <a:t>Modifiez le style du titre</a:t>
            </a:r>
            <a:endParaRPr lang="en-US" dirty="0"/>
          </a:p>
        </p:txBody>
      </p:sp>
      <p:sp>
        <p:nvSpPr>
          <p:cNvPr id="3" name="Content Placeholder 2"/>
          <p:cNvSpPr>
            <a:spLocks noGrp="1"/>
          </p:cNvSpPr>
          <p:nvPr>
            <p:ph idx="1" hasCustomPrompt="1"/>
          </p:nvPr>
        </p:nvSpPr>
        <p:spPr>
          <a:xfrm>
            <a:off x="188220" y="1240971"/>
            <a:ext cx="11819853" cy="5292676"/>
          </a:xfrm>
          <a:prstGeom prst="rect">
            <a:avLst/>
          </a:prstGeom>
        </p:spPr>
        <p:txBody>
          <a:bodyPr/>
          <a:lstStyle>
            <a:lvl1pPr marL="211021" indent="-211021">
              <a:buSzPct val="131000"/>
              <a:buFontTx/>
              <a:buBlip>
                <a:blip r:embed="rId5"/>
              </a:buBlip>
              <a:defRPr>
                <a:solidFill>
                  <a:srgbClr val="872433"/>
                </a:solidFill>
                <a:latin typeface="Thirsty Rough Reg" panose="03000500000007070006" pitchFamily="66" charset="0"/>
              </a:defRPr>
            </a:lvl1pPr>
            <a:lvl2pPr marL="633062" indent="-211021">
              <a:buSzPct val="100000"/>
              <a:buFontTx/>
              <a:buBlip>
                <a:blip r:embed="rId6"/>
              </a:buBlip>
              <a:defRPr sz="1846" b="1">
                <a:solidFill>
                  <a:schemeClr val="tx1"/>
                </a:solidFill>
                <a:latin typeface="Thirsty Rough Reg" panose="03000500000007070006" pitchFamily="66" charset="0"/>
                <a:cs typeface="Aparajita" panose="020B0604020202020204" pitchFamily="34" charset="0"/>
              </a:defRPr>
            </a:lvl2pPr>
            <a:lvl3pPr marL="1055103" indent="-211021">
              <a:buFontTx/>
              <a:buBlip>
                <a:blip r:embed="rId7"/>
              </a:buBlip>
              <a:defRPr i="0">
                <a:solidFill>
                  <a:schemeClr val="tx1">
                    <a:lumMod val="65000"/>
                    <a:lumOff val="35000"/>
                  </a:schemeClr>
                </a:solidFill>
                <a:latin typeface="+mn-lt"/>
                <a:cs typeface="Aparajita" panose="020B0604020202020204" pitchFamily="34" charset="0"/>
              </a:defRPr>
            </a:lvl3pPr>
            <a:lvl4pPr marL="1477145" indent="-211021">
              <a:buFont typeface="Aparajita" panose="020B0604020202020204" pitchFamily="34" charset="0"/>
              <a:buChar char="◌"/>
              <a:defRPr i="1">
                <a:latin typeface="+mn-lt"/>
                <a:cs typeface="Aparajita" panose="020B0604020202020204" pitchFamily="34" charset="0"/>
              </a:defRPr>
            </a:lvl4pPr>
            <a:lvl5pPr marL="1899186" indent="-211021">
              <a:buFontTx/>
              <a:buBlip>
                <a:blip r:embed="rId8"/>
              </a:buBlip>
              <a:defRPr sz="1477">
                <a:latin typeface="+mn-lt"/>
                <a:cs typeface="Aparajita" panose="020B0604020202020204" pitchFamily="34" charset="0"/>
              </a:defRPr>
            </a:lvl5pPr>
          </a:lstStyle>
          <a:p>
            <a:pPr lvl="0"/>
            <a:r>
              <a:rPr lang="fr-FR" dirty="0"/>
              <a:t> Modifier les styles du texte du masque</a:t>
            </a:r>
          </a:p>
          <a:p>
            <a:pPr lvl="1"/>
            <a:r>
              <a:rPr lang="fr-FR" dirty="0"/>
              <a:t>  Deuxième niveau</a:t>
            </a:r>
          </a:p>
          <a:p>
            <a:pPr lvl="2"/>
            <a:r>
              <a:rPr lang="fr-FR" dirty="0"/>
              <a:t> Troisième niveau</a:t>
            </a:r>
          </a:p>
          <a:p>
            <a:pPr lvl="3"/>
            <a:r>
              <a:rPr lang="fr-FR" dirty="0"/>
              <a:t>Quatrième niveau</a:t>
            </a:r>
          </a:p>
          <a:p>
            <a:pPr lvl="4"/>
            <a:r>
              <a:rPr lang="fr-FR" dirty="0"/>
              <a:t>Cinquième niveau</a:t>
            </a:r>
            <a:endParaRPr lang="en-US" dirty="0"/>
          </a:p>
        </p:txBody>
      </p:sp>
      <p:sp>
        <p:nvSpPr>
          <p:cNvPr id="13" name="Slide Number Placeholder 5"/>
          <p:cNvSpPr>
            <a:spLocks noGrp="1"/>
          </p:cNvSpPr>
          <p:nvPr>
            <p:ph type="sldNum" sz="quarter" idx="4"/>
          </p:nvPr>
        </p:nvSpPr>
        <p:spPr>
          <a:xfrm>
            <a:off x="11452911" y="6424789"/>
            <a:ext cx="767844" cy="365125"/>
          </a:xfrm>
          <a:prstGeom prst="rect">
            <a:avLst/>
          </a:prstGeom>
        </p:spPr>
        <p:txBody>
          <a:bodyPr anchor="ctr"/>
          <a:lstStyle>
            <a:lvl1pPr algn="ctr">
              <a:defRPr sz="1292" b="1">
                <a:solidFill>
                  <a:srgbClr val="872433"/>
                </a:solidFill>
                <a:latin typeface="Thirsty Rough Reg" panose="03000500000007070006" pitchFamily="66" charset="0"/>
                <a:cs typeface="Aparajita" panose="020B0604020202020204" pitchFamily="34" charset="0"/>
              </a:defRPr>
            </a:lvl1pPr>
          </a:lstStyle>
          <a:p>
            <a:fld id="{B6546EDA-AC4C-4A45-AF53-BF0FE0BAFCCB}" type="slidenum">
              <a:rPr lang="fr-FR" smtClean="0"/>
              <a:pPr/>
              <a:t>‹N°›</a:t>
            </a:fld>
            <a:endParaRPr lang="fr-FR" dirty="0"/>
          </a:p>
        </p:txBody>
      </p:sp>
      <p:pic>
        <p:nvPicPr>
          <p:cNvPr id="10" name="Image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011945" y="80773"/>
            <a:ext cx="1067923" cy="818039"/>
          </a:xfrm>
          <a:prstGeom prst="rect">
            <a:avLst/>
          </a:prstGeom>
        </p:spPr>
      </p:pic>
    </p:spTree>
    <p:extLst>
      <p:ext uri="{BB962C8B-B14F-4D97-AF65-F5344CB8AC3E}">
        <p14:creationId xmlns:p14="http://schemas.microsoft.com/office/powerpoint/2010/main" val="330139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Titre et contenu">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2"/>
            <a:ext cx="12192000" cy="2343325"/>
          </a:xfrm>
          <a:prstGeom prst="rect">
            <a:avLst/>
          </a:prstGeom>
        </p:spPr>
      </p:pic>
      <p:pic>
        <p:nvPicPr>
          <p:cNvPr id="5" name="Imag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 y="6177165"/>
            <a:ext cx="12192000" cy="674895"/>
          </a:xfrm>
          <a:prstGeom prst="rect">
            <a:avLst/>
          </a:prstGeom>
        </p:spPr>
      </p:pic>
      <p:sp>
        <p:nvSpPr>
          <p:cNvPr id="2" name="Title 1"/>
          <p:cNvSpPr>
            <a:spLocks noGrp="1"/>
          </p:cNvSpPr>
          <p:nvPr>
            <p:ph type="title"/>
          </p:nvPr>
        </p:nvSpPr>
        <p:spPr>
          <a:xfrm>
            <a:off x="249907" y="204837"/>
            <a:ext cx="10515600" cy="473695"/>
          </a:xfrm>
          <a:prstGeom prst="rect">
            <a:avLst/>
          </a:prstGeom>
        </p:spPr>
        <p:txBody>
          <a:bodyPr>
            <a:noAutofit/>
          </a:bodyPr>
          <a:lstStyle>
            <a:lvl1pPr algn="ctr">
              <a:defRPr sz="2954">
                <a:solidFill>
                  <a:schemeClr val="bg1"/>
                </a:solidFill>
                <a:latin typeface="Thirsty Rough Reg" panose="03000500000007070006" pitchFamily="66" charset="0"/>
              </a:defRPr>
            </a:lvl1pPr>
          </a:lstStyle>
          <a:p>
            <a:r>
              <a:rPr lang="fr-FR" dirty="0"/>
              <a:t>Modifiez le style du titre</a:t>
            </a:r>
            <a:endParaRPr lang="en-US" dirty="0"/>
          </a:p>
        </p:txBody>
      </p:sp>
      <p:sp>
        <p:nvSpPr>
          <p:cNvPr id="3" name="Content Placeholder 2"/>
          <p:cNvSpPr>
            <a:spLocks noGrp="1"/>
          </p:cNvSpPr>
          <p:nvPr>
            <p:ph idx="1" hasCustomPrompt="1"/>
          </p:nvPr>
        </p:nvSpPr>
        <p:spPr>
          <a:xfrm>
            <a:off x="188220" y="1240971"/>
            <a:ext cx="11819853" cy="5292676"/>
          </a:xfrm>
          <a:prstGeom prst="rect">
            <a:avLst/>
          </a:prstGeom>
        </p:spPr>
        <p:txBody>
          <a:bodyPr/>
          <a:lstStyle>
            <a:lvl1pPr marL="211021" indent="-211021">
              <a:buSzPct val="131000"/>
              <a:buFontTx/>
              <a:buBlip>
                <a:blip r:embed="rId4"/>
              </a:buBlip>
              <a:defRPr>
                <a:solidFill>
                  <a:srgbClr val="872433"/>
                </a:solidFill>
                <a:latin typeface="Thirsty Rough Reg" panose="03000500000007070006" pitchFamily="66" charset="0"/>
              </a:defRPr>
            </a:lvl1pPr>
            <a:lvl2pPr marL="633062" indent="-211021">
              <a:buSzPct val="100000"/>
              <a:buFontTx/>
              <a:buBlip>
                <a:blip r:embed="rId5"/>
              </a:buBlip>
              <a:defRPr sz="1846" b="1">
                <a:solidFill>
                  <a:schemeClr val="tx1"/>
                </a:solidFill>
                <a:latin typeface="Thirsty Rough Reg" panose="03000500000007070006" pitchFamily="66" charset="0"/>
                <a:cs typeface="Aparajita" panose="020B0604020202020204" pitchFamily="34" charset="0"/>
              </a:defRPr>
            </a:lvl2pPr>
            <a:lvl3pPr marL="1055103" indent="-211021">
              <a:buFontTx/>
              <a:buBlip>
                <a:blip r:embed="rId6"/>
              </a:buBlip>
              <a:defRPr i="0">
                <a:solidFill>
                  <a:schemeClr val="tx1">
                    <a:lumMod val="65000"/>
                    <a:lumOff val="35000"/>
                  </a:schemeClr>
                </a:solidFill>
                <a:latin typeface="+mn-lt"/>
                <a:cs typeface="Aparajita" panose="020B0604020202020204" pitchFamily="34" charset="0"/>
              </a:defRPr>
            </a:lvl3pPr>
            <a:lvl4pPr marL="1477145" indent="-211021">
              <a:buFont typeface="Aparajita" panose="020B0604020202020204" pitchFamily="34" charset="0"/>
              <a:buChar char="◌"/>
              <a:defRPr i="1">
                <a:latin typeface="+mn-lt"/>
                <a:cs typeface="Aparajita" panose="020B0604020202020204" pitchFamily="34" charset="0"/>
              </a:defRPr>
            </a:lvl4pPr>
            <a:lvl5pPr marL="1899186" indent="-211021">
              <a:buFontTx/>
              <a:buBlip>
                <a:blip r:embed="rId7"/>
              </a:buBlip>
              <a:defRPr sz="1477">
                <a:latin typeface="+mn-lt"/>
                <a:cs typeface="Aparajita" panose="020B0604020202020204" pitchFamily="34" charset="0"/>
              </a:defRPr>
            </a:lvl5pPr>
          </a:lstStyle>
          <a:p>
            <a:pPr lvl="0"/>
            <a:r>
              <a:rPr lang="fr-FR" dirty="0"/>
              <a:t> Modifier les styles du texte du masque</a:t>
            </a:r>
          </a:p>
          <a:p>
            <a:pPr lvl="1"/>
            <a:r>
              <a:rPr lang="fr-FR" dirty="0"/>
              <a:t>  Deuxième niveau</a:t>
            </a:r>
          </a:p>
          <a:p>
            <a:pPr lvl="2"/>
            <a:r>
              <a:rPr lang="fr-FR" dirty="0"/>
              <a:t> Troisième niveau</a:t>
            </a:r>
          </a:p>
          <a:p>
            <a:pPr lvl="3"/>
            <a:r>
              <a:rPr lang="fr-FR" dirty="0"/>
              <a:t>Quatrième niveau</a:t>
            </a:r>
          </a:p>
          <a:p>
            <a:pPr lvl="4"/>
            <a:r>
              <a:rPr lang="fr-FR" dirty="0"/>
              <a:t>Cinquième niveau</a:t>
            </a:r>
            <a:endParaRPr lang="en-US" dirty="0"/>
          </a:p>
        </p:txBody>
      </p:sp>
      <p:sp>
        <p:nvSpPr>
          <p:cNvPr id="13" name="Slide Number Placeholder 5"/>
          <p:cNvSpPr>
            <a:spLocks noGrp="1"/>
          </p:cNvSpPr>
          <p:nvPr>
            <p:ph type="sldNum" sz="quarter" idx="4"/>
          </p:nvPr>
        </p:nvSpPr>
        <p:spPr>
          <a:xfrm>
            <a:off x="11452911" y="6424789"/>
            <a:ext cx="767844" cy="365125"/>
          </a:xfrm>
          <a:prstGeom prst="rect">
            <a:avLst/>
          </a:prstGeom>
        </p:spPr>
        <p:txBody>
          <a:bodyPr anchor="ctr"/>
          <a:lstStyle>
            <a:lvl1pPr algn="ctr">
              <a:defRPr sz="1292" b="1">
                <a:solidFill>
                  <a:srgbClr val="872433"/>
                </a:solidFill>
                <a:latin typeface="Thirsty Rough Reg" panose="03000500000007070006" pitchFamily="66" charset="0"/>
                <a:cs typeface="Aparajita" panose="020B0604020202020204" pitchFamily="34" charset="0"/>
              </a:defRPr>
            </a:lvl1pPr>
          </a:lstStyle>
          <a:p>
            <a:fld id="{B6546EDA-AC4C-4A45-AF53-BF0FE0BAFCCB}" type="slidenum">
              <a:rPr lang="fr-FR" smtClean="0"/>
              <a:pPr/>
              <a:t>‹N°›</a:t>
            </a:fld>
            <a:endParaRPr lang="fr-FR" dirty="0"/>
          </a:p>
        </p:txBody>
      </p:sp>
      <p:pic>
        <p:nvPicPr>
          <p:cNvPr id="7" name="Imag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48125" y="117103"/>
            <a:ext cx="1209568" cy="989827"/>
          </a:xfrm>
          <a:prstGeom prst="rect">
            <a:avLst/>
          </a:prstGeom>
        </p:spPr>
      </p:pic>
    </p:spTree>
    <p:extLst>
      <p:ext uri="{BB962C8B-B14F-4D97-AF65-F5344CB8AC3E}">
        <p14:creationId xmlns:p14="http://schemas.microsoft.com/office/powerpoint/2010/main" val="4201492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23.xml"/><Relationship Id="rId7" Type="http://schemas.openxmlformats.org/officeDocument/2006/relationships/image" Target="../media/image39.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38.png"/><Relationship Id="rId11" Type="http://schemas.openxmlformats.org/officeDocument/2006/relationships/image" Target="../media/image5.png"/><Relationship Id="rId5" Type="http://schemas.openxmlformats.org/officeDocument/2006/relationships/image" Target="../media/image1.png"/><Relationship Id="rId10" Type="http://schemas.openxmlformats.org/officeDocument/2006/relationships/image" Target="../media/image4.png"/><Relationship Id="rId4" Type="http://schemas.openxmlformats.org/officeDocument/2006/relationships/theme" Target="../theme/theme3.xml"/><Relationship Id="rId9" Type="http://schemas.openxmlformats.org/officeDocument/2006/relationships/image" Target="../media/image4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927352" y="260352"/>
            <a:ext cx="8832849" cy="576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dirty="0"/>
              <a:t>Cliquez pour modifier le style du titre</a:t>
            </a:r>
          </a:p>
        </p:txBody>
      </p:sp>
      <p:sp>
        <p:nvSpPr>
          <p:cNvPr id="1027" name="Rectangle 3"/>
          <p:cNvSpPr>
            <a:spLocks noGrp="1" noChangeArrowheads="1"/>
          </p:cNvSpPr>
          <p:nvPr>
            <p:ph type="body" idx="1"/>
          </p:nvPr>
        </p:nvSpPr>
        <p:spPr bwMode="auto">
          <a:xfrm>
            <a:off x="431371" y="1124745"/>
            <a:ext cx="11425269" cy="54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dirty="0"/>
              <a:t>Cliquez pour modifier les styles du texte du masque</a:t>
            </a:r>
          </a:p>
          <a:p>
            <a:pPr lvl="1"/>
            <a:r>
              <a:rPr lang="fr-FR" altLang="fr-FR" dirty="0"/>
              <a:t>Deuxième niveau</a:t>
            </a:r>
          </a:p>
          <a:p>
            <a:pPr lvl="2"/>
            <a:r>
              <a:rPr lang="fr-FR" altLang="fr-FR" dirty="0"/>
              <a:t>Troisième niveau</a:t>
            </a:r>
          </a:p>
          <a:p>
            <a:pPr lvl="3"/>
            <a:r>
              <a:rPr lang="fr-FR" altLang="fr-FR" dirty="0"/>
              <a:t>Quatrième niveau</a:t>
            </a:r>
          </a:p>
          <a:p>
            <a:pPr lvl="4"/>
            <a:r>
              <a:rPr lang="fr-FR" altLang="fr-FR" dirty="0"/>
              <a:t>Cinquième niveau</a:t>
            </a:r>
          </a:p>
        </p:txBody>
      </p:sp>
      <p:sp>
        <p:nvSpPr>
          <p:cNvPr id="9" name="Espace réservé du numéro de diapositive 5"/>
          <p:cNvSpPr>
            <a:spLocks noGrp="1"/>
          </p:cNvSpPr>
          <p:nvPr>
            <p:ph type="sldNum" sz="quarter" idx="4"/>
          </p:nvPr>
        </p:nvSpPr>
        <p:spPr>
          <a:xfrm>
            <a:off x="9395883" y="6520260"/>
            <a:ext cx="2844800" cy="365125"/>
          </a:xfrm>
          <a:prstGeom prst="rect">
            <a:avLst/>
          </a:prstGeom>
        </p:spPr>
        <p:txBody>
          <a:bodyPr/>
          <a:lstStyle>
            <a:lvl1pPr algn="r">
              <a:defRPr sz="1600">
                <a:solidFill>
                  <a:srgbClr val="FF9900"/>
                </a:solidFill>
              </a:defRPr>
            </a:lvl1pPr>
          </a:lstStyle>
          <a:p>
            <a:pPr fontAlgn="base">
              <a:spcBef>
                <a:spcPct val="0"/>
              </a:spcBef>
              <a:spcAft>
                <a:spcPct val="0"/>
              </a:spcAft>
              <a:defRPr/>
            </a:pPr>
            <a:fld id="{317F1289-7648-4ED0-872E-1C06586D2D03}" type="slidenum">
              <a:rPr lang="fr-FR" b="1" smtClean="0">
                <a:latin typeface="Arial" charset="0"/>
                <a:cs typeface="Arial" charset="0"/>
              </a:rPr>
              <a:pPr fontAlgn="base">
                <a:spcBef>
                  <a:spcPct val="0"/>
                </a:spcBef>
                <a:spcAft>
                  <a:spcPct val="0"/>
                </a:spcAft>
                <a:defRPr/>
              </a:pPr>
              <a:t>‹N°›</a:t>
            </a:fld>
            <a:endParaRPr lang="fr-FR" b="1" dirty="0">
              <a:latin typeface="Arial" charset="0"/>
              <a:cs typeface="Arial" charset="0"/>
            </a:endParaRPr>
          </a:p>
        </p:txBody>
      </p:sp>
      <p:pic>
        <p:nvPicPr>
          <p:cNvPr id="15" name="Image 1" descr="sellier.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762251" y="764704"/>
            <a:ext cx="9429749"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7193" y="162144"/>
            <a:ext cx="2427820" cy="874656"/>
          </a:xfrm>
          <a:prstGeom prst="rect">
            <a:avLst/>
          </a:prstGeom>
        </p:spPr>
      </p:pic>
      <p:pic>
        <p:nvPicPr>
          <p:cNvPr id="12" name="Picture 6"/>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0" y="1"/>
            <a:ext cx="12192000" cy="188913"/>
          </a:xfrm>
          <a:prstGeom prst="rect">
            <a:avLst/>
          </a:prstGeom>
          <a:noFill/>
          <a:ln w="9525">
            <a:noFill/>
            <a:miter lim="800000"/>
            <a:headEnd/>
            <a:tailEnd/>
          </a:ln>
        </p:spPr>
      </p:pic>
    </p:spTree>
    <p:extLst>
      <p:ext uri="{BB962C8B-B14F-4D97-AF65-F5344CB8AC3E}">
        <p14:creationId xmlns:p14="http://schemas.microsoft.com/office/powerpoint/2010/main" val="16936472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ctr" rtl="0" eaLnBrk="0" fontAlgn="base" hangingPunct="0">
        <a:spcBef>
          <a:spcPct val="0"/>
        </a:spcBef>
        <a:spcAft>
          <a:spcPct val="0"/>
        </a:spcAft>
        <a:defRPr lang="fr-FR" sz="2400" b="1" baseline="0" dirty="0">
          <a:solidFill>
            <a:srgbClr val="A50021"/>
          </a:solidFill>
          <a:latin typeface="Calibri" panose="020F0502020204030204" pitchFamily="34" charset="0"/>
          <a:ea typeface="+mj-ea"/>
          <a:cs typeface="+mj-cs"/>
        </a:defRPr>
      </a:lvl1pPr>
      <a:lvl2pPr algn="ctr" rtl="0" eaLnBrk="0" fontAlgn="base" hangingPunct="0">
        <a:spcBef>
          <a:spcPct val="0"/>
        </a:spcBef>
        <a:spcAft>
          <a:spcPct val="0"/>
        </a:spcAft>
        <a:defRPr sz="2400">
          <a:solidFill>
            <a:srgbClr val="A50021"/>
          </a:solidFill>
          <a:latin typeface="Arial" charset="0"/>
          <a:cs typeface="Arial" charset="0"/>
        </a:defRPr>
      </a:lvl2pPr>
      <a:lvl3pPr algn="ctr" rtl="0" eaLnBrk="0" fontAlgn="base" hangingPunct="0">
        <a:spcBef>
          <a:spcPct val="0"/>
        </a:spcBef>
        <a:spcAft>
          <a:spcPct val="0"/>
        </a:spcAft>
        <a:defRPr sz="2400">
          <a:solidFill>
            <a:srgbClr val="A50021"/>
          </a:solidFill>
          <a:latin typeface="Arial" charset="0"/>
          <a:cs typeface="Arial" charset="0"/>
        </a:defRPr>
      </a:lvl3pPr>
      <a:lvl4pPr algn="ctr" rtl="0" eaLnBrk="0" fontAlgn="base" hangingPunct="0">
        <a:spcBef>
          <a:spcPct val="0"/>
        </a:spcBef>
        <a:spcAft>
          <a:spcPct val="0"/>
        </a:spcAft>
        <a:defRPr sz="2400">
          <a:solidFill>
            <a:srgbClr val="A50021"/>
          </a:solidFill>
          <a:latin typeface="Arial" charset="0"/>
          <a:cs typeface="Arial" charset="0"/>
        </a:defRPr>
      </a:lvl4pPr>
      <a:lvl5pPr algn="ctr" rtl="0" eaLnBrk="0" fontAlgn="base" hangingPunct="0">
        <a:spcBef>
          <a:spcPct val="0"/>
        </a:spcBef>
        <a:spcAft>
          <a:spcPct val="0"/>
        </a:spcAft>
        <a:defRPr sz="2400">
          <a:solidFill>
            <a:srgbClr val="A50021"/>
          </a:solidFill>
          <a:latin typeface="Arial" charset="0"/>
          <a:cs typeface="Arial" charset="0"/>
        </a:defRPr>
      </a:lvl5pPr>
      <a:lvl6pPr marL="457200" algn="ctr" rtl="0" fontAlgn="base">
        <a:spcBef>
          <a:spcPct val="0"/>
        </a:spcBef>
        <a:spcAft>
          <a:spcPct val="0"/>
        </a:spcAft>
        <a:defRPr sz="2400">
          <a:solidFill>
            <a:srgbClr val="A50021"/>
          </a:solidFill>
          <a:latin typeface="Book Antiqua" pitchFamily="18" charset="0"/>
          <a:cs typeface="Arial" charset="0"/>
        </a:defRPr>
      </a:lvl6pPr>
      <a:lvl7pPr marL="914400" algn="ctr" rtl="0" fontAlgn="base">
        <a:spcBef>
          <a:spcPct val="0"/>
        </a:spcBef>
        <a:spcAft>
          <a:spcPct val="0"/>
        </a:spcAft>
        <a:defRPr sz="2400">
          <a:solidFill>
            <a:srgbClr val="A50021"/>
          </a:solidFill>
          <a:latin typeface="Book Antiqua" pitchFamily="18" charset="0"/>
          <a:cs typeface="Arial" charset="0"/>
        </a:defRPr>
      </a:lvl7pPr>
      <a:lvl8pPr marL="1371600" algn="ctr" rtl="0" fontAlgn="base">
        <a:spcBef>
          <a:spcPct val="0"/>
        </a:spcBef>
        <a:spcAft>
          <a:spcPct val="0"/>
        </a:spcAft>
        <a:defRPr sz="2400">
          <a:solidFill>
            <a:srgbClr val="A50021"/>
          </a:solidFill>
          <a:latin typeface="Book Antiqua" pitchFamily="18" charset="0"/>
          <a:cs typeface="Arial" charset="0"/>
        </a:defRPr>
      </a:lvl8pPr>
      <a:lvl9pPr marL="1828800" algn="ctr" rtl="0" fontAlgn="base">
        <a:spcBef>
          <a:spcPct val="0"/>
        </a:spcBef>
        <a:spcAft>
          <a:spcPct val="0"/>
        </a:spcAft>
        <a:defRPr sz="2400">
          <a:solidFill>
            <a:srgbClr val="A50021"/>
          </a:solidFill>
          <a:latin typeface="Book Antiqua" pitchFamily="18" charset="0"/>
          <a:cs typeface="Arial" charset="0"/>
        </a:defRPr>
      </a:lvl9pPr>
    </p:titleStyle>
    <p:bodyStyle>
      <a:lvl1pPr marL="342900" indent="-342900" algn="l" rtl="0" eaLnBrk="0" fontAlgn="base" hangingPunct="0">
        <a:spcBef>
          <a:spcPct val="20000"/>
        </a:spcBef>
        <a:spcAft>
          <a:spcPct val="0"/>
        </a:spcAft>
        <a:buBlip>
          <a:blip r:embed="rId8"/>
        </a:buBlip>
        <a:defRPr sz="1900" b="1" baseline="0">
          <a:solidFill>
            <a:srgbClr val="A5002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Blip>
          <a:blip r:embed="rId9"/>
        </a:buBlip>
        <a:defRPr sz="1700" u="none" spc="10" normalizeH="0" baseline="0">
          <a:solidFill>
            <a:schemeClr val="tx1">
              <a:lumMod val="85000"/>
              <a:lumOff val="15000"/>
            </a:schemeClr>
          </a:solidFill>
          <a:uFill>
            <a:solidFill>
              <a:schemeClr val="accent2"/>
            </a:solidFill>
          </a:uFill>
          <a:latin typeface="Calibri" panose="020F0502020204030204" pitchFamily="34" charset="0"/>
          <a:cs typeface="+mn-cs"/>
        </a:defRPr>
      </a:lvl2pPr>
      <a:lvl3pPr marL="1143000" indent="-228600" algn="l" rtl="0" eaLnBrk="0" fontAlgn="base" hangingPunct="0">
        <a:spcBef>
          <a:spcPct val="20000"/>
        </a:spcBef>
        <a:spcAft>
          <a:spcPct val="0"/>
        </a:spcAft>
        <a:buClr>
          <a:srgbClr val="FF9900"/>
        </a:buClr>
        <a:buFont typeface="Arial" panose="020B0604020202020204" pitchFamily="34" charset="0"/>
        <a:buChar char="●"/>
        <a:defRPr sz="1500" b="0" i="1" baseline="0">
          <a:solidFill>
            <a:srgbClr val="292929"/>
          </a:solidFill>
          <a:latin typeface="Calibri" panose="020F0502020204030204" pitchFamily="34" charset="0"/>
          <a:cs typeface="+mn-cs"/>
        </a:defRPr>
      </a:lvl3pPr>
      <a:lvl4pPr marL="1600200" indent="-228600" algn="l" rtl="0" eaLnBrk="0" fontAlgn="base" hangingPunct="0">
        <a:spcBef>
          <a:spcPct val="20000"/>
        </a:spcBef>
        <a:spcAft>
          <a:spcPct val="0"/>
        </a:spcAft>
        <a:buClr>
          <a:schemeClr val="accent2"/>
        </a:buClr>
        <a:buFont typeface="Arial" panose="020B0604020202020204" pitchFamily="34" charset="0"/>
        <a:buChar char="♦"/>
        <a:defRPr sz="1300" b="1" i="1" baseline="0">
          <a:solidFill>
            <a:srgbClr val="4D4D4D"/>
          </a:solidFill>
          <a:latin typeface="Calibri" panose="020F0502020204030204" pitchFamily="34" charset="0"/>
          <a:cs typeface="+mn-cs"/>
        </a:defRPr>
      </a:lvl4pPr>
      <a:lvl5pPr marL="2057400" indent="-228600" algn="l" rtl="0" eaLnBrk="0" fontAlgn="base" hangingPunct="0">
        <a:spcBef>
          <a:spcPct val="20000"/>
        </a:spcBef>
        <a:spcAft>
          <a:spcPct val="0"/>
        </a:spcAft>
        <a:buClr>
          <a:srgbClr val="FF9900"/>
        </a:buClr>
        <a:buChar char="o"/>
        <a:defRPr sz="1200" b="0" i="1" baseline="0">
          <a:solidFill>
            <a:srgbClr val="4D4D4D"/>
          </a:solidFill>
          <a:latin typeface="Calibri" panose="020F0502020204030204" pitchFamily="34" charset="0"/>
          <a:cs typeface="+mn-cs"/>
        </a:defRPr>
      </a:lvl5pPr>
      <a:lvl6pPr marL="2514600" indent="-228600" algn="l" rtl="0" fontAlgn="base">
        <a:spcBef>
          <a:spcPct val="20000"/>
        </a:spcBef>
        <a:spcAft>
          <a:spcPct val="0"/>
        </a:spcAft>
        <a:buChar char="o"/>
        <a:defRPr sz="1200">
          <a:solidFill>
            <a:srgbClr val="4D4D4D"/>
          </a:solidFill>
          <a:latin typeface="+mn-lt"/>
          <a:cs typeface="+mn-cs"/>
        </a:defRPr>
      </a:lvl6pPr>
      <a:lvl7pPr marL="2971800" indent="-228600" algn="l" rtl="0" fontAlgn="base">
        <a:spcBef>
          <a:spcPct val="20000"/>
        </a:spcBef>
        <a:spcAft>
          <a:spcPct val="0"/>
        </a:spcAft>
        <a:buChar char="o"/>
        <a:defRPr sz="1200">
          <a:solidFill>
            <a:srgbClr val="4D4D4D"/>
          </a:solidFill>
          <a:latin typeface="+mn-lt"/>
          <a:cs typeface="+mn-cs"/>
        </a:defRPr>
      </a:lvl7pPr>
      <a:lvl8pPr marL="3429000" indent="-228600" algn="l" rtl="0" fontAlgn="base">
        <a:spcBef>
          <a:spcPct val="20000"/>
        </a:spcBef>
        <a:spcAft>
          <a:spcPct val="0"/>
        </a:spcAft>
        <a:buChar char="o"/>
        <a:defRPr sz="1200">
          <a:solidFill>
            <a:srgbClr val="4D4D4D"/>
          </a:solidFill>
          <a:latin typeface="+mn-lt"/>
          <a:cs typeface="+mn-cs"/>
        </a:defRPr>
      </a:lvl8pPr>
      <a:lvl9pPr marL="3886200" indent="-228600" algn="l" rtl="0" fontAlgn="base">
        <a:spcBef>
          <a:spcPct val="20000"/>
        </a:spcBef>
        <a:spcAft>
          <a:spcPct val="0"/>
        </a:spcAft>
        <a:buChar char="o"/>
        <a:defRPr sz="1200">
          <a:solidFill>
            <a:srgbClr val="4D4D4D"/>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lide Number Placeholder 5"/>
          <p:cNvSpPr>
            <a:spLocks noGrp="1"/>
          </p:cNvSpPr>
          <p:nvPr>
            <p:ph type="sldNum" sz="quarter" idx="4"/>
          </p:nvPr>
        </p:nvSpPr>
        <p:spPr>
          <a:xfrm>
            <a:off x="11464351" y="6424789"/>
            <a:ext cx="767844" cy="365125"/>
          </a:xfrm>
          <a:prstGeom prst="rect">
            <a:avLst/>
          </a:prstGeom>
        </p:spPr>
        <p:txBody>
          <a:bodyPr anchor="ctr"/>
          <a:lstStyle>
            <a:lvl1pPr algn="ctr">
              <a:defRPr sz="1015" b="1">
                <a:solidFill>
                  <a:schemeClr val="bg1"/>
                </a:solidFill>
                <a:latin typeface="Thirsty Rough Reg" panose="03000500000007070006" pitchFamily="66" charset="0"/>
                <a:cs typeface="Aparajita" panose="020B0604020202020204" pitchFamily="34" charset="0"/>
              </a:defRPr>
            </a:lvl1pPr>
          </a:lstStyle>
          <a:p>
            <a:fld id="{B6546EDA-AC4C-4A45-AF53-BF0FE0BAFCCB}" type="slidenum">
              <a:rPr lang="fr-FR" smtClean="0">
                <a:solidFill>
                  <a:prstClr val="white"/>
                </a:solidFill>
              </a:rPr>
              <a:pPr/>
              <a:t>‹N°›</a:t>
            </a:fld>
            <a:endParaRPr lang="fr-FR" dirty="0">
              <a:solidFill>
                <a:prstClr val="white"/>
              </a:solidFill>
            </a:endParaRPr>
          </a:p>
        </p:txBody>
      </p:sp>
    </p:spTree>
    <p:extLst>
      <p:ext uri="{BB962C8B-B14F-4D97-AF65-F5344CB8AC3E}">
        <p14:creationId xmlns:p14="http://schemas.microsoft.com/office/powerpoint/2010/main" val="206603653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701"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Lst>
  <p:hf hdr="0" ftr="0"/>
  <p:txStyles>
    <p:titleStyle>
      <a:lvl1pPr algn="l" defTabSz="844083" rtl="0" eaLnBrk="1" latinLnBrk="0" hangingPunct="1">
        <a:lnSpc>
          <a:spcPct val="90000"/>
        </a:lnSpc>
        <a:spcBef>
          <a:spcPct val="0"/>
        </a:spcBef>
        <a:buNone/>
        <a:defRPr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Font typeface="Arial" panose="020B0604020202020204" pitchFamily="34" charset="0"/>
        <a:buChar char="•"/>
        <a:defRPr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927352" y="260352"/>
            <a:ext cx="8832849" cy="576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dirty="0"/>
              <a:t>Cliquez pour modifier le style du titre</a:t>
            </a:r>
          </a:p>
        </p:txBody>
      </p:sp>
      <p:sp>
        <p:nvSpPr>
          <p:cNvPr id="1027" name="Rectangle 3"/>
          <p:cNvSpPr>
            <a:spLocks noGrp="1" noChangeArrowheads="1"/>
          </p:cNvSpPr>
          <p:nvPr>
            <p:ph type="body" idx="1"/>
          </p:nvPr>
        </p:nvSpPr>
        <p:spPr bwMode="auto">
          <a:xfrm>
            <a:off x="431371" y="1124745"/>
            <a:ext cx="11425269" cy="54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dirty="0"/>
              <a:t>Cliquez pour modifier les styles du texte du masque</a:t>
            </a:r>
          </a:p>
          <a:p>
            <a:pPr lvl="1"/>
            <a:r>
              <a:rPr lang="fr-FR" altLang="fr-FR" dirty="0"/>
              <a:t>Deuxième niveau</a:t>
            </a:r>
          </a:p>
          <a:p>
            <a:pPr lvl="2"/>
            <a:r>
              <a:rPr lang="fr-FR" altLang="fr-FR" dirty="0"/>
              <a:t>Troisième niveau</a:t>
            </a:r>
          </a:p>
          <a:p>
            <a:pPr lvl="3"/>
            <a:r>
              <a:rPr lang="fr-FR" altLang="fr-FR" dirty="0"/>
              <a:t>Quatrième niveau</a:t>
            </a:r>
          </a:p>
          <a:p>
            <a:pPr lvl="4"/>
            <a:r>
              <a:rPr lang="fr-FR" altLang="fr-FR" dirty="0"/>
              <a:t>Cinquième niveau</a:t>
            </a:r>
          </a:p>
        </p:txBody>
      </p:sp>
      <p:sp>
        <p:nvSpPr>
          <p:cNvPr id="9" name="Espace réservé du numéro de diapositive 5"/>
          <p:cNvSpPr>
            <a:spLocks noGrp="1"/>
          </p:cNvSpPr>
          <p:nvPr>
            <p:ph type="sldNum" sz="quarter" idx="4"/>
          </p:nvPr>
        </p:nvSpPr>
        <p:spPr>
          <a:xfrm>
            <a:off x="9395883" y="6520260"/>
            <a:ext cx="2844800" cy="365125"/>
          </a:xfrm>
          <a:prstGeom prst="rect">
            <a:avLst/>
          </a:prstGeom>
        </p:spPr>
        <p:txBody>
          <a:bodyPr/>
          <a:lstStyle>
            <a:lvl1pPr algn="r">
              <a:defRPr sz="1600">
                <a:solidFill>
                  <a:srgbClr val="FF9900"/>
                </a:solidFill>
              </a:defRPr>
            </a:lvl1pPr>
          </a:lstStyle>
          <a:p>
            <a:pPr fontAlgn="base">
              <a:spcBef>
                <a:spcPct val="0"/>
              </a:spcBef>
              <a:spcAft>
                <a:spcPct val="0"/>
              </a:spcAft>
              <a:defRPr/>
            </a:pPr>
            <a:fld id="{317F1289-7648-4ED0-872E-1C06586D2D03}" type="slidenum">
              <a:rPr lang="fr-FR" b="1" smtClean="0">
                <a:latin typeface="Arial" charset="0"/>
                <a:cs typeface="Arial" charset="0"/>
              </a:rPr>
              <a:pPr fontAlgn="base">
                <a:spcBef>
                  <a:spcPct val="0"/>
                </a:spcBef>
                <a:spcAft>
                  <a:spcPct val="0"/>
                </a:spcAft>
                <a:defRPr/>
              </a:pPr>
              <a:t>‹N°›</a:t>
            </a:fld>
            <a:endParaRPr lang="fr-FR" b="1" dirty="0">
              <a:latin typeface="Arial" charset="0"/>
              <a:cs typeface="Arial" charset="0"/>
            </a:endParaRPr>
          </a:p>
        </p:txBody>
      </p:sp>
      <p:pic>
        <p:nvPicPr>
          <p:cNvPr id="15" name="Image 1" descr="sellier.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762251" y="868586"/>
            <a:ext cx="9429749"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 descr="sellier.png"/>
          <p:cNvPicPr>
            <a:picLocks noChangeAspect="1"/>
          </p:cNvPicPr>
          <p:nvPr userDrawn="1"/>
        </p:nvPicPr>
        <p:blipFill rotWithShape="1">
          <a:blip r:embed="rId6" cstate="print">
            <a:extLst>
              <a:ext uri="{28A0092B-C50C-407E-A947-70E740481C1C}">
                <a14:useLocalDpi xmlns:a14="http://schemas.microsoft.com/office/drawing/2010/main" val="0"/>
              </a:ext>
            </a:extLst>
          </a:blip>
          <a:srcRect r="-3"/>
          <a:stretch/>
        </p:blipFill>
        <p:spPr bwMode="auto">
          <a:xfrm>
            <a:off x="9419589" y="6763212"/>
            <a:ext cx="2752527"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4069" t="1" b="-1"/>
          <a:stretch/>
        </p:blipFill>
        <p:spPr bwMode="auto">
          <a:xfrm>
            <a:off x="12700" y="-16192"/>
            <a:ext cx="12166861" cy="185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4069" t="1" b="-1"/>
          <a:stretch/>
        </p:blipFill>
        <p:spPr bwMode="auto">
          <a:xfrm>
            <a:off x="51923" y="6597353"/>
            <a:ext cx="12166861" cy="249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Image 2" descr="ruban.gif"/>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0" y="6093296"/>
            <a:ext cx="3539067"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0222" y="169590"/>
            <a:ext cx="2545405" cy="917018"/>
          </a:xfrm>
          <a:prstGeom prst="rect">
            <a:avLst/>
          </a:prstGeom>
        </p:spPr>
      </p:pic>
    </p:spTree>
    <p:extLst>
      <p:ext uri="{BB962C8B-B14F-4D97-AF65-F5344CB8AC3E}">
        <p14:creationId xmlns:p14="http://schemas.microsoft.com/office/powerpoint/2010/main" val="198404021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ctr" rtl="0" eaLnBrk="0" fontAlgn="base" hangingPunct="0">
        <a:spcBef>
          <a:spcPct val="0"/>
        </a:spcBef>
        <a:spcAft>
          <a:spcPct val="0"/>
        </a:spcAft>
        <a:defRPr lang="fr-FR" sz="2400" b="1" baseline="0" dirty="0">
          <a:solidFill>
            <a:srgbClr val="A50021"/>
          </a:solidFill>
          <a:latin typeface="Calibri" panose="020F0502020204030204" pitchFamily="34" charset="0"/>
          <a:ea typeface="+mj-ea"/>
          <a:cs typeface="+mj-cs"/>
        </a:defRPr>
      </a:lvl1pPr>
      <a:lvl2pPr algn="ctr" rtl="0" eaLnBrk="0" fontAlgn="base" hangingPunct="0">
        <a:spcBef>
          <a:spcPct val="0"/>
        </a:spcBef>
        <a:spcAft>
          <a:spcPct val="0"/>
        </a:spcAft>
        <a:defRPr sz="2400">
          <a:solidFill>
            <a:srgbClr val="A50021"/>
          </a:solidFill>
          <a:latin typeface="Arial" charset="0"/>
          <a:cs typeface="Arial" charset="0"/>
        </a:defRPr>
      </a:lvl2pPr>
      <a:lvl3pPr algn="ctr" rtl="0" eaLnBrk="0" fontAlgn="base" hangingPunct="0">
        <a:spcBef>
          <a:spcPct val="0"/>
        </a:spcBef>
        <a:spcAft>
          <a:spcPct val="0"/>
        </a:spcAft>
        <a:defRPr sz="2400">
          <a:solidFill>
            <a:srgbClr val="A50021"/>
          </a:solidFill>
          <a:latin typeface="Arial" charset="0"/>
          <a:cs typeface="Arial" charset="0"/>
        </a:defRPr>
      </a:lvl3pPr>
      <a:lvl4pPr algn="ctr" rtl="0" eaLnBrk="0" fontAlgn="base" hangingPunct="0">
        <a:spcBef>
          <a:spcPct val="0"/>
        </a:spcBef>
        <a:spcAft>
          <a:spcPct val="0"/>
        </a:spcAft>
        <a:defRPr sz="2400">
          <a:solidFill>
            <a:srgbClr val="A50021"/>
          </a:solidFill>
          <a:latin typeface="Arial" charset="0"/>
          <a:cs typeface="Arial" charset="0"/>
        </a:defRPr>
      </a:lvl4pPr>
      <a:lvl5pPr algn="ctr" rtl="0" eaLnBrk="0" fontAlgn="base" hangingPunct="0">
        <a:spcBef>
          <a:spcPct val="0"/>
        </a:spcBef>
        <a:spcAft>
          <a:spcPct val="0"/>
        </a:spcAft>
        <a:defRPr sz="2400">
          <a:solidFill>
            <a:srgbClr val="A50021"/>
          </a:solidFill>
          <a:latin typeface="Arial" charset="0"/>
          <a:cs typeface="Arial" charset="0"/>
        </a:defRPr>
      </a:lvl5pPr>
      <a:lvl6pPr marL="457200" algn="ctr" rtl="0" fontAlgn="base">
        <a:spcBef>
          <a:spcPct val="0"/>
        </a:spcBef>
        <a:spcAft>
          <a:spcPct val="0"/>
        </a:spcAft>
        <a:defRPr sz="2400">
          <a:solidFill>
            <a:srgbClr val="A50021"/>
          </a:solidFill>
          <a:latin typeface="Book Antiqua" pitchFamily="18" charset="0"/>
          <a:cs typeface="Arial" charset="0"/>
        </a:defRPr>
      </a:lvl6pPr>
      <a:lvl7pPr marL="914400" algn="ctr" rtl="0" fontAlgn="base">
        <a:spcBef>
          <a:spcPct val="0"/>
        </a:spcBef>
        <a:spcAft>
          <a:spcPct val="0"/>
        </a:spcAft>
        <a:defRPr sz="2400">
          <a:solidFill>
            <a:srgbClr val="A50021"/>
          </a:solidFill>
          <a:latin typeface="Book Antiqua" pitchFamily="18" charset="0"/>
          <a:cs typeface="Arial" charset="0"/>
        </a:defRPr>
      </a:lvl7pPr>
      <a:lvl8pPr marL="1371600" algn="ctr" rtl="0" fontAlgn="base">
        <a:spcBef>
          <a:spcPct val="0"/>
        </a:spcBef>
        <a:spcAft>
          <a:spcPct val="0"/>
        </a:spcAft>
        <a:defRPr sz="2400">
          <a:solidFill>
            <a:srgbClr val="A50021"/>
          </a:solidFill>
          <a:latin typeface="Book Antiqua" pitchFamily="18" charset="0"/>
          <a:cs typeface="Arial" charset="0"/>
        </a:defRPr>
      </a:lvl8pPr>
      <a:lvl9pPr marL="1828800" algn="ctr" rtl="0" fontAlgn="base">
        <a:spcBef>
          <a:spcPct val="0"/>
        </a:spcBef>
        <a:spcAft>
          <a:spcPct val="0"/>
        </a:spcAft>
        <a:defRPr sz="2400">
          <a:solidFill>
            <a:srgbClr val="A50021"/>
          </a:solidFill>
          <a:latin typeface="Book Antiqua" pitchFamily="18" charset="0"/>
          <a:cs typeface="Arial" charset="0"/>
        </a:defRPr>
      </a:lvl9pPr>
    </p:titleStyle>
    <p:bodyStyle>
      <a:lvl1pPr marL="342900" indent="-342900" algn="l" rtl="0" eaLnBrk="0" fontAlgn="base" hangingPunct="0">
        <a:spcBef>
          <a:spcPct val="20000"/>
        </a:spcBef>
        <a:spcAft>
          <a:spcPct val="0"/>
        </a:spcAft>
        <a:buBlip>
          <a:blip r:embed="rId10"/>
        </a:buBlip>
        <a:defRPr sz="1900" b="1" baseline="0">
          <a:solidFill>
            <a:srgbClr val="A5002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Blip>
          <a:blip r:embed="rId11"/>
        </a:buBlip>
        <a:defRPr sz="1700" u="none" spc="10" normalizeH="0" baseline="0">
          <a:solidFill>
            <a:schemeClr val="tx1">
              <a:lumMod val="85000"/>
              <a:lumOff val="15000"/>
            </a:schemeClr>
          </a:solidFill>
          <a:uFill>
            <a:solidFill>
              <a:schemeClr val="accent2"/>
            </a:solidFill>
          </a:uFill>
          <a:latin typeface="Calibri" panose="020F0502020204030204" pitchFamily="34" charset="0"/>
          <a:cs typeface="+mn-cs"/>
        </a:defRPr>
      </a:lvl2pPr>
      <a:lvl3pPr marL="1143000" indent="-228600" algn="l" rtl="0" eaLnBrk="0" fontAlgn="base" hangingPunct="0">
        <a:spcBef>
          <a:spcPct val="20000"/>
        </a:spcBef>
        <a:spcAft>
          <a:spcPct val="0"/>
        </a:spcAft>
        <a:buClr>
          <a:srgbClr val="FF9900"/>
        </a:buClr>
        <a:buFont typeface="Arial" panose="020B0604020202020204" pitchFamily="34" charset="0"/>
        <a:buChar char="●"/>
        <a:defRPr sz="1500" b="0" i="1" baseline="0">
          <a:solidFill>
            <a:srgbClr val="292929"/>
          </a:solidFill>
          <a:latin typeface="Calibri" panose="020F0502020204030204" pitchFamily="34" charset="0"/>
          <a:cs typeface="+mn-cs"/>
        </a:defRPr>
      </a:lvl3pPr>
      <a:lvl4pPr marL="1600200" indent="-228600" algn="l" rtl="0" eaLnBrk="0" fontAlgn="base" hangingPunct="0">
        <a:spcBef>
          <a:spcPct val="20000"/>
        </a:spcBef>
        <a:spcAft>
          <a:spcPct val="0"/>
        </a:spcAft>
        <a:buClr>
          <a:schemeClr val="accent2"/>
        </a:buClr>
        <a:buFont typeface="Arial" panose="020B0604020202020204" pitchFamily="34" charset="0"/>
        <a:buChar char="♦"/>
        <a:defRPr sz="1300" b="1" i="1" baseline="0">
          <a:solidFill>
            <a:srgbClr val="4D4D4D"/>
          </a:solidFill>
          <a:latin typeface="Calibri" panose="020F0502020204030204" pitchFamily="34" charset="0"/>
          <a:cs typeface="+mn-cs"/>
        </a:defRPr>
      </a:lvl4pPr>
      <a:lvl5pPr marL="2057400" indent="-228600" algn="l" rtl="0" eaLnBrk="0" fontAlgn="base" hangingPunct="0">
        <a:spcBef>
          <a:spcPct val="20000"/>
        </a:spcBef>
        <a:spcAft>
          <a:spcPct val="0"/>
        </a:spcAft>
        <a:buClr>
          <a:srgbClr val="FF9900"/>
        </a:buClr>
        <a:buChar char="o"/>
        <a:defRPr sz="1200" b="0" i="1" baseline="0">
          <a:solidFill>
            <a:srgbClr val="4D4D4D"/>
          </a:solidFill>
          <a:latin typeface="Calibri" panose="020F0502020204030204" pitchFamily="34" charset="0"/>
          <a:cs typeface="+mn-cs"/>
        </a:defRPr>
      </a:lvl5pPr>
      <a:lvl6pPr marL="2514600" indent="-228600" algn="l" rtl="0" fontAlgn="base">
        <a:spcBef>
          <a:spcPct val="20000"/>
        </a:spcBef>
        <a:spcAft>
          <a:spcPct val="0"/>
        </a:spcAft>
        <a:buChar char="o"/>
        <a:defRPr sz="1200">
          <a:solidFill>
            <a:srgbClr val="4D4D4D"/>
          </a:solidFill>
          <a:latin typeface="+mn-lt"/>
          <a:cs typeface="+mn-cs"/>
        </a:defRPr>
      </a:lvl6pPr>
      <a:lvl7pPr marL="2971800" indent="-228600" algn="l" rtl="0" fontAlgn="base">
        <a:spcBef>
          <a:spcPct val="20000"/>
        </a:spcBef>
        <a:spcAft>
          <a:spcPct val="0"/>
        </a:spcAft>
        <a:buChar char="o"/>
        <a:defRPr sz="1200">
          <a:solidFill>
            <a:srgbClr val="4D4D4D"/>
          </a:solidFill>
          <a:latin typeface="+mn-lt"/>
          <a:cs typeface="+mn-cs"/>
        </a:defRPr>
      </a:lvl7pPr>
      <a:lvl8pPr marL="3429000" indent="-228600" algn="l" rtl="0" fontAlgn="base">
        <a:spcBef>
          <a:spcPct val="20000"/>
        </a:spcBef>
        <a:spcAft>
          <a:spcPct val="0"/>
        </a:spcAft>
        <a:buChar char="o"/>
        <a:defRPr sz="1200">
          <a:solidFill>
            <a:srgbClr val="4D4D4D"/>
          </a:solidFill>
          <a:latin typeface="+mn-lt"/>
          <a:cs typeface="+mn-cs"/>
        </a:defRPr>
      </a:lvl8pPr>
      <a:lvl9pPr marL="3886200" indent="-228600" algn="l" rtl="0" fontAlgn="base">
        <a:spcBef>
          <a:spcPct val="20000"/>
        </a:spcBef>
        <a:spcAft>
          <a:spcPct val="0"/>
        </a:spcAft>
        <a:buChar char="o"/>
        <a:defRPr sz="1200">
          <a:solidFill>
            <a:srgbClr val="4D4D4D"/>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291572" y="5589240"/>
            <a:ext cx="6205028" cy="1026033"/>
          </a:xfrm>
        </p:spPr>
        <p:txBody>
          <a:bodyPr>
            <a:normAutofit fontScale="90000"/>
          </a:bodyPr>
          <a:lstStyle/>
          <a:p>
            <a:r>
              <a:rPr lang="fr-FR" dirty="0">
                <a:latin typeface="Thirsty Rough Blk" panose="03000A00000007070006" pitchFamily="66" charset="0"/>
              </a:rPr>
              <a:t>Book intégral des recettes Pierre Schmidt</a:t>
            </a:r>
            <a:br>
              <a:rPr lang="fr-FR" dirty="0">
                <a:latin typeface="Thirsty Rough Blk" panose="03000A00000007070006" pitchFamily="66" charset="0"/>
              </a:rPr>
            </a:br>
            <a:endParaRPr lang="fr-FR" dirty="0">
              <a:latin typeface="Thirsty Rough Blk" panose="03000A00000007070006" pitchFamily="66" charset="0"/>
            </a:endParaRPr>
          </a:p>
        </p:txBody>
      </p:sp>
      <p:pic>
        <p:nvPicPr>
          <p:cNvPr id="7" name="Image 6">
            <a:extLst>
              <a:ext uri="{FF2B5EF4-FFF2-40B4-BE49-F238E27FC236}">
                <a16:creationId xmlns:a16="http://schemas.microsoft.com/office/drawing/2014/main" id="{D757EC18-7EAD-45AB-B386-7DD957266275}"/>
              </a:ext>
            </a:extLst>
          </p:cNvPr>
          <p:cNvPicPr>
            <a:picLocks noChangeAspect="1"/>
          </p:cNvPicPr>
          <p:nvPr/>
        </p:nvPicPr>
        <p:blipFill rotWithShape="1">
          <a:blip r:embed="rId2"/>
          <a:srcRect l="7193"/>
          <a:stretch/>
        </p:blipFill>
        <p:spPr>
          <a:xfrm>
            <a:off x="10344472" y="5966541"/>
            <a:ext cx="1847528" cy="904875"/>
          </a:xfrm>
          <a:prstGeom prst="rect">
            <a:avLst/>
          </a:prstGeom>
        </p:spPr>
      </p:pic>
    </p:spTree>
    <p:extLst>
      <p:ext uri="{BB962C8B-B14F-4D97-AF65-F5344CB8AC3E}">
        <p14:creationId xmlns:p14="http://schemas.microsoft.com/office/powerpoint/2010/main" val="410389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39266" y="291488"/>
            <a:ext cx="6636240" cy="473695"/>
          </a:xfrm>
        </p:spPr>
        <p:txBody>
          <a:bodyPr/>
          <a:lstStyle/>
          <a:p>
            <a:r>
              <a:rPr lang="fr-FR" sz="2200" dirty="0"/>
              <a:t>Planchette de </a:t>
            </a:r>
            <a:r>
              <a:rPr lang="fr-FR" sz="2200" dirty="0" err="1"/>
              <a:t>Presskopf</a:t>
            </a:r>
            <a:r>
              <a:rPr lang="fr-FR" sz="2200" dirty="0"/>
              <a:t> sur carpaccio de radis</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10</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784001" y="2155200"/>
            <a:ext cx="2500287" cy="3108543"/>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 tranches de </a:t>
            </a:r>
            <a:r>
              <a:rPr lang="fr-FR" sz="1400" dirty="0" err="1">
                <a:latin typeface="Calibri" panose="020F0502020204030204" pitchFamily="34" charset="0"/>
                <a:cs typeface="Andalus" panose="02020603050405020304" pitchFamily="18" charset="-78"/>
              </a:rPr>
              <a:t>presskopf</a:t>
            </a:r>
            <a:r>
              <a:rPr lang="fr-FR" sz="1400" dirty="0">
                <a:latin typeface="Calibri" panose="020F0502020204030204" pitchFamily="34" charset="0"/>
                <a:cs typeface="Andalus" panose="02020603050405020304" pitchFamily="18" charset="-78"/>
              </a:rPr>
              <a:t>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gros radis blanc</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50g de parmesan en copeaux</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oignon rouge haché très finement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poignée d’amandes concassées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Persil haché</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Huile d’olive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Poivre</a:t>
            </a:r>
          </a:p>
        </p:txBody>
      </p:sp>
      <p:sp>
        <p:nvSpPr>
          <p:cNvPr id="9" name="ZoneTexte 8">
            <a:extLst>
              <a:ext uri="{FF2B5EF4-FFF2-40B4-BE49-F238E27FC236}">
                <a16:creationId xmlns:a16="http://schemas.microsoft.com/office/drawing/2014/main" id="{DDD82F55-3808-41EC-A74F-1F626160C8A7}"/>
              </a:ext>
            </a:extLst>
          </p:cNvPr>
          <p:cNvSpPr txBox="1"/>
          <p:nvPr/>
        </p:nvSpPr>
        <p:spPr>
          <a:xfrm>
            <a:off x="7392144" y="2114905"/>
            <a:ext cx="4576785" cy="3354765"/>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Arrosez une assiette d’un filet d’huile d’olive.</a:t>
            </a:r>
          </a:p>
          <a:p>
            <a:pPr marL="285750" indent="-285750" algn="just">
              <a:buFontTx/>
              <a:buChar char="-"/>
            </a:pPr>
            <a:r>
              <a:rPr lang="fr-FR" sz="1400" dirty="0">
                <a:latin typeface="Calibri" panose="020F0502020204030204" pitchFamily="34" charset="0"/>
              </a:rPr>
              <a:t>Détaillez le radis en tranches fines à la mandoline.</a:t>
            </a:r>
          </a:p>
          <a:p>
            <a:pPr marL="285750" indent="-285750" algn="just">
              <a:buFontTx/>
              <a:buChar char="-"/>
            </a:pPr>
            <a:r>
              <a:rPr lang="fr-FR" sz="1400" dirty="0">
                <a:latin typeface="Calibri" panose="020F0502020204030204" pitchFamily="34" charset="0"/>
              </a:rPr>
              <a:t>Disposez joliment les tranches dans l’assiette et arrosez d’un filet d’huile d’olive.</a:t>
            </a:r>
          </a:p>
          <a:p>
            <a:pPr marL="285750" indent="-285750" algn="just">
              <a:buFontTx/>
              <a:buChar char="-"/>
            </a:pPr>
            <a:r>
              <a:rPr lang="fr-FR" sz="1400" dirty="0">
                <a:latin typeface="Calibri" panose="020F0502020204030204" pitchFamily="34" charset="0"/>
              </a:rPr>
              <a:t>Parsemez d’oignon rouge, de persil, d’amandes concassées et de parmesan. Poivrez.</a:t>
            </a:r>
          </a:p>
          <a:p>
            <a:pPr marL="285750" indent="-285750" algn="just">
              <a:buFontTx/>
              <a:buChar char="-"/>
            </a:pPr>
            <a:r>
              <a:rPr lang="fr-FR" sz="1400" dirty="0">
                <a:latin typeface="Calibri" panose="020F0502020204030204" pitchFamily="34" charset="0"/>
              </a:rPr>
              <a:t>Coupez le </a:t>
            </a:r>
            <a:r>
              <a:rPr lang="fr-FR" sz="1400" dirty="0" err="1">
                <a:latin typeface="Calibri" panose="020F0502020204030204" pitchFamily="34" charset="0"/>
              </a:rPr>
              <a:t>presskopf</a:t>
            </a:r>
            <a:r>
              <a:rPr lang="fr-FR" sz="1400" dirty="0">
                <a:latin typeface="Calibri" panose="020F0502020204030204" pitchFamily="34" charset="0"/>
              </a:rPr>
              <a:t> en cubes. Disposez-les en un petit tas au centre de l’assiette.</a:t>
            </a:r>
          </a:p>
          <a:p>
            <a:pPr marL="285750" indent="-285750" algn="just">
              <a:buFontTx/>
              <a:buChar char="-"/>
            </a:pPr>
            <a:endParaRPr lang="fr-FR" sz="1400" dirty="0">
              <a:latin typeface="Calibri" panose="020F0502020204030204" pitchFamily="34" charset="0"/>
            </a:endParaRPr>
          </a:p>
          <a:p>
            <a:pPr marL="285750" indent="-285750" algn="just">
              <a:buFontTx/>
              <a:buChar char="-"/>
            </a:pPr>
            <a:endParaRPr lang="fr-FR" sz="1400" b="1" dirty="0">
              <a:latin typeface="Calibri" panose="020F0502020204030204" pitchFamily="34" charset="0"/>
            </a:endParaRPr>
          </a:p>
          <a:p>
            <a:pPr marL="285750" indent="-285750" algn="just">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307777"/>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646331"/>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a:p>
            <a:endParaRPr lang="fr-FR" b="1" dirty="0">
              <a:solidFill>
                <a:srgbClr val="8B2331"/>
              </a:solidFill>
              <a:latin typeface="Calibri" panose="020F0502020204030204" pitchFamily="34" charset="0"/>
            </a:endParaRPr>
          </a:p>
        </p:txBody>
      </p:sp>
      <p:pic>
        <p:nvPicPr>
          <p:cNvPr id="5" name="Image 4" descr="Une image contenant alimentation, assiette, repas, casserole&#10;&#10;Description générée automatiquement">
            <a:extLst>
              <a:ext uri="{FF2B5EF4-FFF2-40B4-BE49-F238E27FC236}">
                <a16:creationId xmlns:a16="http://schemas.microsoft.com/office/drawing/2014/main" id="{4C36449F-DF03-42F9-9B60-CE0E57E5CB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 y="0"/>
            <a:ext cx="4572000" cy="6858000"/>
          </a:xfrm>
          <a:prstGeom prst="rect">
            <a:avLst/>
          </a:prstGeom>
        </p:spPr>
      </p:pic>
    </p:spTree>
    <p:extLst>
      <p:ext uri="{BB962C8B-B14F-4D97-AF65-F5344CB8AC3E}">
        <p14:creationId xmlns:p14="http://schemas.microsoft.com/office/powerpoint/2010/main" val="528195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328" y="303510"/>
            <a:ext cx="6552727" cy="473695"/>
          </a:xfrm>
        </p:spPr>
        <p:txBody>
          <a:bodyPr/>
          <a:lstStyle/>
          <a:p>
            <a:r>
              <a:rPr lang="fr-FR" sz="2400" dirty="0" err="1"/>
              <a:t>Knacks</a:t>
            </a:r>
            <a:r>
              <a:rPr lang="fr-FR" sz="2400" dirty="0"/>
              <a:t> au pesto</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11</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693477" y="2428725"/>
            <a:ext cx="2600715" cy="2677656"/>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 </a:t>
            </a:r>
            <a:r>
              <a:rPr lang="fr-FR" sz="1400" dirty="0" err="1">
                <a:latin typeface="Calibri" panose="020F0502020204030204" pitchFamily="34" charset="0"/>
                <a:cs typeface="Andalus" panose="02020603050405020304" pitchFamily="18" charset="-78"/>
              </a:rPr>
              <a:t>knacks</a:t>
            </a:r>
            <a:r>
              <a:rPr lang="fr-FR" sz="1400" dirty="0">
                <a:latin typeface="Calibri" panose="020F0502020204030204" pitchFamily="34" charset="0"/>
                <a:cs typeface="Andalus" panose="02020603050405020304" pitchFamily="18" charset="-78"/>
              </a:rPr>
              <a:t>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60 g de basilic</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12 cl d’huile d’olive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50 g de parmesan en poudre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30 g de pignons de pin</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 tranches de pain de mie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tomates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Huile d’arachide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Sel</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Poivre</a:t>
            </a:r>
          </a:p>
        </p:txBody>
      </p:sp>
      <p:sp>
        <p:nvSpPr>
          <p:cNvPr id="9" name="ZoneTexte 8">
            <a:extLst>
              <a:ext uri="{FF2B5EF4-FFF2-40B4-BE49-F238E27FC236}">
                <a16:creationId xmlns:a16="http://schemas.microsoft.com/office/drawing/2014/main" id="{DDD82F55-3808-41EC-A74F-1F626160C8A7}"/>
              </a:ext>
            </a:extLst>
          </p:cNvPr>
          <p:cNvSpPr txBox="1"/>
          <p:nvPr/>
        </p:nvSpPr>
        <p:spPr>
          <a:xfrm>
            <a:off x="7314907" y="1753313"/>
            <a:ext cx="4590256" cy="5078313"/>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Coupez les tomates en tranches fines.</a:t>
            </a:r>
          </a:p>
          <a:p>
            <a:pPr marL="285750" indent="-285750" algn="just">
              <a:buFontTx/>
              <a:buChar char="-"/>
            </a:pPr>
            <a:r>
              <a:rPr lang="fr-FR" sz="1400" dirty="0">
                <a:latin typeface="Calibri" panose="020F0502020204030204" pitchFamily="34" charset="0"/>
              </a:rPr>
              <a:t>Préparez le pesto : mixez le basilic, le parmesan, l'huile d'olive et les pignons de pin. Salez et poivrez.</a:t>
            </a:r>
          </a:p>
          <a:p>
            <a:pPr marL="285750" indent="-285750" algn="just">
              <a:buFontTx/>
              <a:buChar char="-"/>
            </a:pPr>
            <a:r>
              <a:rPr lang="fr-FR" sz="1400" dirty="0">
                <a:latin typeface="Calibri" panose="020F0502020204030204" pitchFamily="34" charset="0"/>
              </a:rPr>
              <a:t>A l’aide d’un rouleau à pâtisserie, aplatisse les tranches de pain de mie. </a:t>
            </a:r>
          </a:p>
          <a:p>
            <a:pPr marL="285750" indent="-285750" algn="just">
              <a:buFontTx/>
              <a:buChar char="-"/>
            </a:pPr>
            <a:r>
              <a:rPr lang="fr-FR" sz="1400" dirty="0">
                <a:latin typeface="Calibri" panose="020F0502020204030204" pitchFamily="34" charset="0"/>
              </a:rPr>
              <a:t>Tartinez du pesto sur chaque tranche de pain.</a:t>
            </a:r>
          </a:p>
          <a:p>
            <a:pPr marL="285750" indent="-285750" algn="just">
              <a:buFontTx/>
              <a:buChar char="-"/>
            </a:pPr>
            <a:r>
              <a:rPr lang="fr-FR" sz="1400" dirty="0">
                <a:latin typeface="Calibri" panose="020F0502020204030204" pitchFamily="34" charset="0"/>
              </a:rPr>
              <a:t>Ajoutez des rondelles de tomate et déposez la saucisse au centre de la tranche.</a:t>
            </a:r>
          </a:p>
          <a:p>
            <a:pPr marL="285750" indent="-285750" algn="just">
              <a:buFontTx/>
              <a:buChar char="-"/>
            </a:pPr>
            <a:r>
              <a:rPr lang="fr-FR" sz="1400" dirty="0">
                <a:latin typeface="Calibri" panose="020F0502020204030204" pitchFamily="34" charset="0"/>
              </a:rPr>
              <a:t>Roulez le pain autour de la saucisse, emballez le tout dans un film alimentaire et serrez bien. Vous obtenez un hot-dog.</a:t>
            </a:r>
          </a:p>
          <a:p>
            <a:pPr marL="285750" indent="-285750" algn="just">
              <a:buFontTx/>
              <a:buChar char="-"/>
            </a:pPr>
            <a:r>
              <a:rPr lang="fr-FR" sz="1400" dirty="0">
                <a:latin typeface="Calibri" panose="020F0502020204030204" pitchFamily="34" charset="0"/>
              </a:rPr>
              <a:t>Réservez au réfrigérateur pendant quelques heures.</a:t>
            </a:r>
          </a:p>
          <a:p>
            <a:pPr marL="285750" indent="-285750" algn="just">
              <a:buFontTx/>
              <a:buChar char="-"/>
            </a:pPr>
            <a:r>
              <a:rPr lang="fr-FR" sz="1400" dirty="0">
                <a:latin typeface="Calibri" panose="020F0502020204030204" pitchFamily="34" charset="0"/>
              </a:rPr>
              <a:t>Dans une poêle, faites dorer le hot dog dans de l'huile d'arachide bien chaude pendant 2 minutes, en le retournant régulièrement.</a:t>
            </a:r>
          </a:p>
          <a:p>
            <a:pPr marL="285750" indent="-285750" algn="just">
              <a:buFontTx/>
              <a:buChar char="-"/>
            </a:pPr>
            <a:r>
              <a:rPr lang="fr-FR" sz="1400" dirty="0">
                <a:latin typeface="Calibri" panose="020F0502020204030204" pitchFamily="34" charset="0"/>
              </a:rPr>
              <a:t>Égouttez sur de l’essuie-tout et servez !</a:t>
            </a:r>
          </a:p>
          <a:p>
            <a:pPr marL="285750" indent="-285750" algn="just">
              <a:buFontTx/>
              <a:buChar char="-"/>
            </a:pPr>
            <a:endParaRPr lang="fr-FR" sz="1400" dirty="0">
              <a:latin typeface="Calibri" panose="020F0502020204030204" pitchFamily="34" charset="0"/>
            </a:endParaRPr>
          </a:p>
          <a:p>
            <a:pPr marL="285750" indent="-285750" algn="just">
              <a:buFontTx/>
              <a:buChar char="-"/>
            </a:pPr>
            <a:endParaRPr lang="fr-FR" sz="1400" b="1" dirty="0">
              <a:latin typeface="Calibri" panose="020F0502020204030204" pitchFamily="34" charset="0"/>
            </a:endParaRPr>
          </a:p>
          <a:p>
            <a:pPr marL="285750" indent="-285750" algn="just">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738664"/>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a:t>
            </a:r>
          </a:p>
          <a:p>
            <a:r>
              <a:rPr lang="fr-FR" sz="1400" b="1" dirty="0">
                <a:solidFill>
                  <a:srgbClr val="8B2331"/>
                </a:solidFill>
                <a:latin typeface="Calibri" panose="020F0502020204030204" pitchFamily="34" charset="0"/>
              </a:rPr>
              <a:t>Pause : 2h au frais</a:t>
            </a:r>
          </a:p>
          <a:p>
            <a:r>
              <a:rPr lang="fr-FR" sz="1400" b="1" dirty="0">
                <a:solidFill>
                  <a:srgbClr val="8B2331"/>
                </a:solidFill>
                <a:latin typeface="Calibri" panose="020F0502020204030204" pitchFamily="34" charset="0"/>
              </a:rPr>
              <a:t>Cuisson : 2 min</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646331"/>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a:p>
            <a:endParaRPr lang="fr-FR" b="1" dirty="0">
              <a:solidFill>
                <a:srgbClr val="8B2331"/>
              </a:solidFill>
              <a:latin typeface="Calibri" panose="020F0502020204030204" pitchFamily="34" charset="0"/>
            </a:endParaRPr>
          </a:p>
        </p:txBody>
      </p:sp>
      <p:pic>
        <p:nvPicPr>
          <p:cNvPr id="5" name="Image 4" descr="Une image contenant alimentation, table, plat, en-cas&#10;&#10;Description générée automatiquement">
            <a:extLst>
              <a:ext uri="{FF2B5EF4-FFF2-40B4-BE49-F238E27FC236}">
                <a16:creationId xmlns:a16="http://schemas.microsoft.com/office/drawing/2014/main" id="{D9903C90-E1CC-4A58-B492-738CD373BE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11" y="0"/>
            <a:ext cx="4590256" cy="6885384"/>
          </a:xfrm>
          <a:prstGeom prst="rect">
            <a:avLst/>
          </a:prstGeom>
        </p:spPr>
      </p:pic>
    </p:spTree>
    <p:extLst>
      <p:ext uri="{BB962C8B-B14F-4D97-AF65-F5344CB8AC3E}">
        <p14:creationId xmlns:p14="http://schemas.microsoft.com/office/powerpoint/2010/main" val="689928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328" y="303510"/>
            <a:ext cx="6552727" cy="473695"/>
          </a:xfrm>
        </p:spPr>
        <p:txBody>
          <a:bodyPr/>
          <a:lstStyle/>
          <a:p>
            <a:r>
              <a:rPr lang="fr-FR" sz="2400" dirty="0"/>
              <a:t>Œuf cocotte et mouillettes de saucisse de foie</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12</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693477" y="2428725"/>
            <a:ext cx="2697211" cy="2462213"/>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saucisse de foie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6 tranches de pain complet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6 œufs extra-frais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40g de beurre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Crème fraîche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Persil pour décorer</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Sel</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Poivre</a:t>
            </a:r>
          </a:p>
        </p:txBody>
      </p:sp>
      <p:sp>
        <p:nvSpPr>
          <p:cNvPr id="9" name="ZoneTexte 8">
            <a:extLst>
              <a:ext uri="{FF2B5EF4-FFF2-40B4-BE49-F238E27FC236}">
                <a16:creationId xmlns:a16="http://schemas.microsoft.com/office/drawing/2014/main" id="{DDD82F55-3808-41EC-A74F-1F626160C8A7}"/>
              </a:ext>
            </a:extLst>
          </p:cNvPr>
          <p:cNvSpPr txBox="1"/>
          <p:nvPr/>
        </p:nvSpPr>
        <p:spPr>
          <a:xfrm>
            <a:off x="7390688" y="2132571"/>
            <a:ext cx="4576785" cy="4216539"/>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Préchauffez votre four à 150°C.</a:t>
            </a:r>
          </a:p>
          <a:p>
            <a:pPr marL="285750" indent="-285750" algn="just">
              <a:buFontTx/>
              <a:buChar char="-"/>
            </a:pPr>
            <a:r>
              <a:rPr lang="fr-FR" sz="1400" dirty="0">
                <a:latin typeface="Calibri" panose="020F0502020204030204" pitchFamily="34" charset="0"/>
              </a:rPr>
              <a:t>Passez les tranches de pain au four.</a:t>
            </a:r>
          </a:p>
          <a:p>
            <a:pPr marL="285750" indent="-285750" algn="just">
              <a:buFontTx/>
              <a:buChar char="-"/>
            </a:pPr>
            <a:r>
              <a:rPr lang="fr-FR" sz="1400" dirty="0">
                <a:latin typeface="Calibri" panose="020F0502020204030204" pitchFamily="34" charset="0"/>
              </a:rPr>
              <a:t>Une fois refroidies, tartinez-les de saucisse de foie, puis coupez-les en lanières.</a:t>
            </a:r>
          </a:p>
          <a:p>
            <a:pPr marL="285750" indent="-285750" algn="just">
              <a:buFontTx/>
              <a:buChar char="-"/>
            </a:pPr>
            <a:r>
              <a:rPr lang="fr-FR" sz="1400" dirty="0">
                <a:latin typeface="Calibri" panose="020F0502020204030204" pitchFamily="34" charset="0"/>
              </a:rPr>
              <a:t>Beurrez 6 ramequins. Versez-y la crème fraîche. Salez et poivrez.</a:t>
            </a:r>
          </a:p>
          <a:p>
            <a:pPr marL="285750" indent="-285750" algn="just">
              <a:buFontTx/>
              <a:buChar char="-"/>
            </a:pPr>
            <a:r>
              <a:rPr lang="fr-FR" sz="1400" dirty="0">
                <a:latin typeface="Calibri" panose="020F0502020204030204" pitchFamily="34" charset="0"/>
              </a:rPr>
              <a:t>Disposez un œuf par ramequin et parsemez de persil ciselé.</a:t>
            </a:r>
          </a:p>
          <a:p>
            <a:pPr marL="285750" indent="-285750" algn="just">
              <a:buFontTx/>
              <a:buChar char="-"/>
            </a:pPr>
            <a:r>
              <a:rPr lang="fr-FR" sz="1400" dirty="0">
                <a:latin typeface="Calibri" panose="020F0502020204030204" pitchFamily="34" charset="0"/>
              </a:rPr>
              <a:t>Déposez une feuille de papier sulfurisé au fond d’une casserole. Posez les ramequins dessus et versez de l’eau bouillante entre les ramequins.</a:t>
            </a:r>
          </a:p>
          <a:p>
            <a:pPr marL="285750" indent="-285750" algn="just">
              <a:buFontTx/>
              <a:buChar char="-"/>
            </a:pPr>
            <a:r>
              <a:rPr lang="fr-FR" sz="1400" dirty="0">
                <a:latin typeface="Calibri" panose="020F0502020204030204" pitchFamily="34" charset="0"/>
              </a:rPr>
              <a:t>Faites cuire à couvert pendant 6 minutes.</a:t>
            </a:r>
          </a:p>
          <a:p>
            <a:pPr marL="285750" indent="-285750" algn="just">
              <a:buFontTx/>
              <a:buChar char="-"/>
            </a:pPr>
            <a:endParaRPr lang="fr-FR" sz="1400" dirty="0">
              <a:latin typeface="Calibri" panose="020F0502020204030204" pitchFamily="34" charset="0"/>
            </a:endParaRPr>
          </a:p>
          <a:p>
            <a:pPr marL="285750" indent="-285750" algn="just">
              <a:buFontTx/>
              <a:buChar char="-"/>
            </a:pPr>
            <a:endParaRPr lang="fr-FR" sz="1400" b="1" dirty="0">
              <a:latin typeface="Calibri" panose="020F0502020204030204" pitchFamily="34" charset="0"/>
            </a:endParaRPr>
          </a:p>
          <a:p>
            <a:pPr marL="285750" indent="-285750" algn="just">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10 min</a:t>
            </a:r>
          </a:p>
          <a:p>
            <a:r>
              <a:rPr lang="fr-FR" sz="1400" b="1" dirty="0">
                <a:solidFill>
                  <a:srgbClr val="8B2331"/>
                </a:solidFill>
                <a:latin typeface="Calibri" panose="020F0502020204030204" pitchFamily="34" charset="0"/>
              </a:rPr>
              <a:t>Cuisson : 6 min</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646331"/>
          </a:xfrm>
          <a:prstGeom prst="rect">
            <a:avLst/>
          </a:prstGeom>
          <a:noFill/>
        </p:spPr>
        <p:txBody>
          <a:bodyPr wrap="square" rtlCol="0">
            <a:spAutoFit/>
          </a:bodyPr>
          <a:lstStyle/>
          <a:p>
            <a:r>
              <a:rPr lang="fr-FR" b="1" dirty="0">
                <a:solidFill>
                  <a:srgbClr val="8B2331"/>
                </a:solidFill>
                <a:latin typeface="Calibri" panose="020F0502020204030204" pitchFamily="34" charset="0"/>
              </a:rPr>
              <a:t>Pour 6 personnes</a:t>
            </a:r>
          </a:p>
          <a:p>
            <a:endParaRPr lang="fr-FR" b="1" dirty="0">
              <a:solidFill>
                <a:srgbClr val="8B2331"/>
              </a:solidFill>
              <a:latin typeface="Calibri" panose="020F0502020204030204" pitchFamily="34" charset="0"/>
            </a:endParaRPr>
          </a:p>
        </p:txBody>
      </p:sp>
      <p:pic>
        <p:nvPicPr>
          <p:cNvPr id="6" name="Image 5" descr="Une image contenant alimentation, en bois, pain, repas&#10;&#10;Description générée automatiquement">
            <a:extLst>
              <a:ext uri="{FF2B5EF4-FFF2-40B4-BE49-F238E27FC236}">
                <a16:creationId xmlns:a16="http://schemas.microsoft.com/office/drawing/2014/main" id="{0FAA56E0-A7DE-4BEF-8D84-93C886209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 y="4191"/>
            <a:ext cx="4572000" cy="6858000"/>
          </a:xfrm>
          <a:prstGeom prst="rect">
            <a:avLst/>
          </a:prstGeom>
        </p:spPr>
      </p:pic>
    </p:spTree>
    <p:extLst>
      <p:ext uri="{BB962C8B-B14F-4D97-AF65-F5344CB8AC3E}">
        <p14:creationId xmlns:p14="http://schemas.microsoft.com/office/powerpoint/2010/main" val="3228964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54911" y="157636"/>
            <a:ext cx="6552727" cy="473695"/>
          </a:xfrm>
        </p:spPr>
        <p:txBody>
          <a:bodyPr/>
          <a:lstStyle/>
          <a:p>
            <a:r>
              <a:rPr lang="fr-FR" sz="2400" dirty="0"/>
              <a:t>Tarte « </a:t>
            </a:r>
            <a:r>
              <a:rPr lang="fr-FR" sz="2400" dirty="0" err="1"/>
              <a:t>anti-gaspi</a:t>
            </a:r>
            <a:r>
              <a:rPr lang="fr-FR" sz="2400" dirty="0"/>
              <a:t> » à la choucroute</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13</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693477" y="2428725"/>
            <a:ext cx="2600715" cy="2893100"/>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pâte feuilletée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Restes de choucroute :</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pommes de terre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Un bol de chou à choucroute</a:t>
            </a:r>
          </a:p>
          <a:p>
            <a:pPr marL="285750" indent="-285750">
              <a:buFont typeface="Arial" panose="020B0604020202020204" pitchFamily="34" charset="0"/>
              <a:buChar char="•"/>
            </a:pPr>
            <a:r>
              <a:rPr lang="fr-FR" sz="1400" dirty="0" err="1">
                <a:latin typeface="Calibri" panose="020F0502020204030204" pitchFamily="34" charset="0"/>
                <a:cs typeface="Andalus" panose="02020603050405020304" pitchFamily="18" charset="-78"/>
              </a:rPr>
              <a:t>Knack</a:t>
            </a:r>
            <a:r>
              <a:rPr lang="fr-FR" sz="1400" dirty="0">
                <a:latin typeface="Calibri" panose="020F0502020204030204" pitchFamily="34" charset="0"/>
                <a:cs typeface="Andalus" panose="02020603050405020304" pitchFamily="18" charset="-78"/>
              </a:rPr>
              <a:t>, lard, palette…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200 ml de crème fraîche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100 ml de lait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œufs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Un peu de cumin en poudre </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Sel et poivre</a:t>
            </a:r>
          </a:p>
        </p:txBody>
      </p:sp>
      <p:sp>
        <p:nvSpPr>
          <p:cNvPr id="9" name="ZoneTexte 8">
            <a:extLst>
              <a:ext uri="{FF2B5EF4-FFF2-40B4-BE49-F238E27FC236}">
                <a16:creationId xmlns:a16="http://schemas.microsoft.com/office/drawing/2014/main" id="{DDD82F55-3808-41EC-A74F-1F626160C8A7}"/>
              </a:ext>
            </a:extLst>
          </p:cNvPr>
          <p:cNvSpPr txBox="1"/>
          <p:nvPr/>
        </p:nvSpPr>
        <p:spPr>
          <a:xfrm>
            <a:off x="7396120" y="2060848"/>
            <a:ext cx="4576785" cy="4216539"/>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lgn="just">
              <a:buFontTx/>
              <a:buChar char="-"/>
            </a:pPr>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Etalez la pâte avec vos mains dans des petits moules à tarte. </a:t>
            </a:r>
          </a:p>
          <a:p>
            <a:pPr marL="285750" indent="-285750" algn="just">
              <a:buFontTx/>
              <a:buChar char="-"/>
            </a:pPr>
            <a:r>
              <a:rPr lang="fr-FR" sz="1400" dirty="0">
                <a:latin typeface="Calibri" panose="020F0502020204030204" pitchFamily="34" charset="0"/>
              </a:rPr>
              <a:t>Coupez les pommes de terre et déposez-les sur les fonds de tarte.</a:t>
            </a:r>
          </a:p>
          <a:p>
            <a:pPr marL="285750" indent="-285750" algn="just">
              <a:buFontTx/>
              <a:buChar char="-"/>
            </a:pPr>
            <a:r>
              <a:rPr lang="fr-FR" sz="1400" dirty="0">
                <a:latin typeface="Calibri" panose="020F0502020204030204" pitchFamily="34" charset="0"/>
              </a:rPr>
              <a:t>Répartissez le restant de choux à choucroute et de charcuteries coupées en petits morceaux.</a:t>
            </a:r>
          </a:p>
          <a:p>
            <a:pPr marL="285750" indent="-285750" algn="just">
              <a:buFontTx/>
              <a:buChar char="-"/>
            </a:pPr>
            <a:r>
              <a:rPr lang="fr-FR" sz="1400" dirty="0">
                <a:latin typeface="Calibri" panose="020F0502020204030204" pitchFamily="34" charset="0"/>
              </a:rPr>
              <a:t>Dans un saladier, mélangez les œufs, la crème, une petite pincée de cumin en poudre, le sel et le poivre.</a:t>
            </a:r>
          </a:p>
          <a:p>
            <a:pPr marL="285750" indent="-285750" algn="just">
              <a:buFontTx/>
              <a:buChar char="-"/>
            </a:pPr>
            <a:r>
              <a:rPr lang="fr-FR" sz="1400" dirty="0">
                <a:latin typeface="Calibri" panose="020F0502020204030204" pitchFamily="34" charset="0"/>
              </a:rPr>
              <a:t>Versez ce mélange sur la tarte.</a:t>
            </a:r>
          </a:p>
          <a:p>
            <a:pPr marL="285750" indent="-285750" algn="just">
              <a:buFontTx/>
              <a:buChar char="-"/>
            </a:pPr>
            <a:r>
              <a:rPr lang="fr-FR" sz="1400" dirty="0">
                <a:latin typeface="Calibri" panose="020F0502020204030204" pitchFamily="34" charset="0"/>
              </a:rPr>
              <a:t>Enfournez pour 25 minutes de cuisson à 200°C.</a:t>
            </a:r>
          </a:p>
          <a:p>
            <a:pPr marL="285750" indent="-285750" algn="just">
              <a:buFontTx/>
              <a:buChar char="-"/>
            </a:pPr>
            <a:r>
              <a:rPr lang="fr-FR" sz="1400" dirty="0">
                <a:latin typeface="Calibri" panose="020F0502020204030204" pitchFamily="34" charset="0"/>
              </a:rPr>
              <a:t>Servez avec une salade verte ou autres crudités.</a:t>
            </a:r>
          </a:p>
          <a:p>
            <a:pPr marL="285750" indent="-285750" algn="just">
              <a:buFontTx/>
              <a:buChar char="-"/>
            </a:pPr>
            <a:endParaRPr lang="fr-FR" sz="1400" dirty="0">
              <a:latin typeface="Calibri" panose="020F0502020204030204" pitchFamily="34" charset="0"/>
            </a:endParaRPr>
          </a:p>
          <a:p>
            <a:pPr marL="285750" indent="-285750" algn="just">
              <a:buFontTx/>
              <a:buChar char="-"/>
            </a:pPr>
            <a:endParaRPr lang="fr-FR" sz="1400" b="1" dirty="0">
              <a:latin typeface="Calibri" panose="020F0502020204030204" pitchFamily="34" charset="0"/>
            </a:endParaRPr>
          </a:p>
          <a:p>
            <a:pPr marL="285750" indent="-285750" algn="just">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a:t>
            </a:r>
          </a:p>
          <a:p>
            <a:r>
              <a:rPr lang="fr-FR" sz="1400" b="1" dirty="0">
                <a:solidFill>
                  <a:srgbClr val="8B2331"/>
                </a:solidFill>
                <a:latin typeface="Calibri" panose="020F0502020204030204" pitchFamily="34" charset="0"/>
              </a:rPr>
              <a:t>Cuisson : 25 min</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646331"/>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a:p>
            <a:endParaRPr lang="fr-FR" b="1" dirty="0">
              <a:solidFill>
                <a:srgbClr val="8B2331"/>
              </a:solidFill>
              <a:latin typeface="Calibri" panose="020F0502020204030204" pitchFamily="34" charset="0"/>
            </a:endParaRPr>
          </a:p>
        </p:txBody>
      </p:sp>
      <p:pic>
        <p:nvPicPr>
          <p:cNvPr id="12" name="Image 11" descr="Une image contenant alimentation, assiette, plat, repas&#10;&#10;Description générée automatiquement">
            <a:extLst>
              <a:ext uri="{FF2B5EF4-FFF2-40B4-BE49-F238E27FC236}">
                <a16:creationId xmlns:a16="http://schemas.microsoft.com/office/drawing/2014/main" id="{D1562D56-66F4-4C01-8221-21D62332F6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571431" cy="6858000"/>
          </a:xfrm>
          <a:prstGeom prst="rect">
            <a:avLst/>
          </a:prstGeom>
        </p:spPr>
      </p:pic>
    </p:spTree>
    <p:extLst>
      <p:ext uri="{BB962C8B-B14F-4D97-AF65-F5344CB8AC3E}">
        <p14:creationId xmlns:p14="http://schemas.microsoft.com/office/powerpoint/2010/main" val="4028959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15174" y="260648"/>
            <a:ext cx="5261346" cy="473695"/>
          </a:xfrm>
        </p:spPr>
        <p:txBody>
          <a:bodyPr/>
          <a:lstStyle/>
          <a:p>
            <a:r>
              <a:rPr lang="fr-FR" sz="2400" dirty="0"/>
              <a:t>Œuf poché sur une fricassée paysanne</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14</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681941" y="2090172"/>
            <a:ext cx="2600262" cy="2677656"/>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200g d’émincé de cervelas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 œufs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Une bonne cuillère à soupe de vinaigre blanc</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oignon</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12 gros champignons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10g de beurre </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100ml de crème épaisse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20g de parmesan râpé</a:t>
            </a:r>
          </a:p>
        </p:txBody>
      </p:sp>
      <p:sp>
        <p:nvSpPr>
          <p:cNvPr id="13" name="ZoneTexte 12">
            <a:extLst>
              <a:ext uri="{FF2B5EF4-FFF2-40B4-BE49-F238E27FC236}">
                <a16:creationId xmlns:a16="http://schemas.microsoft.com/office/drawing/2014/main" id="{0A28C567-CA70-4E8C-BC9F-327A4808F8DD}"/>
              </a:ext>
            </a:extLst>
          </p:cNvPr>
          <p:cNvSpPr txBox="1"/>
          <p:nvPr/>
        </p:nvSpPr>
        <p:spPr>
          <a:xfrm>
            <a:off x="4712573" y="4884555"/>
            <a:ext cx="2828119" cy="2031325"/>
          </a:xfrm>
          <a:prstGeom prst="rect">
            <a:avLst/>
          </a:prstGeom>
          <a:noFill/>
        </p:spPr>
        <p:txBody>
          <a:bodyPr wrap="square" rtlCol="0">
            <a:spAutoFit/>
          </a:bodyPr>
          <a:lstStyle/>
          <a:p>
            <a:r>
              <a:rPr lang="fr-FR" sz="1400" u="sng" dirty="0">
                <a:latin typeface="Calibri" panose="020F0502020204030204" pitchFamily="34" charset="0"/>
                <a:cs typeface="Andalus" panose="02020603050405020304" pitchFamily="18" charset="-78"/>
              </a:rPr>
              <a:t>Pour la sauce :</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200 ml de bouillon de légumes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100g de beurre bien froid</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à 2 jus de citron</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10g de persil</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10g de ciboulette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10g de cerfeuil</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Sel et poivre</a:t>
            </a:r>
          </a:p>
          <a:p>
            <a:pPr marL="285750" indent="-285750">
              <a:buFont typeface="Arial" panose="020B0604020202020204" pitchFamily="34" charset="0"/>
              <a:buChar char="•"/>
            </a:pPr>
            <a:endParaRPr lang="fr-FR" sz="1400" dirty="0">
              <a:latin typeface="Calibri" panose="020F0502020204030204" pitchFamily="34" charset="0"/>
              <a:cs typeface="Andalus" panose="02020603050405020304" pitchFamily="18" charset="-78"/>
            </a:endParaRPr>
          </a:p>
        </p:txBody>
      </p:sp>
      <p:sp>
        <p:nvSpPr>
          <p:cNvPr id="9" name="ZoneTexte 8">
            <a:extLst>
              <a:ext uri="{FF2B5EF4-FFF2-40B4-BE49-F238E27FC236}">
                <a16:creationId xmlns:a16="http://schemas.microsoft.com/office/drawing/2014/main" id="{DDD82F55-3808-41EC-A74F-1F626160C8A7}"/>
              </a:ext>
            </a:extLst>
          </p:cNvPr>
          <p:cNvSpPr txBox="1"/>
          <p:nvPr/>
        </p:nvSpPr>
        <p:spPr>
          <a:xfrm>
            <a:off x="7310839" y="1046816"/>
            <a:ext cx="4692353" cy="5078313"/>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buFontTx/>
              <a:buChar char="-"/>
            </a:pPr>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Pochez les œufs dans une eau vinaigrée, rafraîchissez et plongez les œufs dans une eau tiède pour stopper la cuisson. Réservez.</a:t>
            </a:r>
          </a:p>
          <a:p>
            <a:pPr marL="171450" indent="-171450" algn="just">
              <a:buFontTx/>
              <a:buChar char="-"/>
            </a:pPr>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Pour la fricassée, ciselez l’oignon et poêlez-le avec 10g de beurre sans coloration quelques minutes. Incorporez ensuite les champignons taillés en dés et cuisez-les 5 minutes pour évaporer l’eau de végétation. Ajoutez l’émincé de cervelas taillé en petits morceaux, ainsi que la crème et 50ml de bouillon de légumes. Liez le tout hors du feu avec le parmesan.</a:t>
            </a:r>
          </a:p>
          <a:p>
            <a:pPr marL="171450" indent="-171450" algn="just">
              <a:buFontTx/>
              <a:buChar char="-"/>
            </a:pPr>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Pour la sauce, faites bouillir 150ml de bouillon de légumes bien corsé. Insérez 100g de beurre coupé en dés bien froid et mixez. Assaisonnez, ajoutez les herbes ciselées et le jus de citron.</a:t>
            </a:r>
          </a:p>
          <a:p>
            <a:pPr marL="171450" indent="-171450" algn="just">
              <a:buFontTx/>
              <a:buChar char="-"/>
            </a:pPr>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Dans une assiette creuse, dressez la fricassée crémeuse au fond. Déposez l’œuf poché légèrement tiédi et mettez une belle louche d’émulsion aux herbes bien mousseuse. Décorez avec un brin de cerfeuil.</a:t>
            </a:r>
          </a:p>
        </p:txBody>
      </p:sp>
      <p:sp>
        <p:nvSpPr>
          <p:cNvPr id="14" name="ZoneTexte 13">
            <a:extLst>
              <a:ext uri="{FF2B5EF4-FFF2-40B4-BE49-F238E27FC236}">
                <a16:creationId xmlns:a16="http://schemas.microsoft.com/office/drawing/2014/main" id="{68393C52-6C11-4A09-B8BB-0C2ECB57520C}"/>
              </a:ext>
            </a:extLst>
          </p:cNvPr>
          <p:cNvSpPr txBox="1"/>
          <p:nvPr/>
        </p:nvSpPr>
        <p:spPr>
          <a:xfrm>
            <a:off x="4620670" y="1467011"/>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25 min</a:t>
            </a:r>
          </a:p>
          <a:p>
            <a:r>
              <a:rPr lang="fr-FR" sz="1400" b="1" dirty="0">
                <a:solidFill>
                  <a:srgbClr val="8B2331"/>
                </a:solidFill>
                <a:latin typeface="Calibri" panose="020F0502020204030204" pitchFamily="34" charset="0"/>
              </a:rPr>
              <a:t>Cuisson : 20 min</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18529" y="1046816"/>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p:txBody>
      </p:sp>
      <p:pic>
        <p:nvPicPr>
          <p:cNvPr id="5" name="Image 4" descr="Une image contenant terrain, assiette, alimentation, plat&#10;&#10;Description générée automatiquement">
            <a:extLst>
              <a:ext uri="{FF2B5EF4-FFF2-40B4-BE49-F238E27FC236}">
                <a16:creationId xmlns:a16="http://schemas.microsoft.com/office/drawing/2014/main" id="{8B599C7E-6D45-45DF-970F-CBAEF315A7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Tree>
    <p:extLst>
      <p:ext uri="{BB962C8B-B14F-4D97-AF65-F5344CB8AC3E}">
        <p14:creationId xmlns:p14="http://schemas.microsoft.com/office/powerpoint/2010/main" val="921718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328" y="303510"/>
            <a:ext cx="6552727" cy="473695"/>
          </a:xfrm>
        </p:spPr>
        <p:txBody>
          <a:bodyPr/>
          <a:lstStyle/>
          <a:p>
            <a:r>
              <a:rPr lang="fr-FR" sz="2400" dirty="0"/>
              <a:t>Cervelas farcis à l’italienne</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15</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693477" y="2428725"/>
            <a:ext cx="2600715" cy="2246769"/>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 cervelas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tube de concentré de tomate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bouquet de basilic</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tomates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boule de mozzarella</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Une poignée de pignons de pin</a:t>
            </a:r>
          </a:p>
        </p:txBody>
      </p:sp>
      <p:sp>
        <p:nvSpPr>
          <p:cNvPr id="9" name="ZoneTexte 8">
            <a:extLst>
              <a:ext uri="{FF2B5EF4-FFF2-40B4-BE49-F238E27FC236}">
                <a16:creationId xmlns:a16="http://schemas.microsoft.com/office/drawing/2014/main" id="{DDD82F55-3808-41EC-A74F-1F626160C8A7}"/>
              </a:ext>
            </a:extLst>
          </p:cNvPr>
          <p:cNvSpPr txBox="1"/>
          <p:nvPr/>
        </p:nvSpPr>
        <p:spPr>
          <a:xfrm>
            <a:off x="7314907" y="1753313"/>
            <a:ext cx="4576785" cy="4647426"/>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Préchauffez le four à 200°C en mode grill. </a:t>
            </a:r>
          </a:p>
          <a:p>
            <a:pPr marL="285750" indent="-285750" algn="just">
              <a:buFontTx/>
              <a:buChar char="-"/>
            </a:pPr>
            <a:r>
              <a:rPr lang="fr-FR" sz="1400" dirty="0">
                <a:latin typeface="Calibri" panose="020F0502020204030204" pitchFamily="34" charset="0"/>
              </a:rPr>
              <a:t>Entaillez les cervelas dans la longueur. Ne séparez pas les deux morceaux ainsi formés : ils doivent rester attachés.</a:t>
            </a:r>
          </a:p>
          <a:p>
            <a:pPr marL="285750" indent="-285750" algn="just">
              <a:buFontTx/>
              <a:buChar char="-"/>
            </a:pPr>
            <a:r>
              <a:rPr lang="fr-FR" sz="1400" dirty="0">
                <a:latin typeface="Calibri" panose="020F0502020204030204" pitchFamily="34" charset="0"/>
              </a:rPr>
              <a:t>Badigeonnez l'intérieur des cervelas de concentré de tomates.</a:t>
            </a:r>
          </a:p>
          <a:p>
            <a:pPr marL="285750" indent="-285750" algn="just">
              <a:buFontTx/>
              <a:buChar char="-"/>
            </a:pPr>
            <a:r>
              <a:rPr lang="fr-FR" sz="1400" dirty="0">
                <a:latin typeface="Calibri" panose="020F0502020204030204" pitchFamily="34" charset="0"/>
              </a:rPr>
              <a:t>Détaillez les tomates et la mozzarella en fines rondelles.</a:t>
            </a:r>
          </a:p>
          <a:p>
            <a:pPr marL="285750" indent="-285750" algn="just">
              <a:buFontTx/>
              <a:buChar char="-"/>
            </a:pPr>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Disposez les rondelles de tomates et de mozzarella en alternance dans les cervelas en y ajoutant quelques feuilles de basilic et parsemez de pignons de pin. Maintenez les cervelas fermés avec des cure-dents.</a:t>
            </a:r>
          </a:p>
          <a:p>
            <a:pPr marL="285750" indent="-285750" algn="just">
              <a:buFontTx/>
              <a:buChar char="-"/>
            </a:pPr>
            <a:r>
              <a:rPr lang="fr-FR" sz="1400" dirty="0">
                <a:latin typeface="Calibri" panose="020F0502020204030204" pitchFamily="34" charset="0"/>
              </a:rPr>
              <a:t>Enfournez pour 5 minutes de cuisson et dégustez accompagné d’une petite salade de jeunes pousses.</a:t>
            </a:r>
          </a:p>
          <a:p>
            <a:pPr marL="285750" indent="-285750" algn="just">
              <a:buFontTx/>
              <a:buChar char="-"/>
            </a:pPr>
            <a:endParaRPr lang="fr-FR" sz="1400" dirty="0">
              <a:latin typeface="Calibri" panose="020F0502020204030204" pitchFamily="34" charset="0"/>
            </a:endParaRPr>
          </a:p>
          <a:p>
            <a:pPr marL="285750" indent="-285750" algn="just">
              <a:buFontTx/>
              <a:buChar char="-"/>
            </a:pPr>
            <a:endParaRPr lang="fr-FR" sz="1400" b="1" dirty="0">
              <a:latin typeface="Calibri" panose="020F0502020204030204" pitchFamily="34" charset="0"/>
            </a:endParaRPr>
          </a:p>
          <a:p>
            <a:pPr marL="285750" indent="-285750" algn="just">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10 min</a:t>
            </a:r>
          </a:p>
          <a:p>
            <a:r>
              <a:rPr lang="fr-FR" sz="1400" b="1" dirty="0">
                <a:solidFill>
                  <a:srgbClr val="8B2331"/>
                </a:solidFill>
                <a:latin typeface="Calibri" panose="020F0502020204030204" pitchFamily="34" charset="0"/>
              </a:rPr>
              <a:t>Cuisson : 5 min</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646331"/>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a:p>
            <a:endParaRPr lang="fr-FR" b="1" dirty="0">
              <a:solidFill>
                <a:srgbClr val="8B2331"/>
              </a:solidFill>
              <a:latin typeface="Calibri" panose="020F0502020204030204" pitchFamily="34" charset="0"/>
            </a:endParaRPr>
          </a:p>
        </p:txBody>
      </p:sp>
      <p:pic>
        <p:nvPicPr>
          <p:cNvPr id="10" name="Image 9" descr="Une image contenant alimentation, en bois, plat, en-cas&#10;&#10;Description générée automatiquement">
            <a:extLst>
              <a:ext uri="{FF2B5EF4-FFF2-40B4-BE49-F238E27FC236}">
                <a16:creationId xmlns:a16="http://schemas.microsoft.com/office/drawing/2014/main" id="{12C9D64E-65A6-4D57-B908-1C7A5F1C43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5" y="0"/>
            <a:ext cx="4572000" cy="6858000"/>
          </a:xfrm>
          <a:prstGeom prst="rect">
            <a:avLst/>
          </a:prstGeom>
        </p:spPr>
      </p:pic>
    </p:spTree>
    <p:extLst>
      <p:ext uri="{BB962C8B-B14F-4D97-AF65-F5344CB8AC3E}">
        <p14:creationId xmlns:p14="http://schemas.microsoft.com/office/powerpoint/2010/main" val="4129036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87888" y="262447"/>
            <a:ext cx="5716951" cy="473695"/>
          </a:xfrm>
        </p:spPr>
        <p:txBody>
          <a:bodyPr/>
          <a:lstStyle/>
          <a:p>
            <a:r>
              <a:rPr lang="fr-FR" sz="2400" dirty="0"/>
              <a:t>Cassolette terre-mer</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16</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710662" y="2428725"/>
            <a:ext cx="2770675" cy="2677656"/>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400g de lard fumé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12 crevettes décortiquées </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 noix de Saint-Jacques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25cl de lait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25cl de vin blanc</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Fécule de maïs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bouillon cube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Chapelure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Poivre</a:t>
            </a:r>
          </a:p>
        </p:txBody>
      </p:sp>
      <p:sp>
        <p:nvSpPr>
          <p:cNvPr id="9" name="ZoneTexte 8">
            <a:extLst>
              <a:ext uri="{FF2B5EF4-FFF2-40B4-BE49-F238E27FC236}">
                <a16:creationId xmlns:a16="http://schemas.microsoft.com/office/drawing/2014/main" id="{DDD82F55-3808-41EC-A74F-1F626160C8A7}"/>
              </a:ext>
            </a:extLst>
          </p:cNvPr>
          <p:cNvSpPr txBox="1"/>
          <p:nvPr/>
        </p:nvSpPr>
        <p:spPr>
          <a:xfrm>
            <a:off x="7224271" y="1437760"/>
            <a:ext cx="4576785" cy="5293757"/>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Préchauffez le four à 200°C en mode grill.</a:t>
            </a:r>
          </a:p>
          <a:p>
            <a:pPr marL="285750" indent="-285750" algn="just">
              <a:buFontTx/>
              <a:buChar char="-"/>
            </a:pPr>
            <a:r>
              <a:rPr lang="fr-FR" sz="1400" dirty="0">
                <a:latin typeface="Calibri" panose="020F0502020204030204" pitchFamily="34" charset="0"/>
              </a:rPr>
              <a:t>Dans une casserole, faites chauffer le vin et le lait, puis incorporez le cube de bouillon. Mélangez. Laissez réduire une dizaine de minutes.</a:t>
            </a:r>
          </a:p>
          <a:p>
            <a:pPr marL="285750" indent="-285750" algn="just">
              <a:buFontTx/>
              <a:buChar char="-"/>
            </a:pPr>
            <a:r>
              <a:rPr lang="fr-FR" sz="1400" dirty="0">
                <a:latin typeface="Calibri" panose="020F0502020204030204" pitchFamily="34" charset="0"/>
              </a:rPr>
              <a:t>Mélangez une cuillère à soupe de fécule de maïs dans un verre d’eau froide et ajoutez-la à la préparation.</a:t>
            </a:r>
          </a:p>
          <a:p>
            <a:pPr marL="285750" indent="-285750" algn="just">
              <a:buFontTx/>
              <a:buChar char="-"/>
            </a:pPr>
            <a:r>
              <a:rPr lang="fr-FR" sz="1400" dirty="0">
                <a:latin typeface="Calibri" panose="020F0502020204030204" pitchFamily="34" charset="0"/>
              </a:rPr>
              <a:t>Laissez mijoter jusqu’à obtenir la consistance d’une sauce béchamel. Poivrez.</a:t>
            </a:r>
          </a:p>
          <a:p>
            <a:pPr marL="285750" indent="-285750" algn="just">
              <a:buFontTx/>
              <a:buChar char="-"/>
            </a:pPr>
            <a:r>
              <a:rPr lang="fr-FR" sz="1400" dirty="0">
                <a:latin typeface="Calibri" panose="020F0502020204030204" pitchFamily="34" charset="0"/>
              </a:rPr>
              <a:t>Ajoutez les crevettes et les noix de Saint-Jacques.</a:t>
            </a:r>
          </a:p>
          <a:p>
            <a:pPr marL="285750" indent="-285750" algn="just">
              <a:buFontTx/>
              <a:buChar char="-"/>
            </a:pPr>
            <a:r>
              <a:rPr lang="fr-FR" sz="1400" dirty="0">
                <a:latin typeface="Calibri" panose="020F0502020204030204" pitchFamily="34" charset="0"/>
              </a:rPr>
              <a:t>Prolongez la cuisson pendant 20 minutes à feu doux.</a:t>
            </a:r>
          </a:p>
          <a:p>
            <a:pPr marL="285750" indent="-285750" algn="just">
              <a:buFontTx/>
              <a:buChar char="-"/>
            </a:pPr>
            <a:r>
              <a:rPr lang="fr-FR" sz="1400" dirty="0">
                <a:latin typeface="Calibri" panose="020F0502020204030204" pitchFamily="34" charset="0"/>
              </a:rPr>
              <a:t>Pendant ce temps, coupez le lard en gros cubes et faites-les griller sur toutes leurs faces.</a:t>
            </a:r>
          </a:p>
          <a:p>
            <a:pPr marL="285750" indent="-285750" algn="just">
              <a:buFontTx/>
              <a:buChar char="-"/>
            </a:pPr>
            <a:r>
              <a:rPr lang="fr-FR" sz="1400" dirty="0">
                <a:latin typeface="Calibri" panose="020F0502020204030204" pitchFamily="34" charset="0"/>
              </a:rPr>
              <a:t>Dans des ramequins individuels, répartissez la préparation, ajoutez le lard, parsemez de chapelure et laissez dorer au four pendant 5 minutes.</a:t>
            </a:r>
          </a:p>
          <a:p>
            <a:pPr marL="285750" indent="-285750" algn="just">
              <a:buFontTx/>
              <a:buChar char="-"/>
            </a:pPr>
            <a:r>
              <a:rPr lang="fr-FR" sz="1400" dirty="0">
                <a:latin typeface="Calibri" panose="020F0502020204030204" pitchFamily="34" charset="0"/>
              </a:rPr>
              <a:t>Servez avec une tranche de pain grillé en entrée ou avec du riz basmati en plat principal.</a:t>
            </a:r>
          </a:p>
          <a:p>
            <a:pPr marL="285750" indent="-285750" algn="just">
              <a:buFontTx/>
              <a:buChar char="-"/>
            </a:pPr>
            <a:endParaRPr lang="fr-FR" sz="1400" dirty="0">
              <a:latin typeface="Calibri" panose="020F0502020204030204" pitchFamily="34" charset="0"/>
            </a:endParaRPr>
          </a:p>
          <a:p>
            <a:pPr marL="285750" indent="-285750" algn="just">
              <a:buFontTx/>
              <a:buChar char="-"/>
            </a:pPr>
            <a:endParaRPr lang="fr-FR" sz="1400" b="1" dirty="0">
              <a:latin typeface="Calibri" panose="020F0502020204030204" pitchFamily="34" charset="0"/>
            </a:endParaRPr>
          </a:p>
          <a:p>
            <a:pPr marL="285750" indent="-285750" algn="just">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a:t>
            </a:r>
          </a:p>
          <a:p>
            <a:r>
              <a:rPr lang="fr-FR" sz="1400" b="1" dirty="0">
                <a:solidFill>
                  <a:srgbClr val="8B2331"/>
                </a:solidFill>
                <a:latin typeface="Calibri" panose="020F0502020204030204" pitchFamily="34" charset="0"/>
              </a:rPr>
              <a:t>Cuisson : 35 min</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646331"/>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a:p>
            <a:endParaRPr lang="fr-FR" b="1" dirty="0">
              <a:solidFill>
                <a:srgbClr val="8B2331"/>
              </a:solidFill>
              <a:latin typeface="Calibri" panose="020F0502020204030204" pitchFamily="34" charset="0"/>
            </a:endParaRPr>
          </a:p>
        </p:txBody>
      </p:sp>
      <p:pic>
        <p:nvPicPr>
          <p:cNvPr id="5" name="Image 4" descr="Une image contenant alimentation, plat, soupe&#10;&#10;Description générée automatiquement">
            <a:extLst>
              <a:ext uri="{FF2B5EF4-FFF2-40B4-BE49-F238E27FC236}">
                <a16:creationId xmlns:a16="http://schemas.microsoft.com/office/drawing/2014/main" id="{4B543457-6976-431B-B888-7C74A1A3A0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384"/>
            <a:ext cx="4572000" cy="6858000"/>
          </a:xfrm>
          <a:prstGeom prst="rect">
            <a:avLst/>
          </a:prstGeom>
        </p:spPr>
      </p:pic>
    </p:spTree>
    <p:extLst>
      <p:ext uri="{BB962C8B-B14F-4D97-AF65-F5344CB8AC3E}">
        <p14:creationId xmlns:p14="http://schemas.microsoft.com/office/powerpoint/2010/main" val="3676790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15174" y="260648"/>
            <a:ext cx="5549378" cy="473695"/>
          </a:xfrm>
        </p:spPr>
        <p:txBody>
          <a:bodyPr/>
          <a:lstStyle/>
          <a:p>
            <a:r>
              <a:rPr lang="fr-FR" sz="2400" dirty="0"/>
              <a:t>Galettes de pomme de terre croustillantes</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17</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723655" y="2393590"/>
            <a:ext cx="2600715" cy="3539430"/>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200g d’émincé de cervelas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300g de pommes de terre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œuf</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belle pincée de farine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100ml de crème épaisse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100ml de crème liquide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 gros cornichons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oignon blanc</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20g de ciboulette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à 2 jus de citron</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belle salade verte de saison pour l’accompagnement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Sel, poivre et muscade</a:t>
            </a:r>
          </a:p>
        </p:txBody>
      </p:sp>
      <p:sp>
        <p:nvSpPr>
          <p:cNvPr id="9" name="ZoneTexte 8">
            <a:extLst>
              <a:ext uri="{FF2B5EF4-FFF2-40B4-BE49-F238E27FC236}">
                <a16:creationId xmlns:a16="http://schemas.microsoft.com/office/drawing/2014/main" id="{DDD82F55-3808-41EC-A74F-1F626160C8A7}"/>
              </a:ext>
            </a:extLst>
          </p:cNvPr>
          <p:cNvSpPr txBox="1"/>
          <p:nvPr/>
        </p:nvSpPr>
        <p:spPr>
          <a:xfrm>
            <a:off x="7252152" y="1107696"/>
            <a:ext cx="4692353" cy="4862870"/>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buFontTx/>
              <a:buChar char="-"/>
            </a:pPr>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Râpez les pommes de terre à l’aide d’une mandoline. Pressez-les fortement pour enlever leur jus et mettez-les dans un saladier avec l’émincé de cervelas. Ajoutez l’œuf, la farine, le sel et la muscade à votre convenance. Mélangez bien le tout et faites cuire des tas dans une poêle bien chaude avec un fond d’huile de pépins de raisin. Dorez-les à feu doux pendant 5 minutes de chaque côté. Conservez-les au chaud dans le four.</a:t>
            </a:r>
          </a:p>
          <a:p>
            <a:pPr marL="171450" indent="-171450" algn="just">
              <a:buFontTx/>
              <a:buChar char="-"/>
            </a:pPr>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Pour la crème fraîche aux herbes et cornichons, montez la crème liquide en chantilly en la battant avec un fouet électrique. Dans la crème épaisse, ajoutez les cornichons taillés en dés, l’oignon blanc et la ciboulette ciselée. Ajoutez le jus de citron et assaisonnez de sel et de poivre. Incorporez à l’aide d’une spatule la crème montée délicatement.</a:t>
            </a:r>
          </a:p>
          <a:p>
            <a:pPr marL="171450" indent="-171450" algn="just">
              <a:buFontTx/>
              <a:buChar char="-"/>
            </a:pPr>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Servez les galettes sur une assiette avec une belle salade verte de saison et ajoutez une belle cuillère de crème fraîche aux herbes.</a:t>
            </a:r>
          </a:p>
        </p:txBody>
      </p:sp>
      <p:sp>
        <p:nvSpPr>
          <p:cNvPr id="14" name="ZoneTexte 13">
            <a:extLst>
              <a:ext uri="{FF2B5EF4-FFF2-40B4-BE49-F238E27FC236}">
                <a16:creationId xmlns:a16="http://schemas.microsoft.com/office/drawing/2014/main" id="{68393C52-6C11-4A09-B8BB-0C2ECB57520C}"/>
              </a:ext>
            </a:extLst>
          </p:cNvPr>
          <p:cNvSpPr txBox="1"/>
          <p:nvPr/>
        </p:nvSpPr>
        <p:spPr>
          <a:xfrm>
            <a:off x="4605875" y="1650966"/>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25 min</a:t>
            </a:r>
          </a:p>
          <a:p>
            <a:r>
              <a:rPr lang="fr-FR" sz="1400" b="1" dirty="0">
                <a:solidFill>
                  <a:srgbClr val="8B2331"/>
                </a:solidFill>
                <a:latin typeface="Calibri" panose="020F0502020204030204" pitchFamily="34" charset="0"/>
              </a:rPr>
              <a:t>Cuisson : 10 min</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1004635"/>
            <a:ext cx="2600715" cy="646331"/>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a:p>
            <a:r>
              <a:rPr lang="fr-FR" b="1" dirty="0">
                <a:solidFill>
                  <a:srgbClr val="8B2331"/>
                </a:solidFill>
                <a:latin typeface="Calibri" panose="020F0502020204030204" pitchFamily="34" charset="0"/>
              </a:rPr>
              <a:t>2 galettes/personne</a:t>
            </a:r>
          </a:p>
        </p:txBody>
      </p:sp>
      <p:pic>
        <p:nvPicPr>
          <p:cNvPr id="6" name="Image 5" descr="Une image contenant en bois, repas&#10;&#10;Description générée automatiquement">
            <a:extLst>
              <a:ext uri="{FF2B5EF4-FFF2-40B4-BE49-F238E27FC236}">
                <a16:creationId xmlns:a16="http://schemas.microsoft.com/office/drawing/2014/main" id="{C6B42462-0015-45BC-BFA3-F4C7A315BA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Tree>
    <p:extLst>
      <p:ext uri="{BB962C8B-B14F-4D97-AF65-F5344CB8AC3E}">
        <p14:creationId xmlns:p14="http://schemas.microsoft.com/office/powerpoint/2010/main" val="2577350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F16115D-B369-4CC4-8F49-6E4516909EFA}"/>
              </a:ext>
            </a:extLst>
          </p:cNvPr>
          <p:cNvSpPr>
            <a:spLocks noGrp="1"/>
          </p:cNvSpPr>
          <p:nvPr>
            <p:ph type="title"/>
          </p:nvPr>
        </p:nvSpPr>
        <p:spPr>
          <a:xfrm>
            <a:off x="3215680" y="2708920"/>
            <a:ext cx="6306755" cy="2125482"/>
          </a:xfrm>
        </p:spPr>
        <p:txBody>
          <a:bodyPr/>
          <a:lstStyle/>
          <a:p>
            <a:r>
              <a:rPr lang="fr-FR" dirty="0"/>
              <a:t>En salade</a:t>
            </a:r>
          </a:p>
        </p:txBody>
      </p:sp>
    </p:spTree>
    <p:extLst>
      <p:ext uri="{BB962C8B-B14F-4D97-AF65-F5344CB8AC3E}">
        <p14:creationId xmlns:p14="http://schemas.microsoft.com/office/powerpoint/2010/main" val="194475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15174" y="260648"/>
            <a:ext cx="4994563" cy="473695"/>
          </a:xfrm>
        </p:spPr>
        <p:txBody>
          <a:bodyPr/>
          <a:lstStyle/>
          <a:p>
            <a:r>
              <a:rPr lang="fr-FR" sz="2400" dirty="0"/>
              <a:t>Salade alsacienne</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19</a:t>
            </a:fld>
            <a:endParaRPr lang="fr-FR" dirty="0">
              <a:solidFill>
                <a:prstClr val="white"/>
              </a:solidFill>
            </a:endParaRPr>
          </a:p>
        </p:txBody>
      </p:sp>
      <p:pic>
        <p:nvPicPr>
          <p:cNvPr id="7" name="Image 6" descr="Une image contenant alimentation, assiette, en bois, repas&#10;&#10;Description générée automatiquement">
            <a:extLst>
              <a:ext uri="{FF2B5EF4-FFF2-40B4-BE49-F238E27FC236}">
                <a16:creationId xmlns:a16="http://schemas.microsoft.com/office/drawing/2014/main" id="{278EE6DF-9BAB-4BB4-AAE7-ECC6A108ED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
        <p:nvSpPr>
          <p:cNvPr id="8" name="ZoneTexte 7">
            <a:extLst>
              <a:ext uri="{FF2B5EF4-FFF2-40B4-BE49-F238E27FC236}">
                <a16:creationId xmlns:a16="http://schemas.microsoft.com/office/drawing/2014/main" id="{D25ED2C2-EC59-4534-B041-A798A8E477D2}"/>
              </a:ext>
            </a:extLst>
          </p:cNvPr>
          <p:cNvSpPr txBox="1"/>
          <p:nvPr/>
        </p:nvSpPr>
        <p:spPr>
          <a:xfrm>
            <a:off x="4681941" y="2057185"/>
            <a:ext cx="2537303" cy="2031325"/>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200g d’émincé de cervelas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 œufs fermiers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20 tomates cerises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 gros cornichons aigre doux</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4petits radis rouges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oignons nouveaux</a:t>
            </a:r>
          </a:p>
        </p:txBody>
      </p:sp>
      <p:sp>
        <p:nvSpPr>
          <p:cNvPr id="13" name="ZoneTexte 12">
            <a:extLst>
              <a:ext uri="{FF2B5EF4-FFF2-40B4-BE49-F238E27FC236}">
                <a16:creationId xmlns:a16="http://schemas.microsoft.com/office/drawing/2014/main" id="{0A28C567-CA70-4E8C-BC9F-327A4808F8DD}"/>
              </a:ext>
            </a:extLst>
          </p:cNvPr>
          <p:cNvSpPr txBox="1"/>
          <p:nvPr/>
        </p:nvSpPr>
        <p:spPr>
          <a:xfrm>
            <a:off x="4681941" y="4293096"/>
            <a:ext cx="2828119" cy="2677656"/>
          </a:xfrm>
          <a:prstGeom prst="rect">
            <a:avLst/>
          </a:prstGeom>
          <a:noFill/>
        </p:spPr>
        <p:txBody>
          <a:bodyPr wrap="square" rtlCol="0">
            <a:spAutoFit/>
          </a:bodyPr>
          <a:lstStyle/>
          <a:p>
            <a:r>
              <a:rPr lang="fr-FR" sz="1400" u="sng" dirty="0">
                <a:latin typeface="Calibri" panose="020F0502020204030204" pitchFamily="34" charset="0"/>
                <a:cs typeface="Andalus" panose="02020603050405020304" pitchFamily="18" charset="-78"/>
              </a:rPr>
              <a:t>Pour la vinaigrette :</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échalote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œuf fermier</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gousse d’ail</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30g de persil</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10g de ciboulette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1àg de livèche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10g d’estragon</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100ml de vinaigre </a:t>
            </a:r>
            <a:r>
              <a:rPr lang="fr-FR" sz="1400" dirty="0" err="1">
                <a:latin typeface="Calibri" panose="020F0502020204030204" pitchFamily="34" charset="0"/>
                <a:cs typeface="Andalus" panose="02020603050405020304" pitchFamily="18" charset="-78"/>
              </a:rPr>
              <a:t>Melfor</a:t>
            </a:r>
            <a:endParaRPr lang="fr-FR" sz="1400"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50ml de bouillon (ou eau tiède)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60ml d’huile de pépins de raisin</a:t>
            </a:r>
          </a:p>
          <a:p>
            <a:pPr marL="285750" indent="-285750">
              <a:buFont typeface="Arial" panose="020B0604020202020204" pitchFamily="34" charset="0"/>
              <a:buChar char="•"/>
            </a:pPr>
            <a:endParaRPr lang="fr-FR" sz="1400" dirty="0">
              <a:latin typeface="Calibri" panose="020F0502020204030204" pitchFamily="34" charset="0"/>
              <a:cs typeface="Andalus" panose="02020603050405020304" pitchFamily="18" charset="-78"/>
            </a:endParaRPr>
          </a:p>
        </p:txBody>
      </p:sp>
      <p:sp>
        <p:nvSpPr>
          <p:cNvPr id="9" name="ZoneTexte 8">
            <a:extLst>
              <a:ext uri="{FF2B5EF4-FFF2-40B4-BE49-F238E27FC236}">
                <a16:creationId xmlns:a16="http://schemas.microsoft.com/office/drawing/2014/main" id="{DDD82F55-3808-41EC-A74F-1F626160C8A7}"/>
              </a:ext>
            </a:extLst>
          </p:cNvPr>
          <p:cNvSpPr txBox="1"/>
          <p:nvPr/>
        </p:nvSpPr>
        <p:spPr>
          <a:xfrm>
            <a:off x="7342238" y="1467011"/>
            <a:ext cx="4528530" cy="4431983"/>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buFontTx/>
              <a:buChar char="-"/>
            </a:pPr>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Faites cuire 5 œufs fermiers mollet (6 minutes dans l’eau frémissante). Retirez la coquille et mettez un œuf de côté pour la vinaigrette. Coupez les 4 autres en deux.</a:t>
            </a:r>
          </a:p>
          <a:p>
            <a:pPr algn="just"/>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Râpez le gruyère à l’aide d’une râpe à fromage.</a:t>
            </a:r>
          </a:p>
          <a:p>
            <a:pPr algn="just"/>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Préparez le reste des ingrédients de la salade : coupez les tomates en quartiers, les radis et les cornichons en rondelles et les oignons nouveaux en lamelles.</a:t>
            </a:r>
          </a:p>
          <a:p>
            <a:pPr algn="just"/>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Dressez harmonieusement tous les éléments dans une assiette en alternant les couleurs.</a:t>
            </a:r>
          </a:p>
          <a:p>
            <a:pPr algn="just"/>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Pour la vinaigrette, mixez le tout à l’aide d’un blender (ne pas oublier d’y mettre l’œuf). Passez le mélange à travers une passoire et rectifiez l’assaisonnement. Servez cette vinaigrette dans une saucière à part pour l’ajouter à votre salade au moment de la dégustation.</a:t>
            </a:r>
          </a:p>
        </p:txBody>
      </p:sp>
      <p:sp>
        <p:nvSpPr>
          <p:cNvPr id="14" name="ZoneTexte 13">
            <a:extLst>
              <a:ext uri="{FF2B5EF4-FFF2-40B4-BE49-F238E27FC236}">
                <a16:creationId xmlns:a16="http://schemas.microsoft.com/office/drawing/2014/main" id="{68393C52-6C11-4A09-B8BB-0C2ECB57520C}"/>
              </a:ext>
            </a:extLst>
          </p:cNvPr>
          <p:cNvSpPr txBox="1"/>
          <p:nvPr/>
        </p:nvSpPr>
        <p:spPr>
          <a:xfrm>
            <a:off x="4620670" y="1467011"/>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a:t>
            </a:r>
          </a:p>
          <a:p>
            <a:r>
              <a:rPr lang="fr-FR" sz="1400" b="1" dirty="0">
                <a:solidFill>
                  <a:srgbClr val="8B2331"/>
                </a:solidFill>
                <a:latin typeface="Calibri" panose="020F0502020204030204" pitchFamily="34" charset="0"/>
              </a:rPr>
              <a:t>Cuisson : 6 min</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18529" y="1046816"/>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p:txBody>
      </p:sp>
    </p:spTree>
    <p:extLst>
      <p:ext uri="{BB962C8B-B14F-4D97-AF65-F5344CB8AC3E}">
        <p14:creationId xmlns:p14="http://schemas.microsoft.com/office/powerpoint/2010/main" val="1061070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F16115D-B369-4CC4-8F49-6E4516909EFA}"/>
              </a:ext>
            </a:extLst>
          </p:cNvPr>
          <p:cNvSpPr>
            <a:spLocks noGrp="1"/>
          </p:cNvSpPr>
          <p:nvPr>
            <p:ph type="title"/>
          </p:nvPr>
        </p:nvSpPr>
        <p:spPr>
          <a:xfrm>
            <a:off x="3359696" y="2708920"/>
            <a:ext cx="5946715" cy="2125482"/>
          </a:xfrm>
        </p:spPr>
        <p:txBody>
          <a:bodyPr/>
          <a:lstStyle/>
          <a:p>
            <a:r>
              <a:rPr lang="fr-FR" dirty="0"/>
              <a:t>A l’apéritif</a:t>
            </a:r>
          </a:p>
        </p:txBody>
      </p:sp>
    </p:spTree>
    <p:extLst>
      <p:ext uri="{BB962C8B-B14F-4D97-AF65-F5344CB8AC3E}">
        <p14:creationId xmlns:p14="http://schemas.microsoft.com/office/powerpoint/2010/main" val="1570254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15174" y="260648"/>
            <a:ext cx="4994563" cy="473695"/>
          </a:xfrm>
        </p:spPr>
        <p:txBody>
          <a:bodyPr/>
          <a:lstStyle/>
          <a:p>
            <a:r>
              <a:rPr lang="fr-FR" sz="2400" dirty="0"/>
              <a:t>Salade de pâtes à l’italienne</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20</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720184" y="2090172"/>
            <a:ext cx="2595784" cy="2677656"/>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200g d’émincé de cervelas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200g de pâtes de lentilles corail (ou de pois chiche)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50g de pignons de pin torréfiés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80g de copeaux de parmesan</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28 tomates cerises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40g d’olives noirs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Sel et poivre</a:t>
            </a:r>
          </a:p>
        </p:txBody>
      </p:sp>
      <p:sp>
        <p:nvSpPr>
          <p:cNvPr id="13" name="ZoneTexte 12">
            <a:extLst>
              <a:ext uri="{FF2B5EF4-FFF2-40B4-BE49-F238E27FC236}">
                <a16:creationId xmlns:a16="http://schemas.microsoft.com/office/drawing/2014/main" id="{0A28C567-CA70-4E8C-BC9F-327A4808F8DD}"/>
              </a:ext>
            </a:extLst>
          </p:cNvPr>
          <p:cNvSpPr txBox="1"/>
          <p:nvPr/>
        </p:nvSpPr>
        <p:spPr>
          <a:xfrm>
            <a:off x="4718369" y="4967299"/>
            <a:ext cx="2828119" cy="1815882"/>
          </a:xfrm>
          <a:prstGeom prst="rect">
            <a:avLst/>
          </a:prstGeom>
          <a:noFill/>
        </p:spPr>
        <p:txBody>
          <a:bodyPr wrap="square" rtlCol="0">
            <a:spAutoFit/>
          </a:bodyPr>
          <a:lstStyle/>
          <a:p>
            <a:r>
              <a:rPr lang="fr-FR" sz="1400" u="sng" dirty="0">
                <a:latin typeface="Calibri" panose="020F0502020204030204" pitchFamily="34" charset="0"/>
                <a:cs typeface="Andalus" panose="02020603050405020304" pitchFamily="18" charset="-78"/>
              </a:rPr>
              <a:t>Pour la vinaigrette :</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100g de pistou de basilic maison ou artisanal</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jus de citron</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100ml d’huile d’olive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100ml de bouillon de légumes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Quelques feuilles de basilic</a:t>
            </a:r>
          </a:p>
          <a:p>
            <a:pPr marL="285750" indent="-285750">
              <a:buFont typeface="Arial" panose="020B0604020202020204" pitchFamily="34" charset="0"/>
              <a:buChar char="•"/>
            </a:pPr>
            <a:endParaRPr lang="fr-FR" sz="1400" dirty="0">
              <a:latin typeface="Calibri" panose="020F0502020204030204" pitchFamily="34" charset="0"/>
              <a:cs typeface="Andalus" panose="02020603050405020304" pitchFamily="18" charset="-78"/>
            </a:endParaRPr>
          </a:p>
        </p:txBody>
      </p:sp>
      <p:sp>
        <p:nvSpPr>
          <p:cNvPr id="9" name="ZoneTexte 8">
            <a:extLst>
              <a:ext uri="{FF2B5EF4-FFF2-40B4-BE49-F238E27FC236}">
                <a16:creationId xmlns:a16="http://schemas.microsoft.com/office/drawing/2014/main" id="{DDD82F55-3808-41EC-A74F-1F626160C8A7}"/>
              </a:ext>
            </a:extLst>
          </p:cNvPr>
          <p:cNvSpPr txBox="1"/>
          <p:nvPr/>
        </p:nvSpPr>
        <p:spPr>
          <a:xfrm>
            <a:off x="7365613" y="1227814"/>
            <a:ext cx="4528530" cy="4647426"/>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buFontTx/>
              <a:buChar char="-"/>
            </a:pPr>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Faites cuire les pâtes dans une eau bouillante, selon les conseils de préparation inscrits sur le paquet. Égouttez et laissez refroidir.</a:t>
            </a:r>
          </a:p>
          <a:p>
            <a:pPr marL="171450" indent="-171450" algn="just">
              <a:buFontTx/>
              <a:buChar char="-"/>
            </a:pPr>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Coupez les tomates cerises en deux. Disposez-les sur un plat avec un filet d’huile d’olive, du sel et passez-les au four pendant 25 à 30 minutes à 180 degrés pour les confire.</a:t>
            </a:r>
          </a:p>
          <a:p>
            <a:pPr marL="171450" indent="-171450" algn="just">
              <a:buFontTx/>
              <a:buChar char="-"/>
            </a:pPr>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Poêlez ensuite les pignons de pin quelques minutes jusqu’à ce qu’ils soient dorés.</a:t>
            </a:r>
          </a:p>
          <a:p>
            <a:pPr marL="171450" indent="-171450" algn="just">
              <a:buFontTx/>
              <a:buChar char="-"/>
            </a:pPr>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Mixez rapidement les éléments de la vinaigrette en gardant des morceaux. Assaisonnez les pâtes avec la moitié de la vinaigrette. Gardez l’autre moitié pour la servir à part à côté de votre salade.</a:t>
            </a:r>
          </a:p>
          <a:p>
            <a:pPr marL="171450" indent="-171450" algn="just">
              <a:buFontTx/>
              <a:buChar char="-"/>
            </a:pPr>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Pour finir, dressez le tout en alternant les couleurs et décorez avec quelques feuilles de basilic frais.</a:t>
            </a:r>
          </a:p>
        </p:txBody>
      </p:sp>
      <p:sp>
        <p:nvSpPr>
          <p:cNvPr id="14" name="ZoneTexte 13">
            <a:extLst>
              <a:ext uri="{FF2B5EF4-FFF2-40B4-BE49-F238E27FC236}">
                <a16:creationId xmlns:a16="http://schemas.microsoft.com/office/drawing/2014/main" id="{68393C52-6C11-4A09-B8BB-0C2ECB57520C}"/>
              </a:ext>
            </a:extLst>
          </p:cNvPr>
          <p:cNvSpPr txBox="1"/>
          <p:nvPr/>
        </p:nvSpPr>
        <p:spPr>
          <a:xfrm>
            <a:off x="4620670" y="1467011"/>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10 min</a:t>
            </a:r>
          </a:p>
          <a:p>
            <a:r>
              <a:rPr lang="fr-FR" sz="1400" b="1" dirty="0">
                <a:solidFill>
                  <a:srgbClr val="8B2331"/>
                </a:solidFill>
                <a:latin typeface="Calibri" panose="020F0502020204030204" pitchFamily="34" charset="0"/>
              </a:rPr>
              <a:t>Cuisson : 30 min</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18529" y="1046816"/>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p:txBody>
      </p:sp>
      <p:pic>
        <p:nvPicPr>
          <p:cNvPr id="5" name="Image 4" descr="Une image contenant table, alimentation, assiette, repas&#10;&#10;Description générée automatiquement">
            <a:extLst>
              <a:ext uri="{FF2B5EF4-FFF2-40B4-BE49-F238E27FC236}">
                <a16:creationId xmlns:a16="http://schemas.microsoft.com/office/drawing/2014/main" id="{DBD87D82-E08B-495B-B88D-5D6F8FBF8D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Tree>
    <p:extLst>
      <p:ext uri="{BB962C8B-B14F-4D97-AF65-F5344CB8AC3E}">
        <p14:creationId xmlns:p14="http://schemas.microsoft.com/office/powerpoint/2010/main" val="2151430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663952" y="288891"/>
            <a:ext cx="4994563" cy="473695"/>
          </a:xfrm>
        </p:spPr>
        <p:txBody>
          <a:bodyPr/>
          <a:lstStyle/>
          <a:p>
            <a:r>
              <a:rPr lang="fr-FR" sz="2400" dirty="0"/>
              <a:t>Salade de pommes de terre</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21</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682709" y="2090287"/>
            <a:ext cx="2828119" cy="2246769"/>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200g d’émincé de cervelas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200g de petites pommes de terre nouvelles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8 champignons de Paris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oignon rouge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100g de haricots verts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 petits radis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demi citron</a:t>
            </a:r>
          </a:p>
        </p:txBody>
      </p:sp>
      <p:sp>
        <p:nvSpPr>
          <p:cNvPr id="13" name="ZoneTexte 12">
            <a:extLst>
              <a:ext uri="{FF2B5EF4-FFF2-40B4-BE49-F238E27FC236}">
                <a16:creationId xmlns:a16="http://schemas.microsoft.com/office/drawing/2014/main" id="{0A28C567-CA70-4E8C-BC9F-327A4808F8DD}"/>
              </a:ext>
            </a:extLst>
          </p:cNvPr>
          <p:cNvSpPr txBox="1"/>
          <p:nvPr/>
        </p:nvSpPr>
        <p:spPr>
          <a:xfrm>
            <a:off x="4682709" y="4437112"/>
            <a:ext cx="2828119" cy="2462213"/>
          </a:xfrm>
          <a:prstGeom prst="rect">
            <a:avLst/>
          </a:prstGeom>
          <a:noFill/>
        </p:spPr>
        <p:txBody>
          <a:bodyPr wrap="square" rtlCol="0">
            <a:spAutoFit/>
          </a:bodyPr>
          <a:lstStyle/>
          <a:p>
            <a:r>
              <a:rPr lang="fr-FR" sz="1400" u="sng" dirty="0">
                <a:latin typeface="Calibri" panose="020F0502020204030204" pitchFamily="34" charset="0"/>
                <a:cs typeface="Andalus" panose="02020603050405020304" pitchFamily="18" charset="-78"/>
              </a:rPr>
              <a:t>Pour la vinaigrette :</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c. à soupe de miel d’acacia</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c. à soupe de moutarde à l’ancienne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100ml de vinaigre de </a:t>
            </a:r>
            <a:r>
              <a:rPr lang="fr-FR" sz="1400" dirty="0" err="1">
                <a:latin typeface="Calibri" panose="020F0502020204030204" pitchFamily="34" charset="0"/>
                <a:cs typeface="Andalus" panose="02020603050405020304" pitchFamily="18" charset="-78"/>
              </a:rPr>
              <a:t>Melfor</a:t>
            </a:r>
            <a:endParaRPr lang="fr-FR" sz="1400"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50 ml de bouillon de légumes (ou eau tiède)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70ml d’huile de pépins de raisins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Sel et poivre</a:t>
            </a:r>
          </a:p>
          <a:p>
            <a:pPr marL="285750" indent="-285750">
              <a:buFont typeface="Arial" panose="020B0604020202020204" pitchFamily="34" charset="0"/>
              <a:buChar char="•"/>
            </a:pPr>
            <a:endParaRPr lang="fr-FR" sz="1400" dirty="0">
              <a:latin typeface="Calibri" panose="020F0502020204030204" pitchFamily="34" charset="0"/>
              <a:cs typeface="Andalus" panose="02020603050405020304" pitchFamily="18" charset="-78"/>
            </a:endParaRPr>
          </a:p>
        </p:txBody>
      </p:sp>
      <p:sp>
        <p:nvSpPr>
          <p:cNvPr id="9" name="ZoneTexte 8">
            <a:extLst>
              <a:ext uri="{FF2B5EF4-FFF2-40B4-BE49-F238E27FC236}">
                <a16:creationId xmlns:a16="http://schemas.microsoft.com/office/drawing/2014/main" id="{DDD82F55-3808-41EC-A74F-1F626160C8A7}"/>
              </a:ext>
            </a:extLst>
          </p:cNvPr>
          <p:cNvSpPr txBox="1"/>
          <p:nvPr/>
        </p:nvSpPr>
        <p:spPr>
          <a:xfrm>
            <a:off x="7392144" y="1231482"/>
            <a:ext cx="4528530" cy="4862870"/>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buFontTx/>
              <a:buChar char="-"/>
            </a:pPr>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Pour la salade, faites cuire les petites pommes de terre dans une eau salée 20 à 25 minutes à petit feu. Pendant ce temps, faites cuire les haricots verts dans une eau salée bouillante pendant 3 à 4 minutes. Laissez refroidir le tout. Puis découpez les pommes de terre en rondelles et les haricots en tronçons.</a:t>
            </a:r>
          </a:p>
          <a:p>
            <a:pPr marL="171450" indent="-171450" algn="just">
              <a:buFontTx/>
              <a:buChar char="-"/>
            </a:pPr>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Coupez les champignons en quartiers et poêlez-les rapidement.</a:t>
            </a:r>
          </a:p>
          <a:p>
            <a:pPr marL="171450" indent="-171450" algn="just">
              <a:buFontTx/>
              <a:buChar char="-"/>
            </a:pPr>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Taillez finement l’oignon en rondelles à l’aide d’une mandoline. Salez, citronnez et laissez mariner 15 minutes.</a:t>
            </a:r>
          </a:p>
          <a:p>
            <a:pPr marL="171450" indent="-171450" algn="just">
              <a:buFontTx/>
              <a:buChar char="-"/>
            </a:pPr>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Pour la vinaigrette, faites tiédir le miel au micro-ondes quelques secondes et mixez tous les éléments dans un blender pour créer une belle émulsion.</a:t>
            </a:r>
          </a:p>
          <a:p>
            <a:pPr marL="171450" indent="-171450" algn="just">
              <a:buFontTx/>
              <a:buChar char="-"/>
            </a:pPr>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Coupez les radis en rondelles, dressez tous les éléments et servez la vinaigrette à part.</a:t>
            </a:r>
          </a:p>
        </p:txBody>
      </p:sp>
      <p:sp>
        <p:nvSpPr>
          <p:cNvPr id="14" name="ZoneTexte 13">
            <a:extLst>
              <a:ext uri="{FF2B5EF4-FFF2-40B4-BE49-F238E27FC236}">
                <a16:creationId xmlns:a16="http://schemas.microsoft.com/office/drawing/2014/main" id="{68393C52-6C11-4A09-B8BB-0C2ECB57520C}"/>
              </a:ext>
            </a:extLst>
          </p:cNvPr>
          <p:cNvSpPr txBox="1"/>
          <p:nvPr/>
        </p:nvSpPr>
        <p:spPr>
          <a:xfrm>
            <a:off x="4618529" y="1491607"/>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a:t>
            </a:r>
          </a:p>
          <a:p>
            <a:r>
              <a:rPr lang="fr-FR" sz="1400" b="1" dirty="0">
                <a:solidFill>
                  <a:srgbClr val="8B2331"/>
                </a:solidFill>
                <a:latin typeface="Calibri" panose="020F0502020204030204" pitchFamily="34" charset="0"/>
              </a:rPr>
              <a:t>Cuisson : 30 min</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18529" y="1046816"/>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p:txBody>
      </p:sp>
      <p:pic>
        <p:nvPicPr>
          <p:cNvPr id="6" name="Image 5" descr="Une image contenant en bois, bois, repas&#10;&#10;Description générée automatiquement">
            <a:extLst>
              <a:ext uri="{FF2B5EF4-FFF2-40B4-BE49-F238E27FC236}">
                <a16:creationId xmlns:a16="http://schemas.microsoft.com/office/drawing/2014/main" id="{FB356CD0-A2A1-412F-B713-3FDBAF0588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6" y="0"/>
            <a:ext cx="4572000" cy="6858000"/>
          </a:xfrm>
          <a:prstGeom prst="rect">
            <a:avLst/>
          </a:prstGeom>
        </p:spPr>
      </p:pic>
    </p:spTree>
    <p:extLst>
      <p:ext uri="{BB962C8B-B14F-4D97-AF65-F5344CB8AC3E}">
        <p14:creationId xmlns:p14="http://schemas.microsoft.com/office/powerpoint/2010/main" val="1048656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F16115D-B369-4CC4-8F49-6E4516909EFA}"/>
              </a:ext>
            </a:extLst>
          </p:cNvPr>
          <p:cNvSpPr>
            <a:spLocks noGrp="1"/>
          </p:cNvSpPr>
          <p:nvPr>
            <p:ph type="title"/>
          </p:nvPr>
        </p:nvSpPr>
        <p:spPr>
          <a:xfrm>
            <a:off x="3215680" y="2708920"/>
            <a:ext cx="6306755" cy="2125482"/>
          </a:xfrm>
        </p:spPr>
        <p:txBody>
          <a:bodyPr/>
          <a:lstStyle/>
          <a:p>
            <a:r>
              <a:rPr lang="fr-FR" dirty="0"/>
              <a:t>En plat principal</a:t>
            </a:r>
          </a:p>
        </p:txBody>
      </p:sp>
    </p:spTree>
    <p:extLst>
      <p:ext uri="{BB962C8B-B14F-4D97-AF65-F5344CB8AC3E}">
        <p14:creationId xmlns:p14="http://schemas.microsoft.com/office/powerpoint/2010/main" val="3932127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15880" y="350709"/>
            <a:ext cx="6552727" cy="473695"/>
          </a:xfrm>
        </p:spPr>
        <p:txBody>
          <a:bodyPr/>
          <a:lstStyle/>
          <a:p>
            <a:r>
              <a:rPr lang="fr-FR" sz="2400" dirty="0"/>
              <a:t>Croustiwrap</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23</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693477" y="2291680"/>
            <a:ext cx="2600715" cy="4185761"/>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 fonds pour Flammekueche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400g de viande hachée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oignon</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gousses d’ail</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cuillère à café de paprika</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cuillère à café d’épices mexicaines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oignon nouveau</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Quelques feuilles de salade verte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 tranches de fromage pour </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croque-monsieur</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tomates coupées en dés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100g de mozzarella râpée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100g de cheddar râpé</a:t>
            </a:r>
          </a:p>
          <a:p>
            <a:pPr marL="285750" indent="-285750">
              <a:buFont typeface="Arial" panose="020B0604020202020204" pitchFamily="34" charset="0"/>
              <a:buChar char="•"/>
            </a:pPr>
            <a:endParaRPr lang="fr-FR" sz="1400" dirty="0">
              <a:latin typeface="Calibri" panose="020F0502020204030204" pitchFamily="34" charset="0"/>
              <a:cs typeface="Andalus" panose="02020603050405020304" pitchFamily="18" charset="-78"/>
            </a:endParaRPr>
          </a:p>
        </p:txBody>
      </p:sp>
      <p:sp>
        <p:nvSpPr>
          <p:cNvPr id="9" name="ZoneTexte 8">
            <a:extLst>
              <a:ext uri="{FF2B5EF4-FFF2-40B4-BE49-F238E27FC236}">
                <a16:creationId xmlns:a16="http://schemas.microsoft.com/office/drawing/2014/main" id="{DDD82F55-3808-41EC-A74F-1F626160C8A7}"/>
              </a:ext>
            </a:extLst>
          </p:cNvPr>
          <p:cNvSpPr txBox="1"/>
          <p:nvPr/>
        </p:nvSpPr>
        <p:spPr>
          <a:xfrm>
            <a:off x="7294192" y="2060848"/>
            <a:ext cx="4576785" cy="4647426"/>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Hachez l’oignon et les gousses d’ail.</a:t>
            </a:r>
          </a:p>
          <a:p>
            <a:pPr marL="285750" indent="-285750" algn="just">
              <a:buFontTx/>
              <a:buChar char="-"/>
            </a:pPr>
            <a:r>
              <a:rPr lang="fr-FR" sz="1400" dirty="0">
                <a:latin typeface="Calibri" panose="020F0502020204030204" pitchFamily="34" charset="0"/>
              </a:rPr>
              <a:t>Faites revenir le tout dans un peu d’huile d’olive avec les épices.</a:t>
            </a:r>
          </a:p>
          <a:p>
            <a:pPr marL="285750" indent="-285750" algn="just">
              <a:buFontTx/>
              <a:buChar char="-"/>
            </a:pPr>
            <a:r>
              <a:rPr lang="fr-FR" sz="1400" dirty="0">
                <a:latin typeface="Calibri" panose="020F0502020204030204" pitchFamily="34" charset="0"/>
              </a:rPr>
              <a:t>Ajoutez la viande hachée et l’oignon nouveau coupé en rondelles. Laissez cuire quelques minutes sans couvrir puis réservez.</a:t>
            </a:r>
          </a:p>
          <a:p>
            <a:pPr marL="285750" indent="-285750" algn="just">
              <a:buFontTx/>
              <a:buChar char="-"/>
            </a:pPr>
            <a:r>
              <a:rPr lang="fr-FR" sz="1400" dirty="0">
                <a:latin typeface="Calibri" panose="020F0502020204030204" pitchFamily="34" charset="0"/>
              </a:rPr>
              <a:t>Sur votre plan de travail, posez le fond de tarte, ajoutez quelques cuillères de viande hachée au centre et recouvrez de dés de tomates et des fromages râpés.</a:t>
            </a:r>
          </a:p>
          <a:p>
            <a:pPr marL="285750" indent="-285750" algn="just">
              <a:buFontTx/>
              <a:buChar char="-"/>
            </a:pPr>
            <a:r>
              <a:rPr lang="fr-FR" sz="1400" dirty="0">
                <a:latin typeface="Calibri" panose="020F0502020204030204" pitchFamily="34" charset="0"/>
              </a:rPr>
              <a:t>Ajoutez quelques feuilles de salade, puis fermez le sandwich avec le pliage de votre choix.</a:t>
            </a:r>
          </a:p>
          <a:p>
            <a:pPr marL="285750" indent="-285750" algn="just">
              <a:buFontTx/>
              <a:buChar char="-"/>
            </a:pPr>
            <a:r>
              <a:rPr lang="fr-FR" sz="1400" dirty="0">
                <a:latin typeface="Calibri" panose="020F0502020204030204" pitchFamily="34" charset="0"/>
              </a:rPr>
              <a:t>Maintenez le sandwich puis posez-le sur un grill ou une poêle chaude.</a:t>
            </a:r>
          </a:p>
          <a:p>
            <a:pPr marL="285750" indent="-285750" algn="just">
              <a:buFontTx/>
              <a:buChar char="-"/>
            </a:pPr>
            <a:r>
              <a:rPr lang="fr-FR" sz="1400" dirty="0">
                <a:latin typeface="Calibri" panose="020F0502020204030204" pitchFamily="34" charset="0"/>
              </a:rPr>
              <a:t>Faites cuire à feu moyen 5 à 6 minutes et dégustez.</a:t>
            </a:r>
          </a:p>
          <a:p>
            <a:pPr marL="285750" indent="-285750" algn="just">
              <a:buFontTx/>
              <a:buChar char="-"/>
            </a:pPr>
            <a:endParaRPr lang="fr-FR" sz="1400" dirty="0">
              <a:latin typeface="Calibri" panose="020F0502020204030204" pitchFamily="34" charset="0"/>
            </a:endParaRPr>
          </a:p>
          <a:p>
            <a:pPr marL="285750" indent="-285750" algn="just">
              <a:buFontTx/>
              <a:buChar char="-"/>
            </a:pPr>
            <a:endParaRPr lang="fr-FR" sz="1400" b="1" dirty="0">
              <a:latin typeface="Calibri" panose="020F0502020204030204" pitchFamily="34" charset="0"/>
            </a:endParaRPr>
          </a:p>
          <a:p>
            <a:pPr marL="285750" indent="-285750" algn="just">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738664"/>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25 min</a:t>
            </a:r>
          </a:p>
          <a:p>
            <a:r>
              <a:rPr lang="fr-FR" sz="1400" b="1" dirty="0">
                <a:solidFill>
                  <a:srgbClr val="8B2331"/>
                </a:solidFill>
                <a:latin typeface="Calibri" panose="020F0502020204030204" pitchFamily="34" charset="0"/>
              </a:rPr>
              <a:t>Cuisson : 5 min</a:t>
            </a:r>
          </a:p>
          <a:p>
            <a:endParaRPr lang="fr-FR" sz="1400" b="1" dirty="0">
              <a:solidFill>
                <a:srgbClr val="8B2331"/>
              </a:solidFill>
              <a:latin typeface="Calibri" panose="020F0502020204030204" pitchFamily="34" charset="0"/>
            </a:endParaRP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3362333"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4 </a:t>
            </a:r>
            <a:r>
              <a:rPr lang="fr-FR" b="1" dirty="0" err="1">
                <a:solidFill>
                  <a:srgbClr val="8B2331"/>
                </a:solidFill>
                <a:latin typeface="Calibri" panose="020F0502020204030204" pitchFamily="34" charset="0"/>
              </a:rPr>
              <a:t>croustiwraps</a:t>
            </a:r>
            <a:r>
              <a:rPr lang="fr-FR" b="1" dirty="0">
                <a:solidFill>
                  <a:srgbClr val="8B2331"/>
                </a:solidFill>
                <a:latin typeface="Calibri" panose="020F0502020204030204" pitchFamily="34" charset="0"/>
              </a:rPr>
              <a:t> </a:t>
            </a:r>
          </a:p>
        </p:txBody>
      </p:sp>
      <p:pic>
        <p:nvPicPr>
          <p:cNvPr id="3" name="Image 2">
            <a:extLst>
              <a:ext uri="{FF2B5EF4-FFF2-40B4-BE49-F238E27FC236}">
                <a16:creationId xmlns:a16="http://schemas.microsoft.com/office/drawing/2014/main" id="{D8DEBF56-0066-6225-2C00-8ACEF17A6974}"/>
              </a:ext>
            </a:extLst>
          </p:cNvPr>
          <p:cNvPicPr>
            <a:picLocks noChangeAspect="1"/>
          </p:cNvPicPr>
          <p:nvPr/>
        </p:nvPicPr>
        <p:blipFill>
          <a:blip r:embed="rId2"/>
          <a:stretch>
            <a:fillRect/>
          </a:stretch>
        </p:blipFill>
        <p:spPr>
          <a:xfrm>
            <a:off x="-4455" y="8139"/>
            <a:ext cx="4584192" cy="6858000"/>
          </a:xfrm>
          <a:prstGeom prst="rect">
            <a:avLst/>
          </a:prstGeom>
        </p:spPr>
      </p:pic>
    </p:spTree>
    <p:extLst>
      <p:ext uri="{BB962C8B-B14F-4D97-AF65-F5344CB8AC3E}">
        <p14:creationId xmlns:p14="http://schemas.microsoft.com/office/powerpoint/2010/main" val="394340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69633" y="248514"/>
            <a:ext cx="6552727" cy="473695"/>
          </a:xfrm>
        </p:spPr>
        <p:txBody>
          <a:bodyPr/>
          <a:lstStyle/>
          <a:p>
            <a:r>
              <a:rPr lang="fr-FR" sz="2400" dirty="0"/>
              <a:t>Flam’ façon Calzone</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24</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693477" y="2428725"/>
            <a:ext cx="2600715" cy="2893100"/>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fonds pour Flammekueche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8 cuillères à soupe de garniture pour Flammekueche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oignon</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300g d’allumettes fumées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200g de gruyère râpé</a:t>
            </a:r>
          </a:p>
          <a:p>
            <a:pPr marL="285750" indent="-285750">
              <a:buFont typeface="Arial" panose="020B0604020202020204" pitchFamily="34" charset="0"/>
              <a:buChar char="•"/>
            </a:pPr>
            <a:endParaRPr lang="fr-FR" sz="1400" dirty="0">
              <a:latin typeface="Calibri" panose="020F0502020204030204" pitchFamily="34" charset="0"/>
              <a:cs typeface="Andalus" panose="02020603050405020304" pitchFamily="18" charset="-78"/>
            </a:endParaRPr>
          </a:p>
        </p:txBody>
      </p:sp>
      <p:sp>
        <p:nvSpPr>
          <p:cNvPr id="9" name="ZoneTexte 8">
            <a:extLst>
              <a:ext uri="{FF2B5EF4-FFF2-40B4-BE49-F238E27FC236}">
                <a16:creationId xmlns:a16="http://schemas.microsoft.com/office/drawing/2014/main" id="{DDD82F55-3808-41EC-A74F-1F626160C8A7}"/>
              </a:ext>
            </a:extLst>
          </p:cNvPr>
          <p:cNvSpPr txBox="1"/>
          <p:nvPr/>
        </p:nvSpPr>
        <p:spPr>
          <a:xfrm>
            <a:off x="7294192" y="2060848"/>
            <a:ext cx="4576785" cy="3570208"/>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Préchauffez le four à 240°C.</a:t>
            </a:r>
          </a:p>
          <a:p>
            <a:pPr marL="285750" indent="-285750" algn="just">
              <a:buFontTx/>
              <a:buChar char="-"/>
            </a:pPr>
            <a:r>
              <a:rPr lang="fr-FR" sz="1400" dirty="0">
                <a:latin typeface="Calibri" panose="020F0502020204030204" pitchFamily="34" charset="0"/>
              </a:rPr>
              <a:t>Recouvrez les fonds de garniture.</a:t>
            </a:r>
          </a:p>
          <a:p>
            <a:pPr marL="285750" indent="-285750" algn="just">
              <a:buFontTx/>
              <a:buChar char="-"/>
            </a:pPr>
            <a:r>
              <a:rPr lang="fr-FR" sz="1400" dirty="0">
                <a:latin typeface="Calibri" panose="020F0502020204030204" pitchFamily="34" charset="0"/>
              </a:rPr>
              <a:t>Déposez sur un côté de la pâte les oignons coupés en fines lamelles ainsi que les allumettes puis parsemez de gruyère râpé.</a:t>
            </a:r>
          </a:p>
          <a:p>
            <a:pPr marL="285750" indent="-285750" algn="just">
              <a:buFontTx/>
              <a:buChar char="-"/>
            </a:pPr>
            <a:r>
              <a:rPr lang="fr-FR" sz="1400" dirty="0">
                <a:latin typeface="Calibri" panose="020F0502020204030204" pitchFamily="34" charset="0"/>
              </a:rPr>
              <a:t>Refermez les disques de pâte en pliant un bord sur l’autre. Soudez les bords avec les doigts et un peu d’eau.</a:t>
            </a:r>
          </a:p>
          <a:p>
            <a:pPr marL="285750" indent="-285750" algn="just">
              <a:buFontTx/>
              <a:buChar char="-"/>
            </a:pPr>
            <a:r>
              <a:rPr lang="fr-FR" sz="1400" dirty="0">
                <a:latin typeface="Calibri" panose="020F0502020204030204" pitchFamily="34" charset="0"/>
              </a:rPr>
              <a:t>Pour finir, enfournez les calzones pendant 6 minutes et dégustez avec une salade verte.</a:t>
            </a:r>
          </a:p>
          <a:p>
            <a:pPr marL="285750" indent="-285750" algn="just">
              <a:buFontTx/>
              <a:buChar char="-"/>
            </a:pPr>
            <a:endParaRPr lang="fr-FR" sz="1400" dirty="0">
              <a:latin typeface="Calibri" panose="020F0502020204030204" pitchFamily="34" charset="0"/>
            </a:endParaRPr>
          </a:p>
          <a:p>
            <a:pPr marL="285750" indent="-285750" algn="just">
              <a:buFontTx/>
              <a:buChar char="-"/>
            </a:pPr>
            <a:endParaRPr lang="fr-FR" sz="1400" b="1" dirty="0">
              <a:latin typeface="Calibri" panose="020F0502020204030204" pitchFamily="34" charset="0"/>
            </a:endParaRPr>
          </a:p>
          <a:p>
            <a:pPr marL="285750" indent="-285750" algn="just">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738664"/>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10 min</a:t>
            </a:r>
          </a:p>
          <a:p>
            <a:r>
              <a:rPr lang="fr-FR" sz="1400" b="1" dirty="0">
                <a:solidFill>
                  <a:srgbClr val="8B2331"/>
                </a:solidFill>
                <a:latin typeface="Calibri" panose="020F0502020204030204" pitchFamily="34" charset="0"/>
              </a:rPr>
              <a:t>Cuisson : 6 min</a:t>
            </a:r>
          </a:p>
          <a:p>
            <a:endParaRPr lang="fr-FR" sz="1400" b="1" dirty="0">
              <a:solidFill>
                <a:srgbClr val="8B2331"/>
              </a:solidFill>
              <a:latin typeface="Calibri" panose="020F0502020204030204" pitchFamily="34" charset="0"/>
            </a:endParaRP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3362333"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2 Calzones </a:t>
            </a:r>
          </a:p>
        </p:txBody>
      </p:sp>
      <p:pic>
        <p:nvPicPr>
          <p:cNvPr id="5" name="Image 4">
            <a:extLst>
              <a:ext uri="{FF2B5EF4-FFF2-40B4-BE49-F238E27FC236}">
                <a16:creationId xmlns:a16="http://schemas.microsoft.com/office/drawing/2014/main" id="{033F2724-3199-300F-63AC-0E06786030DE}"/>
              </a:ext>
            </a:extLst>
          </p:cNvPr>
          <p:cNvPicPr>
            <a:picLocks noChangeAspect="1"/>
          </p:cNvPicPr>
          <p:nvPr/>
        </p:nvPicPr>
        <p:blipFill>
          <a:blip r:embed="rId2"/>
          <a:stretch>
            <a:fillRect/>
          </a:stretch>
        </p:blipFill>
        <p:spPr>
          <a:xfrm>
            <a:off x="-24680" y="0"/>
            <a:ext cx="4594313" cy="6858000"/>
          </a:xfrm>
          <a:prstGeom prst="rect">
            <a:avLst/>
          </a:prstGeom>
        </p:spPr>
      </p:pic>
    </p:spTree>
    <p:extLst>
      <p:ext uri="{BB962C8B-B14F-4D97-AF65-F5344CB8AC3E}">
        <p14:creationId xmlns:p14="http://schemas.microsoft.com/office/powerpoint/2010/main" val="1738672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1704" y="260648"/>
            <a:ext cx="6552727" cy="473695"/>
          </a:xfrm>
        </p:spPr>
        <p:txBody>
          <a:bodyPr/>
          <a:lstStyle/>
          <a:p>
            <a:r>
              <a:rPr lang="fr-FR" sz="2400" dirty="0"/>
              <a:t>Cannellonis au poulet, sauce curry</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25</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727848" y="2025908"/>
            <a:ext cx="2600715" cy="4832092"/>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8  mini fonds pour Flammekueche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150g d’olives vertes dénoyautées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400g de blanc de poulet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350g de coulis de tomate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oignon</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gousse d’ail</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100g de mozzarella râpée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Herbes de Provence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Sel et poivre</a:t>
            </a:r>
          </a:p>
          <a:p>
            <a:pPr marL="285750" indent="-285750">
              <a:buFont typeface="Arial" panose="020B0604020202020204" pitchFamily="34" charset="0"/>
              <a:buChar char="•"/>
            </a:pPr>
            <a:endParaRPr lang="fr-FR" sz="1400" dirty="0">
              <a:latin typeface="Calibri" panose="020F0502020204030204" pitchFamily="34" charset="0"/>
              <a:cs typeface="Andalus" panose="02020603050405020304" pitchFamily="18" charset="-78"/>
            </a:endParaRPr>
          </a:p>
          <a:p>
            <a:r>
              <a:rPr lang="fr-FR" sz="1400" b="1" dirty="0">
                <a:latin typeface="Calibri" panose="020F0502020204030204" pitchFamily="34" charset="0"/>
                <a:cs typeface="Andalus" panose="02020603050405020304" pitchFamily="18" charset="-78"/>
              </a:rPr>
              <a:t>Pour la sauce :</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200g de garniture pour Flammekueche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cuillère à soupe de curry</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Huile d’olive</a:t>
            </a:r>
          </a:p>
          <a:p>
            <a:pPr marL="285750" indent="-285750">
              <a:buFont typeface="Arial" panose="020B0604020202020204" pitchFamily="34" charset="0"/>
              <a:buChar char="•"/>
            </a:pPr>
            <a:endParaRPr lang="fr-FR" sz="1400" dirty="0">
              <a:latin typeface="Calibri" panose="020F0502020204030204" pitchFamily="34" charset="0"/>
              <a:cs typeface="Andalus" panose="02020603050405020304" pitchFamily="18" charset="-78"/>
            </a:endParaRPr>
          </a:p>
        </p:txBody>
      </p:sp>
      <p:sp>
        <p:nvSpPr>
          <p:cNvPr id="9" name="ZoneTexte 8">
            <a:extLst>
              <a:ext uri="{FF2B5EF4-FFF2-40B4-BE49-F238E27FC236}">
                <a16:creationId xmlns:a16="http://schemas.microsoft.com/office/drawing/2014/main" id="{DDD82F55-3808-41EC-A74F-1F626160C8A7}"/>
              </a:ext>
            </a:extLst>
          </p:cNvPr>
          <p:cNvSpPr txBox="1"/>
          <p:nvPr/>
        </p:nvSpPr>
        <p:spPr>
          <a:xfrm>
            <a:off x="7178484" y="1303595"/>
            <a:ext cx="4576785" cy="5293757"/>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Coupez grossièrement le poulet, l’oignon et l’ail.</a:t>
            </a:r>
          </a:p>
          <a:p>
            <a:pPr marL="285750" indent="-285750" algn="just">
              <a:buFontTx/>
              <a:buChar char="-"/>
            </a:pPr>
            <a:r>
              <a:rPr lang="fr-FR" sz="1400" dirty="0">
                <a:latin typeface="Calibri" panose="020F0502020204030204" pitchFamily="34" charset="0"/>
              </a:rPr>
              <a:t>Placez les ingrédients dans un mixeur, ajoutez les olives, puis hachez rapidement pour garder une texture.</a:t>
            </a:r>
          </a:p>
          <a:p>
            <a:pPr marL="285750" indent="-285750" algn="just">
              <a:buFontTx/>
              <a:buChar char="-"/>
            </a:pPr>
            <a:r>
              <a:rPr lang="fr-FR" sz="1400" dirty="0">
                <a:latin typeface="Calibri" panose="020F0502020204030204" pitchFamily="34" charset="0"/>
              </a:rPr>
              <a:t>Faites revenir ce mélange à la poêle en y ajoutant 250g de coulis de tomate et une pincée d’herbes de Provence.</a:t>
            </a:r>
          </a:p>
          <a:p>
            <a:pPr marL="285750" indent="-285750" algn="just">
              <a:buFontTx/>
              <a:buChar char="-"/>
            </a:pPr>
            <a:r>
              <a:rPr lang="fr-FR" sz="1400" dirty="0">
                <a:latin typeface="Calibri" panose="020F0502020204030204" pitchFamily="34" charset="0"/>
              </a:rPr>
              <a:t>En fin de cuisson, étalez la préparation sur une grande plaque pour la faire refroidir rapidement.</a:t>
            </a:r>
          </a:p>
          <a:p>
            <a:pPr marL="285750" indent="-285750" algn="just">
              <a:buFontTx/>
              <a:buChar char="-"/>
            </a:pPr>
            <a:r>
              <a:rPr lang="fr-FR" sz="1400" dirty="0">
                <a:latin typeface="Calibri" panose="020F0502020204030204" pitchFamily="34" charset="0"/>
              </a:rPr>
              <a:t>Préchauffez le four à 210°C.</a:t>
            </a:r>
          </a:p>
          <a:p>
            <a:pPr marL="285750" indent="-285750" algn="just">
              <a:buFontTx/>
              <a:buChar char="-"/>
            </a:pPr>
            <a:r>
              <a:rPr lang="fr-FR" sz="1400" dirty="0">
                <a:latin typeface="Calibri" panose="020F0502020204030204" pitchFamily="34" charset="0"/>
              </a:rPr>
              <a:t>Sur chaque mini fond, ajoutez 2 cuillères à soupe de préparation, roulez la pâte sur elle-même pour former un boudin. Puis, placez-les dans un plat à gratin.</a:t>
            </a:r>
          </a:p>
          <a:p>
            <a:pPr marL="285750" indent="-285750" algn="just">
              <a:buFontTx/>
              <a:buChar char="-"/>
            </a:pPr>
            <a:r>
              <a:rPr lang="fr-FR" sz="1400" dirty="0">
                <a:latin typeface="Calibri" panose="020F0502020204030204" pitchFamily="34" charset="0"/>
              </a:rPr>
              <a:t>Ajoutez 100g de coulis de tomate et parsemez le plat de mozzarella râpée.</a:t>
            </a:r>
          </a:p>
          <a:p>
            <a:pPr marL="285750" indent="-285750" algn="just">
              <a:buFontTx/>
              <a:buChar char="-"/>
            </a:pPr>
            <a:r>
              <a:rPr lang="fr-FR" sz="1400" dirty="0">
                <a:latin typeface="Calibri" panose="020F0502020204030204" pitchFamily="34" charset="0"/>
              </a:rPr>
              <a:t>Enfournez pendant 10 minutes.</a:t>
            </a:r>
          </a:p>
          <a:p>
            <a:pPr marL="285750" indent="-285750" algn="just">
              <a:buFontTx/>
              <a:buChar char="-"/>
            </a:pPr>
            <a:r>
              <a:rPr lang="fr-FR" sz="1400" dirty="0">
                <a:latin typeface="Calibri" panose="020F0502020204030204" pitchFamily="34" charset="0"/>
              </a:rPr>
              <a:t>Pendant la cuisson, préparez la sauce en mélangeant la garniture avec le curry et une cuillère à soupe d’huile d’olive. C’est prêt !</a:t>
            </a:r>
          </a:p>
          <a:p>
            <a:pPr marL="285750" indent="-285750" algn="just">
              <a:buFontTx/>
              <a:buChar char="-"/>
            </a:pPr>
            <a:endParaRPr lang="fr-FR" sz="1400" dirty="0">
              <a:latin typeface="Calibri" panose="020F0502020204030204" pitchFamily="34" charset="0"/>
            </a:endParaRPr>
          </a:p>
          <a:p>
            <a:pPr marL="285750" indent="-285750" algn="just">
              <a:buFontTx/>
              <a:buChar char="-"/>
            </a:pPr>
            <a:endParaRPr lang="fr-FR" sz="1400" b="1" dirty="0">
              <a:latin typeface="Calibri" panose="020F0502020204030204" pitchFamily="34" charset="0"/>
            </a:endParaRPr>
          </a:p>
          <a:p>
            <a:pPr marL="285750" indent="-285750" algn="just">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738664"/>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25 min</a:t>
            </a:r>
          </a:p>
          <a:p>
            <a:r>
              <a:rPr lang="fr-FR" sz="1400" b="1" dirty="0">
                <a:solidFill>
                  <a:srgbClr val="8B2331"/>
                </a:solidFill>
                <a:latin typeface="Calibri" panose="020F0502020204030204" pitchFamily="34" charset="0"/>
              </a:rPr>
              <a:t>Cuisson : 10 min</a:t>
            </a:r>
          </a:p>
          <a:p>
            <a:endParaRPr lang="fr-FR" sz="1400" b="1" dirty="0">
              <a:solidFill>
                <a:srgbClr val="8B2331"/>
              </a:solidFill>
              <a:latin typeface="Calibri" panose="020F0502020204030204" pitchFamily="34" charset="0"/>
            </a:endParaRP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3362333"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2-3 personnes </a:t>
            </a:r>
          </a:p>
        </p:txBody>
      </p:sp>
      <p:pic>
        <p:nvPicPr>
          <p:cNvPr id="5" name="Image 4">
            <a:extLst>
              <a:ext uri="{FF2B5EF4-FFF2-40B4-BE49-F238E27FC236}">
                <a16:creationId xmlns:a16="http://schemas.microsoft.com/office/drawing/2014/main" id="{87E3EFC7-4C81-5EDF-684C-5EBD774A76D4}"/>
              </a:ext>
            </a:extLst>
          </p:cNvPr>
          <p:cNvPicPr>
            <a:picLocks noChangeAspect="1"/>
          </p:cNvPicPr>
          <p:nvPr/>
        </p:nvPicPr>
        <p:blipFill>
          <a:blip r:embed="rId2"/>
          <a:stretch>
            <a:fillRect/>
          </a:stretch>
        </p:blipFill>
        <p:spPr>
          <a:xfrm>
            <a:off x="-24680" y="0"/>
            <a:ext cx="4596384" cy="6858000"/>
          </a:xfrm>
          <a:prstGeom prst="rect">
            <a:avLst/>
          </a:prstGeom>
        </p:spPr>
      </p:pic>
    </p:spTree>
    <p:extLst>
      <p:ext uri="{BB962C8B-B14F-4D97-AF65-F5344CB8AC3E}">
        <p14:creationId xmlns:p14="http://schemas.microsoft.com/office/powerpoint/2010/main" val="3314608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50271" y="291009"/>
            <a:ext cx="6552727" cy="473695"/>
          </a:xfrm>
        </p:spPr>
        <p:txBody>
          <a:bodyPr/>
          <a:lstStyle/>
          <a:p>
            <a:r>
              <a:rPr lang="fr-FR" sz="2400" dirty="0"/>
              <a:t>Tarte fine à la pomme de terre et au thym</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26</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693477" y="2428725"/>
            <a:ext cx="2600715" cy="3754874"/>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fond pour flammekueche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3 cuillères à soupe de garniture pour </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Flammekueche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100g d’allumettes fumées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pommes de terre moyennes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15cl d’huile d’olive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gousses d’ail</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Fleur de sel</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Thym</a:t>
            </a:r>
          </a:p>
          <a:p>
            <a:pPr marL="285750" indent="-285750">
              <a:buFont typeface="Arial" panose="020B0604020202020204" pitchFamily="34" charset="0"/>
              <a:buChar char="•"/>
            </a:pPr>
            <a:endParaRPr lang="fr-FR" sz="1400" dirty="0">
              <a:latin typeface="Calibri" panose="020F0502020204030204" pitchFamily="34" charset="0"/>
              <a:cs typeface="Andalus" panose="02020603050405020304" pitchFamily="18" charset="-78"/>
            </a:endParaRPr>
          </a:p>
        </p:txBody>
      </p:sp>
      <p:sp>
        <p:nvSpPr>
          <p:cNvPr id="9" name="ZoneTexte 8">
            <a:extLst>
              <a:ext uri="{FF2B5EF4-FFF2-40B4-BE49-F238E27FC236}">
                <a16:creationId xmlns:a16="http://schemas.microsoft.com/office/drawing/2014/main" id="{DDD82F55-3808-41EC-A74F-1F626160C8A7}"/>
              </a:ext>
            </a:extLst>
          </p:cNvPr>
          <p:cNvSpPr txBox="1"/>
          <p:nvPr/>
        </p:nvSpPr>
        <p:spPr>
          <a:xfrm>
            <a:off x="7227935" y="1174109"/>
            <a:ext cx="4576785" cy="5293757"/>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Lavez et épluchez les pommes de terre et taillez-les en très fines lamelles à la mandoline ou au couteau.</a:t>
            </a:r>
          </a:p>
          <a:p>
            <a:pPr marL="285750" indent="-285750" algn="just">
              <a:buFontTx/>
              <a:buChar char="-"/>
            </a:pPr>
            <a:r>
              <a:rPr lang="fr-FR" sz="1400" dirty="0">
                <a:latin typeface="Calibri" panose="020F0502020204030204" pitchFamily="34" charset="0"/>
              </a:rPr>
              <a:t>Dans un bol, ajoutez les rondelles de pommes de terre, les gousses d’ail écrasées, une pincée de thym et l’huile d’olive. Mélangez le tout délicatement et laissez mariner ½ heure.</a:t>
            </a:r>
          </a:p>
          <a:p>
            <a:pPr marL="285750" indent="-285750" algn="just">
              <a:buFontTx/>
              <a:buChar char="-"/>
            </a:pPr>
            <a:r>
              <a:rPr lang="fr-FR" sz="1400" dirty="0">
                <a:latin typeface="Calibri" panose="020F0502020204030204" pitchFamily="34" charset="0"/>
              </a:rPr>
              <a:t>Préchauffez le four à 200°C.</a:t>
            </a:r>
          </a:p>
          <a:p>
            <a:pPr marL="285750" indent="-285750" algn="just">
              <a:buFontTx/>
              <a:buChar char="-"/>
            </a:pPr>
            <a:r>
              <a:rPr lang="fr-FR" sz="1400" dirty="0">
                <a:latin typeface="Calibri" panose="020F0502020204030204" pitchFamily="34" charset="0"/>
              </a:rPr>
              <a:t>Disposez la pâte sur la plaque du four recouverte de papier cuisson.</a:t>
            </a:r>
          </a:p>
          <a:p>
            <a:pPr marL="285750" indent="-285750" algn="just">
              <a:buFontTx/>
              <a:buChar char="-"/>
            </a:pPr>
            <a:r>
              <a:rPr lang="fr-FR" sz="1400" dirty="0">
                <a:latin typeface="Calibri" panose="020F0502020204030204" pitchFamily="34" charset="0"/>
              </a:rPr>
              <a:t>Etalez-y une fine couche de garniture et disposez les rondelles de pommes de terre en rosace.</a:t>
            </a:r>
          </a:p>
          <a:p>
            <a:pPr marL="285750" indent="-285750" algn="just">
              <a:buFontTx/>
              <a:buChar char="-"/>
            </a:pPr>
            <a:r>
              <a:rPr lang="fr-FR" sz="1400" dirty="0">
                <a:latin typeface="Calibri" panose="020F0502020204030204" pitchFamily="34" charset="0"/>
              </a:rPr>
              <a:t>Enfournez 20 minutes jusqu’à ce que la tarte soit bien dorée.</a:t>
            </a:r>
          </a:p>
          <a:p>
            <a:pPr marL="285750" indent="-285750" algn="just">
              <a:buFontTx/>
              <a:buChar char="-"/>
            </a:pPr>
            <a:r>
              <a:rPr lang="fr-FR" sz="1400" dirty="0">
                <a:latin typeface="Calibri" panose="020F0502020204030204" pitchFamily="34" charset="0"/>
              </a:rPr>
              <a:t>Pendant ce temps, faites griller les allumettes fumées quelques minutes dans une poêle bien chaude.</a:t>
            </a:r>
          </a:p>
          <a:p>
            <a:pPr marL="285750" indent="-285750" algn="just">
              <a:buFontTx/>
              <a:buChar char="-"/>
            </a:pPr>
            <a:r>
              <a:rPr lang="fr-FR" sz="1400" dirty="0">
                <a:latin typeface="Calibri" panose="020F0502020204030204" pitchFamily="34" charset="0"/>
              </a:rPr>
              <a:t>A la sortie du four, parsemez de fleur de sel, d’allumettes fumées grillées et de thym.</a:t>
            </a:r>
          </a:p>
          <a:p>
            <a:pPr marL="285750" indent="-285750" algn="just">
              <a:buFontTx/>
              <a:buChar char="-"/>
            </a:pPr>
            <a:endParaRPr lang="fr-FR" sz="1400" dirty="0">
              <a:latin typeface="Calibri" panose="020F0502020204030204" pitchFamily="34" charset="0"/>
            </a:endParaRPr>
          </a:p>
          <a:p>
            <a:pPr marL="285750" indent="-285750" algn="just">
              <a:buFontTx/>
              <a:buChar char="-"/>
            </a:pPr>
            <a:endParaRPr lang="fr-FR" sz="1400" b="1" dirty="0">
              <a:latin typeface="Calibri" panose="020F0502020204030204" pitchFamily="34" charset="0"/>
            </a:endParaRPr>
          </a:p>
          <a:p>
            <a:pPr marL="285750" indent="-285750" algn="just">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738664"/>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25 min</a:t>
            </a:r>
          </a:p>
          <a:p>
            <a:r>
              <a:rPr lang="fr-FR" sz="1400" b="1" dirty="0">
                <a:solidFill>
                  <a:srgbClr val="8B2331"/>
                </a:solidFill>
                <a:latin typeface="Calibri" panose="020F0502020204030204" pitchFamily="34" charset="0"/>
              </a:rPr>
              <a:t>Cuisson : 20 min</a:t>
            </a:r>
          </a:p>
          <a:p>
            <a:endParaRPr lang="fr-FR" sz="1400" b="1" dirty="0">
              <a:solidFill>
                <a:srgbClr val="8B2331"/>
              </a:solidFill>
              <a:latin typeface="Calibri" panose="020F0502020204030204" pitchFamily="34" charset="0"/>
            </a:endParaRP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3362333"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2-3 personnes </a:t>
            </a:r>
          </a:p>
        </p:txBody>
      </p:sp>
      <p:pic>
        <p:nvPicPr>
          <p:cNvPr id="3" name="Image 2">
            <a:extLst>
              <a:ext uri="{FF2B5EF4-FFF2-40B4-BE49-F238E27FC236}">
                <a16:creationId xmlns:a16="http://schemas.microsoft.com/office/drawing/2014/main" id="{4BBE6711-1E60-529C-24FA-D2BE9E9F8096}"/>
              </a:ext>
            </a:extLst>
          </p:cNvPr>
          <p:cNvPicPr>
            <a:picLocks noChangeAspect="1"/>
          </p:cNvPicPr>
          <p:nvPr/>
        </p:nvPicPr>
        <p:blipFill>
          <a:blip r:embed="rId2"/>
          <a:stretch>
            <a:fillRect/>
          </a:stretch>
        </p:blipFill>
        <p:spPr>
          <a:xfrm>
            <a:off x="-24680" y="0"/>
            <a:ext cx="4596384" cy="6858000"/>
          </a:xfrm>
          <a:prstGeom prst="rect">
            <a:avLst/>
          </a:prstGeom>
        </p:spPr>
      </p:pic>
    </p:spTree>
    <p:extLst>
      <p:ext uri="{BB962C8B-B14F-4D97-AF65-F5344CB8AC3E}">
        <p14:creationId xmlns:p14="http://schemas.microsoft.com/office/powerpoint/2010/main" val="1908686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328" y="303510"/>
            <a:ext cx="6552727" cy="473695"/>
          </a:xfrm>
        </p:spPr>
        <p:txBody>
          <a:bodyPr/>
          <a:lstStyle/>
          <a:p>
            <a:r>
              <a:rPr lang="fr-FR" sz="2400" dirty="0"/>
              <a:t>Cannellonis de knacks aux carottes</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27</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714482" y="2084091"/>
            <a:ext cx="2600715" cy="4401205"/>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6 knacks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12 feuilles de lasagnes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8 carottes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oignon</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80 g de fromage de chèvre frais nature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80 g de mozzarella râpée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500 ml de lait demi-écrémé</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30 g de beurre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40 g de farine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cube de bouillon volaille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gousse d’ail</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cuillerée à soupe d’huile d’olive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500 ml d’eau</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Sel</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Poivre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Muscade en poudre</a:t>
            </a:r>
          </a:p>
        </p:txBody>
      </p:sp>
      <p:sp>
        <p:nvSpPr>
          <p:cNvPr id="9" name="ZoneTexte 8">
            <a:extLst>
              <a:ext uri="{FF2B5EF4-FFF2-40B4-BE49-F238E27FC236}">
                <a16:creationId xmlns:a16="http://schemas.microsoft.com/office/drawing/2014/main" id="{DDD82F55-3808-41EC-A74F-1F626160C8A7}"/>
              </a:ext>
            </a:extLst>
          </p:cNvPr>
          <p:cNvSpPr txBox="1"/>
          <p:nvPr/>
        </p:nvSpPr>
        <p:spPr>
          <a:xfrm>
            <a:off x="7330496" y="1293180"/>
            <a:ext cx="4572000" cy="4693593"/>
          </a:xfrm>
          <a:prstGeom prst="rect">
            <a:avLst/>
          </a:prstGeom>
          <a:noFill/>
        </p:spPr>
        <p:txBody>
          <a:bodyPr wrap="square" rtlCol="0">
            <a:spAutoFit/>
          </a:bodyPr>
          <a:lstStyle/>
          <a:p>
            <a:r>
              <a:rPr lang="fr-FR" sz="1300" b="1" u="sng" dirty="0">
                <a:latin typeface="Calibri" panose="020F0502020204030204" pitchFamily="34" charset="0"/>
              </a:rPr>
              <a:t>Préparation :</a:t>
            </a:r>
          </a:p>
          <a:p>
            <a:pPr marL="171450" indent="-171450" algn="just">
              <a:buFontTx/>
              <a:buChar char="-"/>
            </a:pPr>
            <a:endParaRPr lang="fr-FR" sz="1300" dirty="0">
              <a:latin typeface="Calibri" panose="020F0502020204030204" pitchFamily="34" charset="0"/>
            </a:endParaRPr>
          </a:p>
          <a:p>
            <a:pPr marL="285750" indent="-285750" algn="just">
              <a:buFontTx/>
              <a:buChar char="-"/>
            </a:pPr>
            <a:r>
              <a:rPr lang="fr-FR" sz="1300" dirty="0">
                <a:latin typeface="Calibri" panose="020F0502020204030204" pitchFamily="34" charset="0"/>
              </a:rPr>
              <a:t>Préchauffez le four à 200°C.</a:t>
            </a:r>
          </a:p>
          <a:p>
            <a:pPr marL="285750" indent="-285750" algn="just">
              <a:buFontTx/>
              <a:buChar char="-"/>
            </a:pPr>
            <a:r>
              <a:rPr lang="fr-FR" sz="1300" dirty="0">
                <a:latin typeface="Calibri" panose="020F0502020204030204" pitchFamily="34" charset="0"/>
              </a:rPr>
              <a:t>Épluchez et hachez l’ail et l’oignon. </a:t>
            </a:r>
          </a:p>
          <a:p>
            <a:pPr marL="285750" indent="-285750" algn="just">
              <a:buFontTx/>
              <a:buChar char="-"/>
            </a:pPr>
            <a:r>
              <a:rPr lang="fr-FR" sz="1300" dirty="0">
                <a:latin typeface="Calibri" panose="020F0502020204030204" pitchFamily="34" charset="0"/>
              </a:rPr>
              <a:t>Épluchez et râpez les carottes.</a:t>
            </a:r>
          </a:p>
          <a:p>
            <a:pPr marL="285750" indent="-285750" algn="just">
              <a:buFontTx/>
              <a:buChar char="-"/>
            </a:pPr>
            <a:r>
              <a:rPr lang="fr-FR" sz="1300" dirty="0">
                <a:latin typeface="Calibri" panose="020F0502020204030204" pitchFamily="34" charset="0"/>
              </a:rPr>
              <a:t>Faites revenir l'ail, l'oignon et les carottes dans une poêle avec une cuillère d'huile d'olive.</a:t>
            </a:r>
          </a:p>
          <a:p>
            <a:pPr marL="285750" indent="-285750" algn="just">
              <a:buFontTx/>
              <a:buChar char="-"/>
            </a:pPr>
            <a:r>
              <a:rPr lang="fr-FR" sz="1300" dirty="0">
                <a:latin typeface="Calibri" panose="020F0502020204030204" pitchFamily="34" charset="0"/>
              </a:rPr>
              <a:t>Ajoutez l'eau et le bouillon de volaille. Laissez réduire.</a:t>
            </a:r>
          </a:p>
          <a:p>
            <a:pPr marL="285750" indent="-285750" algn="just">
              <a:buFontTx/>
              <a:buChar char="-"/>
            </a:pPr>
            <a:r>
              <a:rPr lang="fr-FR" sz="1300" dirty="0">
                <a:latin typeface="Calibri" panose="020F0502020204030204" pitchFamily="34" charset="0"/>
              </a:rPr>
              <a:t>Ajoutez le fromage de chèvre. Remuez. Salez et poivrez.</a:t>
            </a:r>
          </a:p>
          <a:p>
            <a:pPr marL="285750" indent="-285750" algn="just">
              <a:buFontTx/>
              <a:buChar char="-"/>
            </a:pPr>
            <a:r>
              <a:rPr lang="fr-FR" sz="1300" dirty="0">
                <a:latin typeface="Calibri" panose="020F0502020204030204" pitchFamily="34" charset="0"/>
              </a:rPr>
              <a:t>Préparez une sauce béchamel : faites fondre le beurre dans une petite casserole. Ajoutez la farine et faites cuire 2 minutes en remuant. Versez le lait petit à petit en fouettant. Salez, poivrez et ajoutez une pincée de muscade.</a:t>
            </a:r>
          </a:p>
          <a:p>
            <a:pPr marL="285750" indent="-285750" algn="just">
              <a:buFontTx/>
              <a:buChar char="-"/>
            </a:pPr>
            <a:r>
              <a:rPr lang="fr-FR" sz="1300" dirty="0">
                <a:latin typeface="Calibri" panose="020F0502020204030204" pitchFamily="34" charset="0"/>
              </a:rPr>
              <a:t>Plongez les feuilles de lasagne dans un grand volume d'eau bouillante pendant 5 minutes. Egouttez.</a:t>
            </a:r>
          </a:p>
          <a:p>
            <a:pPr marL="285750" indent="-285750" algn="just">
              <a:buFontTx/>
              <a:buChar char="-"/>
            </a:pPr>
            <a:r>
              <a:rPr lang="fr-FR" sz="1300" dirty="0">
                <a:latin typeface="Calibri" panose="020F0502020204030204" pitchFamily="34" charset="0"/>
              </a:rPr>
              <a:t>Sur chaque feuille de lasagne, répartissez le mélange aux carottes, puis disposez une demi-saucisse et roulez pour former un petit cannelloni farci.</a:t>
            </a:r>
          </a:p>
          <a:p>
            <a:pPr marL="285750" indent="-285750" algn="just">
              <a:buFontTx/>
              <a:buChar char="-"/>
            </a:pPr>
            <a:r>
              <a:rPr lang="fr-FR" sz="1300" dirty="0">
                <a:latin typeface="Calibri" panose="020F0502020204030204" pitchFamily="34" charset="0"/>
              </a:rPr>
              <a:t>Disposez les cannellonis dans un plat à gratin préalablement nappé de la moitié de la sauce béchamel.</a:t>
            </a:r>
          </a:p>
          <a:p>
            <a:pPr marL="285750" indent="-285750" algn="just">
              <a:buFontTx/>
              <a:buChar char="-"/>
            </a:pPr>
            <a:r>
              <a:rPr lang="fr-FR" sz="1300" dirty="0">
                <a:latin typeface="Calibri" panose="020F0502020204030204" pitchFamily="34" charset="0"/>
              </a:rPr>
              <a:t>Versez le reste de la béchamel par-dessus les cannellonis, puis saupoudrez la mozzarella.</a:t>
            </a:r>
          </a:p>
          <a:p>
            <a:pPr marL="285750" indent="-285750" algn="just">
              <a:buFontTx/>
              <a:buChar char="-"/>
            </a:pPr>
            <a:r>
              <a:rPr lang="fr-FR" sz="1300" dirty="0">
                <a:latin typeface="Calibri" panose="020F0502020204030204" pitchFamily="34" charset="0"/>
              </a:rPr>
              <a:t>Enfournez pour 20 minutes de cuisson.</a:t>
            </a: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a:t>
            </a:r>
          </a:p>
          <a:p>
            <a:r>
              <a:rPr lang="fr-FR" sz="1400" b="1" dirty="0">
                <a:solidFill>
                  <a:srgbClr val="8B2331"/>
                </a:solidFill>
                <a:latin typeface="Calibri" panose="020F0502020204030204" pitchFamily="34" charset="0"/>
              </a:rPr>
              <a:t>Cuisson : 30 min</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646331"/>
          </a:xfrm>
          <a:prstGeom prst="rect">
            <a:avLst/>
          </a:prstGeom>
          <a:noFill/>
        </p:spPr>
        <p:txBody>
          <a:bodyPr wrap="square" rtlCol="0">
            <a:spAutoFit/>
          </a:bodyPr>
          <a:lstStyle/>
          <a:p>
            <a:r>
              <a:rPr lang="fr-FR" b="1" dirty="0">
                <a:solidFill>
                  <a:srgbClr val="8B2331"/>
                </a:solidFill>
                <a:latin typeface="Calibri" panose="020F0502020204030204" pitchFamily="34" charset="0"/>
              </a:rPr>
              <a:t>Pour 6 personnes</a:t>
            </a:r>
          </a:p>
          <a:p>
            <a:endParaRPr lang="fr-FR" b="1" dirty="0">
              <a:solidFill>
                <a:srgbClr val="8B2331"/>
              </a:solidFill>
              <a:latin typeface="Calibri" panose="020F0502020204030204" pitchFamily="34" charset="0"/>
            </a:endParaRPr>
          </a:p>
        </p:txBody>
      </p:sp>
      <p:pic>
        <p:nvPicPr>
          <p:cNvPr id="6" name="Image 5" descr="Une image contenant alimentation, assiette, plat, conteneur&#10;&#10;Description générée automatiquement">
            <a:extLst>
              <a:ext uri="{FF2B5EF4-FFF2-40B4-BE49-F238E27FC236}">
                <a16:creationId xmlns:a16="http://schemas.microsoft.com/office/drawing/2014/main" id="{C6248456-E56C-4397-A38C-18B5FC5FE1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7" y="0"/>
            <a:ext cx="4572000" cy="6858000"/>
          </a:xfrm>
          <a:prstGeom prst="rect">
            <a:avLst/>
          </a:prstGeom>
        </p:spPr>
      </p:pic>
    </p:spTree>
    <p:extLst>
      <p:ext uri="{BB962C8B-B14F-4D97-AF65-F5344CB8AC3E}">
        <p14:creationId xmlns:p14="http://schemas.microsoft.com/office/powerpoint/2010/main" val="22557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87888" y="262447"/>
            <a:ext cx="6197450" cy="473695"/>
          </a:xfrm>
        </p:spPr>
        <p:txBody>
          <a:bodyPr/>
          <a:lstStyle/>
          <a:p>
            <a:r>
              <a:rPr lang="fr-FR" sz="2400" dirty="0" err="1"/>
              <a:t>Spaetzle</a:t>
            </a:r>
            <a:r>
              <a:rPr lang="fr-FR" sz="2400" dirty="0"/>
              <a:t> façon chili</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28</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681941" y="2252914"/>
            <a:ext cx="2702434" cy="3970318"/>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800g de </a:t>
            </a:r>
            <a:r>
              <a:rPr lang="fr-FR" sz="1400" dirty="0" err="1">
                <a:latin typeface="Calibri" panose="020F0502020204030204" pitchFamily="34" charset="0"/>
                <a:cs typeface="Andalus" panose="02020603050405020304" pitchFamily="18" charset="-78"/>
              </a:rPr>
              <a:t>Spaetzle</a:t>
            </a:r>
            <a:r>
              <a:rPr lang="fr-FR" sz="1400" dirty="0">
                <a:latin typeface="Calibri" panose="020F0502020204030204" pitchFamily="34" charset="0"/>
                <a:cs typeface="Andalus" panose="02020603050405020304" pitchFamily="18" charset="-78"/>
              </a:rPr>
              <a:t>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600g de bœuf haché</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400g de haricots rouges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140g de maïs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25cl de bouillon de bœuf</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grosse boîte de tomates pelées en cube (500g)</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gousses d’ail</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oignons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cuillère à café d’épices mexicaines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cuillères à café de cumin</a:t>
            </a:r>
          </a:p>
          <a:p>
            <a:pPr marL="285750" indent="-285750">
              <a:buFont typeface="Arial" panose="020B0604020202020204" pitchFamily="34" charset="0"/>
              <a:buChar char="•"/>
            </a:pPr>
            <a:r>
              <a:rPr lang="fr-FR" sz="1400" dirty="0">
                <a:latin typeface="Calibri" panose="020F0502020204030204" pitchFamily="34" charset="0"/>
              </a:rPr>
              <a:t>Huile d’olive </a:t>
            </a:r>
          </a:p>
          <a:p>
            <a:pPr marL="285750" indent="-285750">
              <a:buFont typeface="Arial" panose="020B0604020202020204" pitchFamily="34" charset="0"/>
              <a:buChar char="•"/>
            </a:pPr>
            <a:r>
              <a:rPr lang="fr-FR" sz="1400" dirty="0">
                <a:latin typeface="Calibri" panose="020F0502020204030204" pitchFamily="34" charset="0"/>
              </a:rPr>
              <a:t>20 g de beurre </a:t>
            </a:r>
          </a:p>
          <a:p>
            <a:pPr marL="285750" indent="-285750">
              <a:buFont typeface="Arial" panose="020B0604020202020204" pitchFamily="34" charset="0"/>
              <a:buChar char="•"/>
            </a:pPr>
            <a:r>
              <a:rPr lang="fr-FR" sz="1400" dirty="0">
                <a:latin typeface="Calibri" panose="020F0502020204030204" pitchFamily="34" charset="0"/>
              </a:rPr>
              <a:t>Sel et poivre</a:t>
            </a:r>
          </a:p>
        </p:txBody>
      </p:sp>
      <p:sp>
        <p:nvSpPr>
          <p:cNvPr id="9" name="ZoneTexte 8">
            <a:extLst>
              <a:ext uri="{FF2B5EF4-FFF2-40B4-BE49-F238E27FC236}">
                <a16:creationId xmlns:a16="http://schemas.microsoft.com/office/drawing/2014/main" id="{DDD82F55-3808-41EC-A74F-1F626160C8A7}"/>
              </a:ext>
            </a:extLst>
          </p:cNvPr>
          <p:cNvSpPr txBox="1"/>
          <p:nvPr/>
        </p:nvSpPr>
        <p:spPr>
          <a:xfrm>
            <a:off x="7384375" y="2060848"/>
            <a:ext cx="4576785" cy="4001095"/>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Épluchez et émincez l’ail et l’oignon.</a:t>
            </a:r>
          </a:p>
          <a:p>
            <a:pPr marL="285750" indent="-285750" algn="just">
              <a:buFontTx/>
              <a:buChar char="-"/>
            </a:pPr>
            <a:r>
              <a:rPr lang="fr-FR" sz="1400" dirty="0">
                <a:latin typeface="Calibri" panose="020F0502020204030204" pitchFamily="34" charset="0"/>
              </a:rPr>
              <a:t>Égouttez les haricots rouges et le maïs.</a:t>
            </a:r>
          </a:p>
          <a:p>
            <a:pPr marL="285750" indent="-285750" algn="just">
              <a:buFontTx/>
              <a:buChar char="-"/>
            </a:pPr>
            <a:r>
              <a:rPr lang="fr-FR" sz="1400" dirty="0">
                <a:latin typeface="Calibri" panose="020F0502020204030204" pitchFamily="34" charset="0"/>
              </a:rPr>
              <a:t>Ajoutez la viande hachée. Mélangez. Laissez cuire pendant 10 minutes à feu doux.</a:t>
            </a:r>
          </a:p>
          <a:p>
            <a:pPr marL="285750" indent="-285750" algn="just">
              <a:buFontTx/>
              <a:buChar char="-"/>
            </a:pPr>
            <a:r>
              <a:rPr lang="fr-FR" sz="1400" dirty="0">
                <a:latin typeface="Calibri" panose="020F0502020204030204" pitchFamily="34" charset="0"/>
              </a:rPr>
              <a:t>Ajoutez les tomates pelées, le chili et le cumin.</a:t>
            </a:r>
          </a:p>
          <a:p>
            <a:pPr marL="285750" indent="-285750" algn="just">
              <a:buFontTx/>
              <a:buChar char="-"/>
            </a:pPr>
            <a:r>
              <a:rPr lang="fr-FR" sz="1400" dirty="0">
                <a:latin typeface="Calibri" panose="020F0502020204030204" pitchFamily="34" charset="0"/>
              </a:rPr>
              <a:t>Ajoutez ensuite les haricots, le maïs et le bouillon. Salez et poivrez.</a:t>
            </a:r>
          </a:p>
          <a:p>
            <a:pPr marL="285750" indent="-285750" algn="just">
              <a:buFontTx/>
              <a:buChar char="-"/>
            </a:pPr>
            <a:r>
              <a:rPr lang="fr-FR" sz="1400" dirty="0">
                <a:latin typeface="Calibri" panose="020F0502020204030204" pitchFamily="34" charset="0"/>
              </a:rPr>
              <a:t>Laissez mijoter pendant 30 minutes à couvert.</a:t>
            </a:r>
          </a:p>
          <a:p>
            <a:pPr marL="285750" indent="-285750" algn="just">
              <a:buFontTx/>
              <a:buChar char="-"/>
            </a:pPr>
            <a:r>
              <a:rPr lang="fr-FR" sz="1400" dirty="0">
                <a:latin typeface="Calibri" panose="020F0502020204030204" pitchFamily="34" charset="0"/>
              </a:rPr>
              <a:t>Faites griller les Spaetzle dans une poêle avec le beurre.</a:t>
            </a:r>
          </a:p>
          <a:p>
            <a:pPr marL="285750" indent="-285750" algn="just">
              <a:buFontTx/>
              <a:buChar char="-"/>
            </a:pPr>
            <a:r>
              <a:rPr lang="fr-FR" sz="1400" dirty="0">
                <a:latin typeface="Calibri" panose="020F0502020204030204" pitchFamily="34" charset="0"/>
              </a:rPr>
              <a:t>Dans chaque assiette, formez un nid de Spaetzle. Versez au centre une louche généreuse de chili.</a:t>
            </a:r>
          </a:p>
          <a:p>
            <a:pPr marL="285750" indent="-285750" algn="just">
              <a:buFontTx/>
              <a:buChar char="-"/>
            </a:pPr>
            <a:endParaRPr lang="fr-FR" sz="1400" dirty="0">
              <a:latin typeface="Calibri" panose="020F0502020204030204" pitchFamily="34" charset="0"/>
            </a:endParaRPr>
          </a:p>
          <a:p>
            <a:pPr marL="285750" indent="-285750" algn="just">
              <a:buFontTx/>
              <a:buChar char="-"/>
            </a:pPr>
            <a:endParaRPr lang="fr-FR" sz="1400" b="1" dirty="0">
              <a:latin typeface="Calibri" panose="020F0502020204030204" pitchFamily="34" charset="0"/>
            </a:endParaRPr>
          </a:p>
          <a:p>
            <a:pPr marL="285750" indent="-285750" algn="just">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20 min</a:t>
            </a:r>
          </a:p>
          <a:p>
            <a:r>
              <a:rPr lang="fr-FR" sz="1400" b="1" dirty="0">
                <a:solidFill>
                  <a:srgbClr val="8B2331"/>
                </a:solidFill>
                <a:latin typeface="Calibri" panose="020F0502020204030204" pitchFamily="34" charset="0"/>
              </a:rPr>
              <a:t>Cuisson : 40 min</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646331"/>
          </a:xfrm>
          <a:prstGeom prst="rect">
            <a:avLst/>
          </a:prstGeom>
          <a:noFill/>
        </p:spPr>
        <p:txBody>
          <a:bodyPr wrap="square" rtlCol="0">
            <a:spAutoFit/>
          </a:bodyPr>
          <a:lstStyle/>
          <a:p>
            <a:r>
              <a:rPr lang="fr-FR" b="1" dirty="0">
                <a:solidFill>
                  <a:srgbClr val="8B2331"/>
                </a:solidFill>
                <a:latin typeface="Calibri" panose="020F0502020204030204" pitchFamily="34" charset="0"/>
              </a:rPr>
              <a:t>Pour 6 personnes</a:t>
            </a:r>
          </a:p>
          <a:p>
            <a:endParaRPr lang="fr-FR" b="1" dirty="0">
              <a:solidFill>
                <a:srgbClr val="8B2331"/>
              </a:solidFill>
              <a:latin typeface="Calibri" panose="020F0502020204030204" pitchFamily="34" charset="0"/>
            </a:endParaRPr>
          </a:p>
        </p:txBody>
      </p:sp>
      <p:pic>
        <p:nvPicPr>
          <p:cNvPr id="5" name="Image 4" descr="Une image contenant alimentation, assiette, plat, repas&#10;&#10;Description générée automatiquement">
            <a:extLst>
              <a:ext uri="{FF2B5EF4-FFF2-40B4-BE49-F238E27FC236}">
                <a16:creationId xmlns:a16="http://schemas.microsoft.com/office/drawing/2014/main" id="{7C04C01E-EA8E-4A54-8875-D7D1A85AF8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80" y="0"/>
            <a:ext cx="4572000" cy="6858000"/>
          </a:xfrm>
          <a:prstGeom prst="rect">
            <a:avLst/>
          </a:prstGeom>
        </p:spPr>
      </p:pic>
    </p:spTree>
    <p:extLst>
      <p:ext uri="{BB962C8B-B14F-4D97-AF65-F5344CB8AC3E}">
        <p14:creationId xmlns:p14="http://schemas.microsoft.com/office/powerpoint/2010/main" val="2596380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99856" y="242810"/>
            <a:ext cx="6197450" cy="473695"/>
          </a:xfrm>
        </p:spPr>
        <p:txBody>
          <a:bodyPr/>
          <a:lstStyle/>
          <a:p>
            <a:r>
              <a:rPr lang="fr-FR" sz="2400" dirty="0"/>
              <a:t>Aubergines farcies </a:t>
            </a:r>
            <a:r>
              <a:rPr lang="fr-FR" sz="2400" dirty="0" err="1"/>
              <a:t>Spaetzle</a:t>
            </a:r>
            <a:r>
              <a:rPr lang="fr-FR" sz="2400" dirty="0"/>
              <a:t> – feta - poulet</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29</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681941" y="2252914"/>
            <a:ext cx="2710203" cy="3108543"/>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400g de </a:t>
            </a:r>
            <a:r>
              <a:rPr lang="fr-FR" sz="1400" dirty="0" err="1">
                <a:latin typeface="Calibri" panose="020F0502020204030204" pitchFamily="34" charset="0"/>
                <a:cs typeface="Andalus" panose="02020603050405020304" pitchFamily="18" charset="-78"/>
              </a:rPr>
              <a:t>Spaetzle</a:t>
            </a:r>
            <a:r>
              <a:rPr lang="fr-FR" sz="1400" dirty="0">
                <a:latin typeface="Calibri" panose="020F0502020204030204" pitchFamily="34" charset="0"/>
                <a:cs typeface="Andalus" panose="02020603050405020304" pitchFamily="18" charset="-78"/>
              </a:rPr>
              <a:t>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aubergines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120g de feta</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filet de poulet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gousse d’ail émincée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Menthe fraîche ciselée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Aneth fraîche ciselée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Persil frais ciselé</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Huile d’olive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Fleur de sel</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Poivre</a:t>
            </a:r>
          </a:p>
        </p:txBody>
      </p:sp>
      <p:sp>
        <p:nvSpPr>
          <p:cNvPr id="9" name="ZoneTexte 8">
            <a:extLst>
              <a:ext uri="{FF2B5EF4-FFF2-40B4-BE49-F238E27FC236}">
                <a16:creationId xmlns:a16="http://schemas.microsoft.com/office/drawing/2014/main" id="{DDD82F55-3808-41EC-A74F-1F626160C8A7}"/>
              </a:ext>
            </a:extLst>
          </p:cNvPr>
          <p:cNvSpPr txBox="1"/>
          <p:nvPr/>
        </p:nvSpPr>
        <p:spPr>
          <a:xfrm>
            <a:off x="7104112" y="1306518"/>
            <a:ext cx="4576785" cy="5724644"/>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Préchauffez le four à 200°C.</a:t>
            </a:r>
          </a:p>
          <a:p>
            <a:pPr marL="285750" indent="-285750" algn="just">
              <a:buFontTx/>
              <a:buChar char="-"/>
            </a:pPr>
            <a:r>
              <a:rPr lang="fr-FR" sz="1400" dirty="0">
                <a:latin typeface="Calibri" panose="020F0502020204030204" pitchFamily="34" charset="0"/>
              </a:rPr>
              <a:t>Lavez les aubergines. Coupez-les en deux dans la longueur.</a:t>
            </a:r>
          </a:p>
          <a:p>
            <a:pPr marL="285750" indent="-285750" algn="just">
              <a:buFontTx/>
              <a:buChar char="-"/>
            </a:pPr>
            <a:r>
              <a:rPr lang="fr-FR" sz="1400" dirty="0">
                <a:latin typeface="Calibri" panose="020F0502020204030204" pitchFamily="34" charset="0"/>
              </a:rPr>
              <a:t>Entaillez leur chair en dessinant un quadrillage avec la pointe du couteau.</a:t>
            </a:r>
          </a:p>
          <a:p>
            <a:pPr marL="285750" indent="-285750" algn="just">
              <a:buFontTx/>
              <a:buChar char="-"/>
            </a:pPr>
            <a:r>
              <a:rPr lang="fr-FR" sz="1400" dirty="0">
                <a:latin typeface="Calibri" panose="020F0502020204030204" pitchFamily="34" charset="0"/>
              </a:rPr>
              <a:t>Arrosez les aubergines d’un filet d’huile d’olive, parsemez de fleur de sel et enfournez pour 30 minutes de cuisson.</a:t>
            </a:r>
          </a:p>
          <a:p>
            <a:pPr marL="285750" indent="-285750" algn="just">
              <a:buFontTx/>
              <a:buChar char="-"/>
            </a:pPr>
            <a:r>
              <a:rPr lang="fr-FR" sz="1400" dirty="0">
                <a:latin typeface="Calibri" panose="020F0502020204030204" pitchFamily="34" charset="0"/>
              </a:rPr>
              <a:t>Emincez finement le filet de poulet. Dans une poêle, faites dorer le poulet émincé et les Spaetzle pendant 10 minutes en mélangeant régulièrement.</a:t>
            </a:r>
          </a:p>
          <a:p>
            <a:pPr marL="285750" indent="-285750" algn="just">
              <a:buFontTx/>
              <a:buChar char="-"/>
            </a:pPr>
            <a:r>
              <a:rPr lang="fr-FR" sz="1400" dirty="0">
                <a:latin typeface="Calibri" panose="020F0502020204030204" pitchFamily="34" charset="0"/>
              </a:rPr>
              <a:t>Une fois les aubergines cuites, prélevez leur pulpe en les creusant à l’aide d’une cuillère sans abîmer leur peau, et hachez-les grossièrement. Mélangez la chair avec l’ail, les herbes fraîches, le poulet et les Spaetzle. Poivrez.</a:t>
            </a:r>
          </a:p>
          <a:p>
            <a:pPr marL="285750" indent="-285750" algn="just">
              <a:buFontTx/>
              <a:buChar char="-"/>
            </a:pPr>
            <a:r>
              <a:rPr lang="fr-FR" sz="1400" dirty="0">
                <a:latin typeface="Calibri" panose="020F0502020204030204" pitchFamily="34" charset="0"/>
              </a:rPr>
              <a:t>Farcissez les demies aubergines de ce mélange.</a:t>
            </a:r>
          </a:p>
          <a:p>
            <a:pPr marL="285750" indent="-285750" algn="just">
              <a:buFontTx/>
              <a:buChar char="-"/>
            </a:pPr>
            <a:r>
              <a:rPr lang="fr-FR" sz="1400" dirty="0">
                <a:latin typeface="Calibri" panose="020F0502020204030204" pitchFamily="34" charset="0"/>
              </a:rPr>
              <a:t>Ajoutez par-dessus la feta émiettée. Enfournez pour 5 minutes de cuisson en mode grill.</a:t>
            </a:r>
          </a:p>
          <a:p>
            <a:pPr marL="285750" indent="-285750" algn="just">
              <a:buFontTx/>
              <a:buChar char="-"/>
            </a:pPr>
            <a:endParaRPr lang="fr-FR" sz="1400" dirty="0">
              <a:latin typeface="Calibri" panose="020F0502020204030204" pitchFamily="34" charset="0"/>
            </a:endParaRPr>
          </a:p>
          <a:p>
            <a:pPr marL="285750" indent="-285750" algn="just">
              <a:buFontTx/>
              <a:buChar char="-"/>
            </a:pPr>
            <a:endParaRPr lang="fr-FR" sz="1400" b="1" dirty="0">
              <a:latin typeface="Calibri" panose="020F0502020204030204" pitchFamily="34" charset="0"/>
            </a:endParaRPr>
          </a:p>
          <a:p>
            <a:pPr marL="285750" indent="-285750" algn="just">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20 min</a:t>
            </a:r>
          </a:p>
          <a:p>
            <a:r>
              <a:rPr lang="fr-FR" sz="1400" b="1" dirty="0">
                <a:solidFill>
                  <a:srgbClr val="8B2331"/>
                </a:solidFill>
                <a:latin typeface="Calibri" panose="020F0502020204030204" pitchFamily="34" charset="0"/>
              </a:rPr>
              <a:t>Cuisson : 45 min</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646331"/>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a:p>
            <a:endParaRPr lang="fr-FR" b="1" dirty="0">
              <a:solidFill>
                <a:srgbClr val="8B2331"/>
              </a:solidFill>
              <a:latin typeface="Calibri" panose="020F0502020204030204" pitchFamily="34" charset="0"/>
            </a:endParaRPr>
          </a:p>
        </p:txBody>
      </p:sp>
      <p:pic>
        <p:nvPicPr>
          <p:cNvPr id="6" name="Image 5" descr="Une image contenant alimentation, repas, viande, plusieurs&#10;&#10;Description générée automatiquement">
            <a:extLst>
              <a:ext uri="{FF2B5EF4-FFF2-40B4-BE49-F238E27FC236}">
                <a16:creationId xmlns:a16="http://schemas.microsoft.com/office/drawing/2014/main" id="{FD943F5C-7978-4F1A-B09B-74485764C0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7384"/>
            <a:ext cx="4588605" cy="6882908"/>
          </a:xfrm>
          <a:prstGeom prst="rect">
            <a:avLst/>
          </a:prstGeom>
        </p:spPr>
      </p:pic>
    </p:spTree>
    <p:extLst>
      <p:ext uri="{BB962C8B-B14F-4D97-AF65-F5344CB8AC3E}">
        <p14:creationId xmlns:p14="http://schemas.microsoft.com/office/powerpoint/2010/main" val="3175386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84172" y="262447"/>
            <a:ext cx="6552727" cy="473695"/>
          </a:xfrm>
        </p:spPr>
        <p:txBody>
          <a:bodyPr/>
          <a:lstStyle/>
          <a:p>
            <a:r>
              <a:rPr lang="fr-FR" sz="2400" dirty="0"/>
              <a:t>Gressins maison</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3</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693477" y="2428725"/>
            <a:ext cx="2926525" cy="2246769"/>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pâte feuilletée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œuf</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cuillère à soupe de sésame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cuillère à soupe de pavot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 cuillères à soupe de fromage blanc</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cuillère à café de jus de citron</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Sel, poivre</a:t>
            </a:r>
          </a:p>
        </p:txBody>
      </p:sp>
      <p:sp>
        <p:nvSpPr>
          <p:cNvPr id="9" name="ZoneTexte 8">
            <a:extLst>
              <a:ext uri="{FF2B5EF4-FFF2-40B4-BE49-F238E27FC236}">
                <a16:creationId xmlns:a16="http://schemas.microsoft.com/office/drawing/2014/main" id="{DDD82F55-3808-41EC-A74F-1F626160C8A7}"/>
              </a:ext>
            </a:extLst>
          </p:cNvPr>
          <p:cNvSpPr txBox="1"/>
          <p:nvPr/>
        </p:nvSpPr>
        <p:spPr>
          <a:xfrm>
            <a:off x="7593462" y="1989816"/>
            <a:ext cx="3884456" cy="4216539"/>
          </a:xfrm>
          <a:prstGeom prst="rect">
            <a:avLst/>
          </a:prstGeom>
          <a:noFill/>
        </p:spPr>
        <p:txBody>
          <a:bodyPr wrap="square" rtlCol="0">
            <a:spAutoFit/>
          </a:bodyPr>
          <a:lstStyle/>
          <a:p>
            <a:r>
              <a:rPr lang="fr-FR" sz="1600" b="1" u="sng" dirty="0">
                <a:latin typeface="Calibri" panose="020F0502020204030204" pitchFamily="34" charset="0"/>
                <a:ea typeface="Calibri" panose="020F0502020204030204" pitchFamily="34" charset="0"/>
                <a:cs typeface="Calibri" panose="020F0502020204030204" pitchFamily="34" charset="0"/>
              </a:rPr>
              <a:t>Préparation :</a:t>
            </a:r>
          </a:p>
          <a:p>
            <a:pPr marL="171450" indent="-171450" algn="just">
              <a:buFontTx/>
              <a:buChar char="-"/>
            </a:pPr>
            <a:endParaRPr lang="fr-FR" sz="14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FontTx/>
              <a:buChar char="-"/>
            </a:pPr>
            <a:endParaRPr lang="fr-FR" sz="14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FontTx/>
              <a:buChar char="-"/>
            </a:pPr>
            <a:r>
              <a:rPr lang="fr-FR" sz="1400" dirty="0">
                <a:latin typeface="Calibri" panose="020F0502020204030204" pitchFamily="34" charset="0"/>
                <a:ea typeface="Calibri" panose="020F0502020204030204" pitchFamily="34" charset="0"/>
                <a:cs typeface="Calibri" panose="020F0502020204030204" pitchFamily="34" charset="0"/>
              </a:rPr>
              <a:t>Etalez la pâte en grand rectangle d’environ 40 cm de large sur 20 cm de long.</a:t>
            </a:r>
          </a:p>
          <a:p>
            <a:pPr marL="285750" indent="-285750" algn="just">
              <a:buFontTx/>
              <a:buChar char="-"/>
            </a:pPr>
            <a:r>
              <a:rPr lang="fr-FR" sz="1400" dirty="0">
                <a:latin typeface="Calibri" panose="020F0502020204030204" pitchFamily="34" charset="0"/>
                <a:ea typeface="Calibri" panose="020F0502020204030204" pitchFamily="34" charset="0"/>
                <a:cs typeface="Calibri" panose="020F0502020204030204" pitchFamily="34" charset="0"/>
              </a:rPr>
              <a:t>Badigeonnez d'œuf battu.</a:t>
            </a:r>
          </a:p>
          <a:p>
            <a:pPr marL="285750" indent="-285750" algn="just">
              <a:buFontTx/>
              <a:buChar char="-"/>
            </a:pPr>
            <a:r>
              <a:rPr lang="fr-FR" sz="1400" dirty="0">
                <a:latin typeface="Calibri" panose="020F0502020204030204" pitchFamily="34" charset="0"/>
                <a:ea typeface="Calibri" panose="020F0502020204030204" pitchFamily="34" charset="0"/>
                <a:cs typeface="Calibri" panose="020F0502020204030204" pitchFamily="34" charset="0"/>
              </a:rPr>
              <a:t>Parsemez de sésame et de pavot.</a:t>
            </a:r>
          </a:p>
          <a:p>
            <a:pPr marL="285750" indent="-285750" algn="just">
              <a:buFontTx/>
              <a:buChar char="-"/>
            </a:pPr>
            <a:r>
              <a:rPr lang="fr-FR" sz="1400" dirty="0">
                <a:latin typeface="Calibri" panose="020F0502020204030204" pitchFamily="34" charset="0"/>
                <a:ea typeface="Calibri" panose="020F0502020204030204" pitchFamily="34" charset="0"/>
                <a:cs typeface="Calibri" panose="020F0502020204030204" pitchFamily="34" charset="0"/>
              </a:rPr>
              <a:t>Coupez des bandes d'un centimètre dans le rectangle de pâte.</a:t>
            </a:r>
          </a:p>
          <a:p>
            <a:pPr marL="285750" indent="-285750" algn="just">
              <a:buFontTx/>
              <a:buChar char="-"/>
            </a:pPr>
            <a:r>
              <a:rPr lang="fr-FR" sz="1400" dirty="0">
                <a:latin typeface="Calibri" panose="020F0502020204030204" pitchFamily="34" charset="0"/>
                <a:ea typeface="Calibri" panose="020F0502020204030204" pitchFamily="34" charset="0"/>
                <a:cs typeface="Calibri" panose="020F0502020204030204" pitchFamily="34" charset="0"/>
              </a:rPr>
              <a:t>Torsadez chaque bande pour former des gressins.</a:t>
            </a:r>
          </a:p>
          <a:p>
            <a:pPr marL="285750" indent="-285750" algn="just">
              <a:buFontTx/>
              <a:buChar char="-"/>
            </a:pPr>
            <a:r>
              <a:rPr lang="fr-FR" sz="1400" dirty="0">
                <a:latin typeface="Calibri" panose="020F0502020204030204" pitchFamily="34" charset="0"/>
                <a:ea typeface="Calibri" panose="020F0502020204030204" pitchFamily="34" charset="0"/>
                <a:cs typeface="Calibri" panose="020F0502020204030204" pitchFamily="34" charset="0"/>
              </a:rPr>
              <a:t>Enfournez pour 15 minutes de cuisson à 180°C.</a:t>
            </a:r>
          </a:p>
          <a:p>
            <a:pPr marL="285750" indent="-285750" algn="just">
              <a:buFontTx/>
              <a:buChar char="-"/>
            </a:pPr>
            <a:r>
              <a:rPr lang="fr-FR" sz="1400" dirty="0">
                <a:latin typeface="Calibri" panose="020F0502020204030204" pitchFamily="34" charset="0"/>
                <a:ea typeface="Calibri" panose="020F0502020204030204" pitchFamily="34" charset="0"/>
                <a:cs typeface="Calibri" panose="020F0502020204030204" pitchFamily="34" charset="0"/>
              </a:rPr>
              <a:t>Préparez une sauce : mélangez le fromage blanc, le citron, salez et poivrez.</a:t>
            </a:r>
          </a:p>
          <a:p>
            <a:pPr marL="285750" indent="-285750" algn="just">
              <a:buFontTx/>
              <a:buChar char="-"/>
            </a:pPr>
            <a:endParaRPr lang="fr-FR" sz="14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FontTx/>
              <a:buChar char="-"/>
            </a:pPr>
            <a:endParaRPr lang="fr-FR" sz="1400" b="1"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FontTx/>
              <a:buChar char="-"/>
            </a:pPr>
            <a:endParaRPr lang="fr-FR" sz="1400" dirty="0">
              <a:latin typeface="Calibri" panose="020F0502020204030204" pitchFamily="34" charset="0"/>
              <a:ea typeface="Calibri" panose="020F0502020204030204" pitchFamily="34" charset="0"/>
              <a:cs typeface="Calibri" panose="020F0502020204030204" pitchFamily="34" charset="0"/>
            </a:endParaRPr>
          </a:p>
          <a:p>
            <a:pPr marL="285750" indent="-285750">
              <a:buFontTx/>
              <a:buChar char="-"/>
            </a:pPr>
            <a:endParaRPr lang="fr-FR" sz="1400" dirty="0">
              <a:latin typeface="Calibri" panose="020F0502020204030204" pitchFamily="34" charset="0"/>
              <a:ea typeface="Calibri" panose="020F0502020204030204" pitchFamily="34" charset="0"/>
              <a:cs typeface="Calibri" panose="020F0502020204030204" pitchFamily="34" charset="0"/>
            </a:endParaRPr>
          </a:p>
          <a:p>
            <a:pPr marL="285750" indent="-285750">
              <a:buFontTx/>
              <a:buChar char="-"/>
            </a:pPr>
            <a:endParaRPr lang="fr-FR" sz="1400" dirty="0">
              <a:latin typeface="Calibri" panose="020F0502020204030204" pitchFamily="34" charset="0"/>
              <a:ea typeface="Calibri" panose="020F0502020204030204" pitchFamily="34" charset="0"/>
              <a:cs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a:t>
            </a:r>
          </a:p>
          <a:p>
            <a:r>
              <a:rPr lang="fr-FR" sz="1400" b="1" dirty="0">
                <a:solidFill>
                  <a:srgbClr val="8B2331"/>
                </a:solidFill>
                <a:latin typeface="Calibri" panose="020F0502020204030204" pitchFamily="34" charset="0"/>
              </a:rPr>
              <a:t>Cuisson : 15 min</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646331"/>
          </a:xfrm>
          <a:prstGeom prst="rect">
            <a:avLst/>
          </a:prstGeom>
          <a:noFill/>
        </p:spPr>
        <p:txBody>
          <a:bodyPr wrap="square" rtlCol="0">
            <a:spAutoFit/>
          </a:bodyPr>
          <a:lstStyle/>
          <a:p>
            <a:r>
              <a:rPr lang="fr-FR" b="1" dirty="0">
                <a:solidFill>
                  <a:srgbClr val="8B2331"/>
                </a:solidFill>
                <a:latin typeface="Calibri" panose="020F0502020204030204" pitchFamily="34" charset="0"/>
              </a:rPr>
              <a:t>Pour 6 personnes</a:t>
            </a:r>
          </a:p>
          <a:p>
            <a:endParaRPr lang="fr-FR" b="1" dirty="0">
              <a:solidFill>
                <a:srgbClr val="8B2331"/>
              </a:solidFill>
              <a:latin typeface="Calibri" panose="020F0502020204030204" pitchFamily="34" charset="0"/>
            </a:endParaRPr>
          </a:p>
        </p:txBody>
      </p:sp>
      <p:pic>
        <p:nvPicPr>
          <p:cNvPr id="5" name="Image 4" descr="Une image contenant alimentation, intérieur, nappe, mangé&#10;&#10;Description générée automatiquement">
            <a:extLst>
              <a:ext uri="{FF2B5EF4-FFF2-40B4-BE49-F238E27FC236}">
                <a16:creationId xmlns:a16="http://schemas.microsoft.com/office/drawing/2014/main" id="{7CB043AB-E211-48E5-BF88-E45570B34C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1"/>
            <a:ext cx="4572000" cy="6858000"/>
          </a:xfrm>
          <a:prstGeom prst="rect">
            <a:avLst/>
          </a:prstGeom>
        </p:spPr>
      </p:pic>
    </p:spTree>
    <p:extLst>
      <p:ext uri="{BB962C8B-B14F-4D97-AF65-F5344CB8AC3E}">
        <p14:creationId xmlns:p14="http://schemas.microsoft.com/office/powerpoint/2010/main" val="2811419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35960" y="151686"/>
            <a:ext cx="4890773" cy="473695"/>
          </a:xfrm>
        </p:spPr>
        <p:txBody>
          <a:bodyPr/>
          <a:lstStyle/>
          <a:p>
            <a:r>
              <a:rPr lang="fr-FR" sz="2400" dirty="0"/>
              <a:t>Poêlée de </a:t>
            </a:r>
            <a:r>
              <a:rPr lang="fr-FR" sz="2400" dirty="0" err="1"/>
              <a:t>Spaetzle</a:t>
            </a:r>
            <a:r>
              <a:rPr lang="fr-FR" sz="2400" dirty="0"/>
              <a:t> à la choucroute et aux lardons</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30</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727848" y="2636912"/>
            <a:ext cx="2736304" cy="2246769"/>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400g de </a:t>
            </a:r>
            <a:r>
              <a:rPr lang="fr-FR" sz="1400" dirty="0" err="1">
                <a:latin typeface="Calibri" panose="020F0502020204030204" pitchFamily="34" charset="0"/>
                <a:cs typeface="Andalus" panose="02020603050405020304" pitchFamily="18" charset="-78"/>
              </a:rPr>
              <a:t>Spaetzle</a:t>
            </a:r>
            <a:r>
              <a:rPr lang="fr-FR" sz="1400" dirty="0">
                <a:latin typeface="Calibri" panose="020F0502020204030204" pitchFamily="34" charset="0"/>
                <a:cs typeface="Andalus" panose="02020603050405020304" pitchFamily="18" charset="-78"/>
              </a:rPr>
              <a:t>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500g de choucroute crue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oignons émincés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200g de lardons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Huile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Sel</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Poivre</a:t>
            </a:r>
          </a:p>
        </p:txBody>
      </p:sp>
      <p:sp>
        <p:nvSpPr>
          <p:cNvPr id="9" name="ZoneTexte 8">
            <a:extLst>
              <a:ext uri="{FF2B5EF4-FFF2-40B4-BE49-F238E27FC236}">
                <a16:creationId xmlns:a16="http://schemas.microsoft.com/office/drawing/2014/main" id="{DDD82F55-3808-41EC-A74F-1F626160C8A7}"/>
              </a:ext>
            </a:extLst>
          </p:cNvPr>
          <p:cNvSpPr txBox="1"/>
          <p:nvPr/>
        </p:nvSpPr>
        <p:spPr>
          <a:xfrm>
            <a:off x="7351863" y="2132856"/>
            <a:ext cx="4576785" cy="4001095"/>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Faites revenir les oignons dans une poêle avec un peu d’huile.</a:t>
            </a:r>
          </a:p>
          <a:p>
            <a:pPr marL="285750" indent="-285750" algn="just">
              <a:buFontTx/>
              <a:buChar char="-"/>
            </a:pPr>
            <a:r>
              <a:rPr lang="fr-FR" sz="1400" dirty="0">
                <a:latin typeface="Calibri" panose="020F0502020204030204" pitchFamily="34" charset="0"/>
              </a:rPr>
              <a:t>Ajoutez les lardons. Laissez dorer quelques minutes, puis ajoutez la choucroute.</a:t>
            </a:r>
          </a:p>
          <a:p>
            <a:pPr marL="285750" indent="-285750" algn="just">
              <a:buFontTx/>
              <a:buChar char="-"/>
            </a:pPr>
            <a:r>
              <a:rPr lang="fr-FR" sz="1400" dirty="0">
                <a:latin typeface="Calibri" panose="020F0502020204030204" pitchFamily="34" charset="0"/>
              </a:rPr>
              <a:t>Prolongez la cuisson une quinzaine de minutes, à feu moyen, en remuant régulièrement.</a:t>
            </a:r>
          </a:p>
          <a:p>
            <a:pPr marL="285750" indent="-285750" algn="just">
              <a:buFontTx/>
              <a:buChar char="-"/>
            </a:pPr>
            <a:r>
              <a:rPr lang="fr-FR" sz="1400" dirty="0">
                <a:latin typeface="Calibri" panose="020F0502020204030204" pitchFamily="34" charset="0"/>
              </a:rPr>
              <a:t>Ajoutez les Spaetzle.</a:t>
            </a:r>
          </a:p>
          <a:p>
            <a:pPr marL="285750" indent="-285750" algn="just">
              <a:buFontTx/>
              <a:buChar char="-"/>
            </a:pPr>
            <a:r>
              <a:rPr lang="fr-FR" sz="1400" dirty="0">
                <a:latin typeface="Calibri" panose="020F0502020204030204" pitchFamily="34" charset="0"/>
              </a:rPr>
              <a:t>Augmentez la puissance du feu et mélangez bien. Le mélange doit légèrement caraméliser.</a:t>
            </a:r>
          </a:p>
          <a:p>
            <a:pPr marL="285750" indent="-285750" algn="just">
              <a:buFontTx/>
              <a:buChar char="-"/>
            </a:pPr>
            <a:r>
              <a:rPr lang="fr-FR" sz="1400" dirty="0">
                <a:latin typeface="Calibri" panose="020F0502020204030204" pitchFamily="34" charset="0"/>
              </a:rPr>
              <a:t>Assaisonnez et servez immédiatement avec une salade frisée.</a:t>
            </a:r>
          </a:p>
          <a:p>
            <a:pPr marL="285750" indent="-285750" algn="just">
              <a:buFontTx/>
              <a:buChar char="-"/>
            </a:pPr>
            <a:endParaRPr lang="fr-FR" sz="1400" dirty="0">
              <a:latin typeface="Calibri" panose="020F0502020204030204" pitchFamily="34" charset="0"/>
            </a:endParaRPr>
          </a:p>
          <a:p>
            <a:pPr marL="285750" indent="-285750" algn="just">
              <a:buFontTx/>
              <a:buChar char="-"/>
            </a:pPr>
            <a:endParaRPr lang="fr-FR" sz="1400" b="1" dirty="0">
              <a:latin typeface="Calibri" panose="020F0502020204030204" pitchFamily="34" charset="0"/>
            </a:endParaRPr>
          </a:p>
          <a:p>
            <a:pPr marL="285750" indent="-285750" algn="just">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a:t>
            </a:r>
          </a:p>
          <a:p>
            <a:r>
              <a:rPr lang="fr-FR" sz="1400" b="1" dirty="0">
                <a:solidFill>
                  <a:srgbClr val="8B2331"/>
                </a:solidFill>
                <a:latin typeface="Calibri" panose="020F0502020204030204" pitchFamily="34" charset="0"/>
              </a:rPr>
              <a:t>Cuisson : 25 min</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646331"/>
          </a:xfrm>
          <a:prstGeom prst="rect">
            <a:avLst/>
          </a:prstGeom>
          <a:noFill/>
        </p:spPr>
        <p:txBody>
          <a:bodyPr wrap="square" rtlCol="0">
            <a:spAutoFit/>
          </a:bodyPr>
          <a:lstStyle/>
          <a:p>
            <a:r>
              <a:rPr lang="fr-FR" b="1" dirty="0">
                <a:solidFill>
                  <a:srgbClr val="8B2331"/>
                </a:solidFill>
                <a:latin typeface="Calibri" panose="020F0502020204030204" pitchFamily="34" charset="0"/>
              </a:rPr>
              <a:t>Pour 6 personnes</a:t>
            </a:r>
          </a:p>
          <a:p>
            <a:endParaRPr lang="fr-FR" b="1" dirty="0">
              <a:solidFill>
                <a:srgbClr val="8B2331"/>
              </a:solidFill>
              <a:latin typeface="Calibri" panose="020F0502020204030204" pitchFamily="34" charset="0"/>
            </a:endParaRPr>
          </a:p>
        </p:txBody>
      </p:sp>
      <p:pic>
        <p:nvPicPr>
          <p:cNvPr id="5" name="Image 4" descr="Une image contenant alimentation, table, assiette, en bois&#10;&#10;Description générée automatiquement">
            <a:extLst>
              <a:ext uri="{FF2B5EF4-FFF2-40B4-BE49-F238E27FC236}">
                <a16:creationId xmlns:a16="http://schemas.microsoft.com/office/drawing/2014/main" id="{FE05AC89-52D2-4BBF-8417-BBC230607C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82" y="0"/>
            <a:ext cx="4572000" cy="6858000"/>
          </a:xfrm>
          <a:prstGeom prst="rect">
            <a:avLst/>
          </a:prstGeom>
        </p:spPr>
      </p:pic>
    </p:spTree>
    <p:extLst>
      <p:ext uri="{BB962C8B-B14F-4D97-AF65-F5344CB8AC3E}">
        <p14:creationId xmlns:p14="http://schemas.microsoft.com/office/powerpoint/2010/main" val="2879669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03912" y="127818"/>
            <a:ext cx="5256584" cy="473695"/>
          </a:xfrm>
        </p:spPr>
        <p:txBody>
          <a:bodyPr/>
          <a:lstStyle/>
          <a:p>
            <a:r>
              <a:rPr lang="fr-FR" sz="2400" dirty="0"/>
              <a:t>Risotto aux asperges d’Alsace et saucisses fumées</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31</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693477" y="2428725"/>
            <a:ext cx="2770675" cy="3323987"/>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3 saucisses fumées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200g de riz à risotto </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300g d’asperges vertes (ou d’asperges blanches épluchées)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échalote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80g de parmesan en poudre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cube de bouillon de volaille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cuillère à soupe d’huile d’olive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5cl de vin blanc sec</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Sel</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Poivre</a:t>
            </a:r>
          </a:p>
        </p:txBody>
      </p:sp>
      <p:sp>
        <p:nvSpPr>
          <p:cNvPr id="9" name="ZoneTexte 8">
            <a:extLst>
              <a:ext uri="{FF2B5EF4-FFF2-40B4-BE49-F238E27FC236}">
                <a16:creationId xmlns:a16="http://schemas.microsoft.com/office/drawing/2014/main" id="{DDD82F55-3808-41EC-A74F-1F626160C8A7}"/>
              </a:ext>
            </a:extLst>
          </p:cNvPr>
          <p:cNvSpPr txBox="1"/>
          <p:nvPr/>
        </p:nvSpPr>
        <p:spPr>
          <a:xfrm>
            <a:off x="7337053" y="1295158"/>
            <a:ext cx="4576785" cy="4862870"/>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Faites cuire les asperges 5 à 7 minutes dans une casserole d’eau frémissante (selon leur taille).</a:t>
            </a:r>
          </a:p>
          <a:p>
            <a:pPr marL="285750" indent="-285750" algn="just">
              <a:buFontTx/>
              <a:buChar char="-"/>
            </a:pPr>
            <a:r>
              <a:rPr lang="fr-FR" sz="1400" dirty="0">
                <a:latin typeface="Calibri" panose="020F0502020204030204" pitchFamily="34" charset="0"/>
              </a:rPr>
              <a:t>Diluez le cube de bouillon dans 60cl d’eau de cuisson des asperges. Faites chauffer l’huile dans une casserole et faites suer l’échalote pelée et émincée.</a:t>
            </a:r>
          </a:p>
          <a:p>
            <a:pPr marL="285750" indent="-285750" algn="just">
              <a:buFontTx/>
              <a:buChar char="-"/>
            </a:pPr>
            <a:r>
              <a:rPr lang="fr-FR" sz="1400" dirty="0">
                <a:latin typeface="Calibri" panose="020F0502020204030204" pitchFamily="34" charset="0"/>
              </a:rPr>
              <a:t>Ajoutez le riz et faites-le dorer légèrement pendant 2 minutes en mélangeant.</a:t>
            </a:r>
          </a:p>
          <a:p>
            <a:pPr marL="285750" indent="-285750" algn="just">
              <a:buFontTx/>
              <a:buChar char="-"/>
            </a:pPr>
            <a:r>
              <a:rPr lang="fr-FR" sz="1400" dirty="0">
                <a:latin typeface="Calibri" panose="020F0502020204030204" pitchFamily="34" charset="0"/>
              </a:rPr>
              <a:t>Versez le vin. Mélangez.</a:t>
            </a:r>
          </a:p>
          <a:p>
            <a:pPr marL="285750" indent="-285750" algn="just">
              <a:buFontTx/>
              <a:buChar char="-"/>
            </a:pPr>
            <a:r>
              <a:rPr lang="fr-FR" sz="1400" dirty="0">
                <a:latin typeface="Calibri" panose="020F0502020204030204" pitchFamily="34" charset="0"/>
              </a:rPr>
              <a:t>Versez le bouillon louche par louche, en attendant qu’il soit absorbé pour en rajouter.</a:t>
            </a:r>
          </a:p>
          <a:p>
            <a:pPr marL="285750" indent="-285750" algn="just">
              <a:buFontTx/>
              <a:buChar char="-"/>
            </a:pPr>
            <a:r>
              <a:rPr lang="fr-FR" sz="1400" dirty="0">
                <a:latin typeface="Calibri" panose="020F0502020204030204" pitchFamily="34" charset="0"/>
              </a:rPr>
              <a:t>Comptez environ 15 minutes de cuisson. Mélangez-bien.</a:t>
            </a:r>
          </a:p>
          <a:p>
            <a:pPr marL="285750" indent="-285750" algn="just">
              <a:buFontTx/>
              <a:buChar char="-"/>
            </a:pPr>
            <a:r>
              <a:rPr lang="fr-FR" sz="1400" dirty="0">
                <a:latin typeface="Calibri" panose="020F0502020204030204" pitchFamily="34" charset="0"/>
              </a:rPr>
              <a:t>Détaillez les saucisses en rondelles et faites-les griller dans une poêle chaude.</a:t>
            </a:r>
          </a:p>
          <a:p>
            <a:pPr marL="285750" indent="-285750" algn="just">
              <a:buFontTx/>
              <a:buChar char="-"/>
            </a:pPr>
            <a:r>
              <a:rPr lang="fr-FR" sz="1400" dirty="0">
                <a:latin typeface="Calibri" panose="020F0502020204030204" pitchFamily="34" charset="0"/>
              </a:rPr>
              <a:t>Faites cuire les asperges environ 5 minutes à la vapeur et coupez-les en morceaux.</a:t>
            </a:r>
          </a:p>
          <a:p>
            <a:pPr marL="285750" indent="-285750" algn="just">
              <a:buFontTx/>
              <a:buChar char="-"/>
            </a:pPr>
            <a:r>
              <a:rPr lang="fr-FR" sz="1400" dirty="0">
                <a:latin typeface="Calibri" panose="020F0502020204030204" pitchFamily="34" charset="0"/>
              </a:rPr>
              <a:t>Incorporez les asperges et les rondelles de saucisses, puis poursuivez la cuisson pendant 3 minutes.</a:t>
            </a:r>
          </a:p>
          <a:p>
            <a:pPr marL="285750" indent="-285750" algn="just">
              <a:buFontTx/>
              <a:buChar char="-"/>
            </a:pPr>
            <a:r>
              <a:rPr lang="fr-FR" sz="1400" dirty="0">
                <a:latin typeface="Calibri" panose="020F0502020204030204" pitchFamily="34" charset="0"/>
              </a:rPr>
              <a:t>Parsemez de parmesan. Salez, poivrez et servez avec une salade de mâche.</a:t>
            </a: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10 min</a:t>
            </a:r>
          </a:p>
          <a:p>
            <a:r>
              <a:rPr lang="fr-FR" sz="1400" b="1" dirty="0">
                <a:solidFill>
                  <a:srgbClr val="8B2331"/>
                </a:solidFill>
                <a:latin typeface="Calibri" panose="020F0502020204030204" pitchFamily="34" charset="0"/>
              </a:rPr>
              <a:t>Cuisson : 30 min</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646331"/>
          </a:xfrm>
          <a:prstGeom prst="rect">
            <a:avLst/>
          </a:prstGeom>
          <a:noFill/>
        </p:spPr>
        <p:txBody>
          <a:bodyPr wrap="square" rtlCol="0">
            <a:spAutoFit/>
          </a:bodyPr>
          <a:lstStyle/>
          <a:p>
            <a:r>
              <a:rPr lang="fr-FR" b="1" dirty="0">
                <a:solidFill>
                  <a:srgbClr val="8B2331"/>
                </a:solidFill>
                <a:latin typeface="Calibri" panose="020F0502020204030204" pitchFamily="34" charset="0"/>
              </a:rPr>
              <a:t>Pour 6 personnes</a:t>
            </a:r>
          </a:p>
          <a:p>
            <a:endParaRPr lang="fr-FR" b="1" dirty="0">
              <a:solidFill>
                <a:srgbClr val="8B2331"/>
              </a:solidFill>
              <a:latin typeface="Calibri" panose="020F0502020204030204" pitchFamily="34" charset="0"/>
            </a:endParaRPr>
          </a:p>
        </p:txBody>
      </p:sp>
      <p:pic>
        <p:nvPicPr>
          <p:cNvPr id="5" name="Image 4" descr="Une image contenant en bois, bois, plat, repas&#10;&#10;Description générée automatiquement">
            <a:extLst>
              <a:ext uri="{FF2B5EF4-FFF2-40B4-BE49-F238E27FC236}">
                <a16:creationId xmlns:a16="http://schemas.microsoft.com/office/drawing/2014/main" id="{CE0833BA-41AC-4845-98AF-FBDA864513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86" y="0"/>
            <a:ext cx="4572000" cy="6858000"/>
          </a:xfrm>
          <a:prstGeom prst="rect">
            <a:avLst/>
          </a:prstGeom>
        </p:spPr>
      </p:pic>
    </p:spTree>
    <p:extLst>
      <p:ext uri="{BB962C8B-B14F-4D97-AF65-F5344CB8AC3E}">
        <p14:creationId xmlns:p14="http://schemas.microsoft.com/office/powerpoint/2010/main" val="38272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51188" y="183546"/>
            <a:ext cx="5716951" cy="473695"/>
          </a:xfrm>
        </p:spPr>
        <p:txBody>
          <a:bodyPr/>
          <a:lstStyle/>
          <a:p>
            <a:r>
              <a:rPr lang="fr-FR" sz="2400" dirty="0"/>
              <a:t>Potée de lentilles aux gendarmes et au lard</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32</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693477" y="2428725"/>
            <a:ext cx="2842683" cy="3108543"/>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300g de poitrine salée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palette fumée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 gendarmes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300g de lentilles vertes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3 carottes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3 oignons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gousse d’ail</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bouquet garni</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clou de girofle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Sel</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Poivre</a:t>
            </a:r>
          </a:p>
        </p:txBody>
      </p:sp>
      <p:sp>
        <p:nvSpPr>
          <p:cNvPr id="9" name="ZoneTexte 8">
            <a:extLst>
              <a:ext uri="{FF2B5EF4-FFF2-40B4-BE49-F238E27FC236}">
                <a16:creationId xmlns:a16="http://schemas.microsoft.com/office/drawing/2014/main" id="{DDD82F55-3808-41EC-A74F-1F626160C8A7}"/>
              </a:ext>
            </a:extLst>
          </p:cNvPr>
          <p:cNvSpPr txBox="1"/>
          <p:nvPr/>
        </p:nvSpPr>
        <p:spPr>
          <a:xfrm>
            <a:off x="7510500" y="2276872"/>
            <a:ext cx="4092536" cy="4431983"/>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Pelez un oignon et piquez-le avec un clou     de girofle.</a:t>
            </a:r>
          </a:p>
          <a:p>
            <a:pPr marL="285750" indent="-285750" algn="just">
              <a:buFontTx/>
              <a:buChar char="-"/>
            </a:pPr>
            <a:r>
              <a:rPr lang="fr-FR" sz="1400" dirty="0">
                <a:latin typeface="Calibri" panose="020F0502020204030204" pitchFamily="34" charset="0"/>
              </a:rPr>
              <a:t>Dans une grande casserole, déposez la palette, la poitrine, le bouquet garni et l’oignon préalablement préparé.</a:t>
            </a:r>
          </a:p>
          <a:p>
            <a:pPr marL="285750" indent="-285750" algn="just">
              <a:buFontTx/>
              <a:buChar char="-"/>
            </a:pPr>
            <a:r>
              <a:rPr lang="fr-FR" sz="1400" dirty="0">
                <a:latin typeface="Calibri" panose="020F0502020204030204" pitchFamily="34" charset="0"/>
              </a:rPr>
              <a:t>Recouvrez d’eau froide et faites cuire pendant 1h30.</a:t>
            </a:r>
          </a:p>
          <a:p>
            <a:pPr marL="285750" indent="-285750" algn="just">
              <a:buFontTx/>
              <a:buChar char="-"/>
            </a:pPr>
            <a:r>
              <a:rPr lang="fr-FR" sz="1400" dirty="0">
                <a:latin typeface="Calibri" panose="020F0502020204030204" pitchFamily="34" charset="0"/>
              </a:rPr>
              <a:t>Pelez les carottes et coupez-les en petits dés.</a:t>
            </a:r>
          </a:p>
          <a:p>
            <a:pPr marL="285750" indent="-285750" algn="just">
              <a:buFontTx/>
              <a:buChar char="-"/>
            </a:pPr>
            <a:r>
              <a:rPr lang="fr-FR" sz="1400" dirty="0">
                <a:latin typeface="Calibri" panose="020F0502020204030204" pitchFamily="34" charset="0"/>
              </a:rPr>
              <a:t>Pelez et émincez l’ail et les oignons restants.</a:t>
            </a:r>
          </a:p>
          <a:p>
            <a:pPr marL="285750" indent="-285750" algn="just">
              <a:buFontTx/>
              <a:buChar char="-"/>
            </a:pPr>
            <a:r>
              <a:rPr lang="fr-FR" sz="1400" dirty="0">
                <a:latin typeface="Calibri" panose="020F0502020204030204" pitchFamily="34" charset="0"/>
              </a:rPr>
              <a:t>Ajoutez-les dans la casserole.</a:t>
            </a:r>
          </a:p>
          <a:p>
            <a:pPr marL="285750" indent="-285750" algn="just">
              <a:buFontTx/>
              <a:buChar char="-"/>
            </a:pPr>
            <a:r>
              <a:rPr lang="fr-FR" sz="1400" dirty="0">
                <a:latin typeface="Calibri" panose="020F0502020204030204" pitchFamily="34" charset="0"/>
              </a:rPr>
              <a:t>Ajoutez les lentilles et les gendarmes.</a:t>
            </a:r>
          </a:p>
          <a:p>
            <a:pPr marL="285750" indent="-285750" algn="just">
              <a:buFontTx/>
              <a:buChar char="-"/>
            </a:pPr>
            <a:r>
              <a:rPr lang="fr-FR" sz="1400" dirty="0">
                <a:latin typeface="Calibri" panose="020F0502020204030204" pitchFamily="34" charset="0"/>
              </a:rPr>
              <a:t>Poursuivez la cuisson pendant 30 minutes.</a:t>
            </a:r>
          </a:p>
          <a:p>
            <a:pPr marL="285750" indent="-285750" algn="just">
              <a:buFontTx/>
              <a:buChar char="-"/>
            </a:pPr>
            <a:r>
              <a:rPr lang="fr-FR" sz="1400" dirty="0">
                <a:latin typeface="Calibri" panose="020F0502020204030204" pitchFamily="34" charset="0"/>
              </a:rPr>
              <a:t>Salez légèrement et poivrez en fin de cuisson.</a:t>
            </a:r>
          </a:p>
          <a:p>
            <a:pPr marL="285750" indent="-285750" algn="just">
              <a:buFontTx/>
              <a:buChar char="-"/>
            </a:pPr>
            <a:endParaRPr lang="fr-FR" sz="1400" dirty="0">
              <a:latin typeface="Calibri" panose="020F0502020204030204" pitchFamily="34" charset="0"/>
            </a:endParaRPr>
          </a:p>
          <a:p>
            <a:pPr marL="285750" indent="-285750" algn="just">
              <a:buFontTx/>
              <a:buChar char="-"/>
            </a:pPr>
            <a:endParaRPr lang="fr-FR" sz="1400" b="1" dirty="0">
              <a:latin typeface="Calibri" panose="020F0502020204030204" pitchFamily="34" charset="0"/>
            </a:endParaRPr>
          </a:p>
          <a:p>
            <a:pPr marL="285750" indent="-285750" algn="just">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a:t>
            </a:r>
          </a:p>
          <a:p>
            <a:r>
              <a:rPr lang="fr-FR" sz="1400" b="1" dirty="0">
                <a:solidFill>
                  <a:srgbClr val="8B2331"/>
                </a:solidFill>
                <a:latin typeface="Calibri" panose="020F0502020204030204" pitchFamily="34" charset="0"/>
              </a:rPr>
              <a:t>Cuisson : 2h</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646331"/>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a:p>
            <a:endParaRPr lang="fr-FR" b="1" dirty="0">
              <a:solidFill>
                <a:srgbClr val="8B2331"/>
              </a:solidFill>
              <a:latin typeface="Calibri" panose="020F0502020204030204" pitchFamily="34" charset="0"/>
            </a:endParaRPr>
          </a:p>
        </p:txBody>
      </p:sp>
      <p:pic>
        <p:nvPicPr>
          <p:cNvPr id="6" name="Image 5" descr="Une image contenant alimentation, petit déjeuner, repas&#10;&#10;Description générée automatiquement">
            <a:extLst>
              <a:ext uri="{FF2B5EF4-FFF2-40B4-BE49-F238E27FC236}">
                <a16:creationId xmlns:a16="http://schemas.microsoft.com/office/drawing/2014/main" id="{F8EF25B1-876F-45CF-89D3-4A3D931843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4" y="0"/>
            <a:ext cx="4572000" cy="6858000"/>
          </a:xfrm>
          <a:prstGeom prst="rect">
            <a:avLst/>
          </a:prstGeom>
        </p:spPr>
      </p:pic>
    </p:spTree>
    <p:extLst>
      <p:ext uri="{BB962C8B-B14F-4D97-AF65-F5344CB8AC3E}">
        <p14:creationId xmlns:p14="http://schemas.microsoft.com/office/powerpoint/2010/main" val="7670039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87888" y="262447"/>
            <a:ext cx="5716951" cy="473695"/>
          </a:xfrm>
        </p:spPr>
        <p:txBody>
          <a:bodyPr/>
          <a:lstStyle/>
          <a:p>
            <a:r>
              <a:rPr lang="fr-FR" sz="2400" dirty="0"/>
              <a:t>Côtes de porc panées aux cornflakes</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33</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693477" y="2428725"/>
            <a:ext cx="2600715" cy="3323987"/>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 tranches de carré de porc (côtes de porc)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175g de cornflakes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yaourt brassé</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cuillères à soupe de moutarde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cuillère à café d’origan</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cuillère à café d’ail déshydraté</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cuillère à café de paprika</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Sel</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Poivre</a:t>
            </a:r>
          </a:p>
        </p:txBody>
      </p:sp>
      <p:sp>
        <p:nvSpPr>
          <p:cNvPr id="9" name="ZoneTexte 8">
            <a:extLst>
              <a:ext uri="{FF2B5EF4-FFF2-40B4-BE49-F238E27FC236}">
                <a16:creationId xmlns:a16="http://schemas.microsoft.com/office/drawing/2014/main" id="{DDD82F55-3808-41EC-A74F-1F626160C8A7}"/>
              </a:ext>
            </a:extLst>
          </p:cNvPr>
          <p:cNvSpPr txBox="1"/>
          <p:nvPr/>
        </p:nvSpPr>
        <p:spPr>
          <a:xfrm>
            <a:off x="7260048" y="2132856"/>
            <a:ext cx="4576785" cy="4216539"/>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Battez le yaourt avec les épices, la moutarde, du sel et du poivre.</a:t>
            </a:r>
          </a:p>
          <a:p>
            <a:pPr marL="285750" indent="-285750" algn="just">
              <a:buFontTx/>
              <a:buChar char="-"/>
            </a:pPr>
            <a:r>
              <a:rPr lang="fr-FR" sz="1400" dirty="0">
                <a:latin typeface="Calibri" panose="020F0502020204030204" pitchFamily="34" charset="0"/>
              </a:rPr>
              <a:t>Plongez-y les 4 tranches de carré de porc et laissez mariner au réfrigérateur.</a:t>
            </a:r>
          </a:p>
          <a:p>
            <a:pPr marL="285750" indent="-285750" algn="just">
              <a:buFontTx/>
              <a:buChar char="-"/>
            </a:pPr>
            <a:r>
              <a:rPr lang="fr-FR" sz="1400" dirty="0">
                <a:latin typeface="Calibri" panose="020F0502020204030204" pitchFamily="34" charset="0"/>
              </a:rPr>
              <a:t>Préchauffez le four à 180°C.</a:t>
            </a:r>
          </a:p>
          <a:p>
            <a:pPr marL="285750" indent="-285750" algn="just">
              <a:buFontTx/>
              <a:buChar char="-"/>
            </a:pPr>
            <a:r>
              <a:rPr lang="fr-FR" sz="1400" dirty="0">
                <a:latin typeface="Calibri" panose="020F0502020204030204" pitchFamily="34" charset="0"/>
              </a:rPr>
              <a:t>Mettez les cornflakes dans un sac de congélation et écrasez-les en miettes, en utilisant un rouleau à pâtisserie.</a:t>
            </a:r>
          </a:p>
          <a:p>
            <a:pPr marL="285750" indent="-285750" algn="just">
              <a:buFontTx/>
              <a:buChar char="-"/>
            </a:pPr>
            <a:r>
              <a:rPr lang="fr-FR" sz="1400" dirty="0">
                <a:latin typeface="Calibri" panose="020F0502020204030204" pitchFamily="34" charset="0"/>
              </a:rPr>
              <a:t>Enrobez les tranches de carré de porc marinées de cette chapelure.</a:t>
            </a:r>
          </a:p>
          <a:p>
            <a:pPr marL="285750" indent="-285750" algn="just">
              <a:buFontTx/>
              <a:buChar char="-"/>
            </a:pPr>
            <a:r>
              <a:rPr lang="fr-FR" sz="1400" dirty="0">
                <a:latin typeface="Calibri" panose="020F0502020204030204" pitchFamily="34" charset="0"/>
              </a:rPr>
              <a:t>Recouvrez la plaque du four d’une feuille de papier cuisson et enfournez pour 20 minutes de cuisson.</a:t>
            </a:r>
          </a:p>
          <a:p>
            <a:pPr marL="285750" indent="-285750" algn="just">
              <a:buFontTx/>
              <a:buChar char="-"/>
            </a:pPr>
            <a:endParaRPr lang="fr-FR" sz="1400" dirty="0">
              <a:latin typeface="Calibri" panose="020F0502020204030204" pitchFamily="34" charset="0"/>
            </a:endParaRPr>
          </a:p>
          <a:p>
            <a:pPr marL="285750" indent="-285750" algn="just">
              <a:buFontTx/>
              <a:buChar char="-"/>
            </a:pPr>
            <a:endParaRPr lang="fr-FR" sz="1400" b="1" dirty="0">
              <a:latin typeface="Calibri" panose="020F0502020204030204" pitchFamily="34" charset="0"/>
            </a:endParaRPr>
          </a:p>
          <a:p>
            <a:pPr marL="285750" indent="-285750" algn="just">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10 min</a:t>
            </a:r>
          </a:p>
          <a:p>
            <a:r>
              <a:rPr lang="fr-FR" sz="1400" b="1" dirty="0">
                <a:solidFill>
                  <a:srgbClr val="8B2331"/>
                </a:solidFill>
                <a:latin typeface="Calibri" panose="020F0502020204030204" pitchFamily="34" charset="0"/>
              </a:rPr>
              <a:t>Cuisson : 20 min</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646331"/>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a:p>
            <a:endParaRPr lang="fr-FR" b="1" dirty="0">
              <a:solidFill>
                <a:srgbClr val="8B2331"/>
              </a:solidFill>
              <a:latin typeface="Calibri" panose="020F0502020204030204" pitchFamily="34" charset="0"/>
            </a:endParaRPr>
          </a:p>
        </p:txBody>
      </p:sp>
      <p:pic>
        <p:nvPicPr>
          <p:cNvPr id="5" name="Image 4" descr="Une image contenant alimentation, plat, petit déjeuner, repas&#10;&#10;Description générée automatiquement">
            <a:extLst>
              <a:ext uri="{FF2B5EF4-FFF2-40B4-BE49-F238E27FC236}">
                <a16:creationId xmlns:a16="http://schemas.microsoft.com/office/drawing/2014/main" id="{E0ACB0A4-B9F5-4D54-BF39-A034B00465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7384"/>
            <a:ext cx="4593049" cy="6889574"/>
          </a:xfrm>
          <a:prstGeom prst="rect">
            <a:avLst/>
          </a:prstGeom>
        </p:spPr>
      </p:pic>
    </p:spTree>
    <p:extLst>
      <p:ext uri="{BB962C8B-B14F-4D97-AF65-F5344CB8AC3E}">
        <p14:creationId xmlns:p14="http://schemas.microsoft.com/office/powerpoint/2010/main" val="2378757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328" y="303510"/>
            <a:ext cx="6552727" cy="473695"/>
          </a:xfrm>
        </p:spPr>
        <p:txBody>
          <a:bodyPr/>
          <a:lstStyle/>
          <a:p>
            <a:r>
              <a:rPr lang="fr-FR" sz="2400" dirty="0"/>
              <a:t>Hot-dog gourmand </a:t>
            </a:r>
            <a:r>
              <a:rPr lang="fr-FR" sz="2400" dirty="0" err="1"/>
              <a:t>knack</a:t>
            </a:r>
            <a:r>
              <a:rPr lang="fr-FR" sz="2400" dirty="0"/>
              <a:t> et lard</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34</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693477" y="2428725"/>
            <a:ext cx="2600715" cy="2462213"/>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 pains à hot-dog        </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 </a:t>
            </a:r>
            <a:r>
              <a:rPr lang="fr-FR" sz="1400" dirty="0" err="1">
                <a:latin typeface="Calibri" panose="020F0502020204030204" pitchFamily="34" charset="0"/>
                <a:cs typeface="Andalus" panose="02020603050405020304" pitchFamily="18" charset="-78"/>
              </a:rPr>
              <a:t>knacks</a:t>
            </a:r>
            <a:r>
              <a:rPr lang="fr-FR" sz="1400" dirty="0">
                <a:latin typeface="Calibri" panose="020F0502020204030204" pitchFamily="34" charset="0"/>
                <a:cs typeface="Andalus" panose="02020603050405020304" pitchFamily="18" charset="-78"/>
              </a:rPr>
              <a:t> Pierre Schmidt    </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 tranches de poitrine fumée (lard)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 cuillères à soupe de moutarde fine        </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100 g d'oignons grillés        </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8 tranches de gros cornichons</a:t>
            </a:r>
          </a:p>
        </p:txBody>
      </p:sp>
      <p:sp>
        <p:nvSpPr>
          <p:cNvPr id="9" name="ZoneTexte 8">
            <a:extLst>
              <a:ext uri="{FF2B5EF4-FFF2-40B4-BE49-F238E27FC236}">
                <a16:creationId xmlns:a16="http://schemas.microsoft.com/office/drawing/2014/main" id="{DDD82F55-3808-41EC-A74F-1F626160C8A7}"/>
              </a:ext>
            </a:extLst>
          </p:cNvPr>
          <p:cNvSpPr txBox="1"/>
          <p:nvPr/>
        </p:nvSpPr>
        <p:spPr>
          <a:xfrm>
            <a:off x="7396121" y="2060848"/>
            <a:ext cx="4244495" cy="4431983"/>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Préchauffez le four à 180°C.</a:t>
            </a:r>
          </a:p>
          <a:p>
            <a:pPr marL="285750" indent="-285750" algn="just">
              <a:buFontTx/>
              <a:buChar char="-"/>
            </a:pPr>
            <a:r>
              <a:rPr lang="fr-FR" sz="1400" dirty="0">
                <a:latin typeface="Calibri" panose="020F0502020204030204" pitchFamily="34" charset="0"/>
              </a:rPr>
              <a:t>Faites dorer les tranches de lard pendant quelques minutes dans une poêle. Coupez-les en petits lardons.</a:t>
            </a:r>
          </a:p>
          <a:p>
            <a:pPr marL="285750" indent="-285750" algn="just">
              <a:buFontTx/>
              <a:buChar char="-"/>
            </a:pPr>
            <a:r>
              <a:rPr lang="fr-FR" sz="1400" dirty="0">
                <a:latin typeface="Calibri" panose="020F0502020204030204" pitchFamily="34" charset="0"/>
              </a:rPr>
              <a:t>Faites réchauffer les knacks pendant 6 minutes dans une casserole d’eau frémissante.</a:t>
            </a:r>
          </a:p>
          <a:p>
            <a:pPr marL="285750" indent="-285750" algn="just">
              <a:buFontTx/>
              <a:buChar char="-"/>
            </a:pPr>
            <a:r>
              <a:rPr lang="fr-FR" sz="1400" dirty="0">
                <a:latin typeface="Calibri" panose="020F0502020204030204" pitchFamily="34" charset="0"/>
              </a:rPr>
              <a:t>Faites réchauffer les pains au four pendant         5 minutes.</a:t>
            </a:r>
          </a:p>
          <a:p>
            <a:pPr marL="285750" indent="-285750" algn="just">
              <a:buFontTx/>
              <a:buChar char="-"/>
            </a:pPr>
            <a:r>
              <a:rPr lang="fr-FR" sz="1400" dirty="0">
                <a:latin typeface="Calibri" panose="020F0502020204030204" pitchFamily="34" charset="0"/>
              </a:rPr>
              <a:t>Disposez les knacks et les cornichons dans les hot-dogs chauds et recouvrez d'un généreux filet de moutarde.</a:t>
            </a:r>
          </a:p>
          <a:p>
            <a:pPr marL="285750" indent="-285750" algn="just">
              <a:buFontTx/>
              <a:buChar char="-"/>
            </a:pPr>
            <a:r>
              <a:rPr lang="fr-FR" sz="1400" dirty="0">
                <a:latin typeface="Calibri" panose="020F0502020204030204" pitchFamily="34" charset="0"/>
              </a:rPr>
              <a:t>Saupoudrez l'ensemble de morceaux de lard et d'oignons frits.</a:t>
            </a:r>
          </a:p>
          <a:p>
            <a:pPr marL="285750" indent="-285750" algn="just">
              <a:buFontTx/>
              <a:buChar char="-"/>
            </a:pPr>
            <a:endParaRPr lang="fr-FR" sz="1400" dirty="0">
              <a:latin typeface="Calibri" panose="020F0502020204030204" pitchFamily="34" charset="0"/>
            </a:endParaRPr>
          </a:p>
          <a:p>
            <a:pPr marL="285750" indent="-285750" algn="just">
              <a:buFontTx/>
              <a:buChar char="-"/>
            </a:pPr>
            <a:endParaRPr lang="fr-FR" sz="1400" b="1" dirty="0">
              <a:latin typeface="Calibri" panose="020F0502020204030204" pitchFamily="34" charset="0"/>
            </a:endParaRPr>
          </a:p>
          <a:p>
            <a:pPr marL="285750" indent="-285750" algn="just">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10 min</a:t>
            </a:r>
          </a:p>
          <a:p>
            <a:r>
              <a:rPr lang="fr-FR" sz="1400" b="1" dirty="0">
                <a:solidFill>
                  <a:srgbClr val="8B2331"/>
                </a:solidFill>
                <a:latin typeface="Calibri" panose="020F0502020204030204" pitchFamily="34" charset="0"/>
              </a:rPr>
              <a:t>Cuisson : 15 min</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646331"/>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a:p>
            <a:endParaRPr lang="fr-FR" b="1" dirty="0">
              <a:solidFill>
                <a:srgbClr val="8B2331"/>
              </a:solidFill>
              <a:latin typeface="Calibri" panose="020F0502020204030204" pitchFamily="34" charset="0"/>
            </a:endParaRPr>
          </a:p>
        </p:txBody>
      </p:sp>
      <p:pic>
        <p:nvPicPr>
          <p:cNvPr id="6" name="Image 5" descr="Une image contenant alimentation, tasse, table, chaud&#10;&#10;Description générée automatiquement">
            <a:extLst>
              <a:ext uri="{FF2B5EF4-FFF2-40B4-BE49-F238E27FC236}">
                <a16:creationId xmlns:a16="http://schemas.microsoft.com/office/drawing/2014/main" id="{C3F928A1-BEF0-4B0F-9FB7-276EF62D76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89" y="0"/>
            <a:ext cx="4572000" cy="6858000"/>
          </a:xfrm>
          <a:prstGeom prst="rect">
            <a:avLst/>
          </a:prstGeom>
        </p:spPr>
      </p:pic>
    </p:spTree>
    <p:extLst>
      <p:ext uri="{BB962C8B-B14F-4D97-AF65-F5344CB8AC3E}">
        <p14:creationId xmlns:p14="http://schemas.microsoft.com/office/powerpoint/2010/main" val="13872193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87888" y="133858"/>
            <a:ext cx="5716951" cy="473695"/>
          </a:xfrm>
        </p:spPr>
        <p:txBody>
          <a:bodyPr/>
          <a:lstStyle/>
          <a:p>
            <a:r>
              <a:rPr lang="fr-FR" sz="2400" dirty="0"/>
              <a:t>Baguette campagnarde à la saucisse fumée, gratinée au munster</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35</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693477" y="2428725"/>
            <a:ext cx="2122603" cy="2031325"/>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6 saucisses fumées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3 baguettes tradition</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150g de munster</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Graines de cumin</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Moutarde à l’ancienne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Sel, poivre</a:t>
            </a:r>
          </a:p>
        </p:txBody>
      </p:sp>
      <p:sp>
        <p:nvSpPr>
          <p:cNvPr id="9" name="ZoneTexte 8">
            <a:extLst>
              <a:ext uri="{FF2B5EF4-FFF2-40B4-BE49-F238E27FC236}">
                <a16:creationId xmlns:a16="http://schemas.microsoft.com/office/drawing/2014/main" id="{DDD82F55-3808-41EC-A74F-1F626160C8A7}"/>
              </a:ext>
            </a:extLst>
          </p:cNvPr>
          <p:cNvSpPr txBox="1"/>
          <p:nvPr/>
        </p:nvSpPr>
        <p:spPr>
          <a:xfrm>
            <a:off x="7262643" y="2060848"/>
            <a:ext cx="4576785" cy="3570208"/>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Préchauffez le four à 180°C.</a:t>
            </a:r>
          </a:p>
          <a:p>
            <a:pPr marL="285750" indent="-285750" algn="just">
              <a:buFontTx/>
              <a:buChar char="-"/>
            </a:pPr>
            <a:r>
              <a:rPr lang="fr-FR" sz="1400" dirty="0">
                <a:latin typeface="Calibri" panose="020F0502020204030204" pitchFamily="34" charset="0"/>
              </a:rPr>
              <a:t>Plongez les saucisses dans l’eau bouillante pendant 20 minutes.</a:t>
            </a:r>
          </a:p>
          <a:p>
            <a:pPr marL="285750" indent="-285750" algn="just">
              <a:buFontTx/>
              <a:buChar char="-"/>
            </a:pPr>
            <a:r>
              <a:rPr lang="fr-FR" sz="1400" dirty="0">
                <a:latin typeface="Calibri" panose="020F0502020204030204" pitchFamily="34" charset="0"/>
              </a:rPr>
              <a:t>Coupez les baguettes en deux comme pour réaliser un sandwich.</a:t>
            </a:r>
          </a:p>
          <a:p>
            <a:pPr marL="285750" indent="-285750" algn="just">
              <a:buFontTx/>
              <a:buChar char="-"/>
            </a:pPr>
            <a:r>
              <a:rPr lang="fr-FR" sz="1400" dirty="0">
                <a:latin typeface="Calibri" panose="020F0502020204030204" pitchFamily="34" charset="0"/>
              </a:rPr>
              <a:t>Tartinez de moutarde. Disposez 2 saucisses au centre de chaque baguette.</a:t>
            </a:r>
          </a:p>
          <a:p>
            <a:pPr marL="285750" indent="-285750" algn="just">
              <a:buFontTx/>
              <a:buChar char="-"/>
            </a:pPr>
            <a:r>
              <a:rPr lang="fr-FR" sz="1400" dirty="0">
                <a:latin typeface="Calibri" panose="020F0502020204030204" pitchFamily="34" charset="0"/>
              </a:rPr>
              <a:t>Ajoutez 3 tranches de munster et mettez au four 5 minutes. Parsemez de graines de cumin.</a:t>
            </a:r>
          </a:p>
          <a:p>
            <a:pPr marL="285750" indent="-285750" algn="just">
              <a:buFontTx/>
              <a:buChar char="-"/>
            </a:pPr>
            <a:endParaRPr lang="fr-FR" sz="1400" dirty="0">
              <a:latin typeface="Calibri" panose="020F0502020204030204" pitchFamily="34" charset="0"/>
            </a:endParaRPr>
          </a:p>
          <a:p>
            <a:pPr marL="285750" indent="-285750" algn="just">
              <a:buFontTx/>
              <a:buChar char="-"/>
            </a:pPr>
            <a:endParaRPr lang="fr-FR" sz="1400" b="1" dirty="0">
              <a:latin typeface="Calibri" panose="020F0502020204030204" pitchFamily="34" charset="0"/>
            </a:endParaRPr>
          </a:p>
          <a:p>
            <a:pPr marL="285750" indent="-285750" algn="just">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10 min</a:t>
            </a:r>
          </a:p>
          <a:p>
            <a:r>
              <a:rPr lang="fr-FR" sz="1400" b="1" dirty="0">
                <a:solidFill>
                  <a:srgbClr val="8B2331"/>
                </a:solidFill>
                <a:latin typeface="Calibri" panose="020F0502020204030204" pitchFamily="34" charset="0"/>
              </a:rPr>
              <a:t>Cuisson : 25 min</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646331"/>
          </a:xfrm>
          <a:prstGeom prst="rect">
            <a:avLst/>
          </a:prstGeom>
          <a:noFill/>
        </p:spPr>
        <p:txBody>
          <a:bodyPr wrap="square" rtlCol="0">
            <a:spAutoFit/>
          </a:bodyPr>
          <a:lstStyle/>
          <a:p>
            <a:r>
              <a:rPr lang="fr-FR" b="1" dirty="0">
                <a:solidFill>
                  <a:srgbClr val="8B2331"/>
                </a:solidFill>
                <a:latin typeface="Calibri" panose="020F0502020204030204" pitchFamily="34" charset="0"/>
              </a:rPr>
              <a:t>Pour 6 personnes</a:t>
            </a:r>
          </a:p>
          <a:p>
            <a:endParaRPr lang="fr-FR" b="1" dirty="0">
              <a:solidFill>
                <a:srgbClr val="8B2331"/>
              </a:solidFill>
              <a:latin typeface="Calibri" panose="020F0502020204030204" pitchFamily="34" charset="0"/>
            </a:endParaRPr>
          </a:p>
        </p:txBody>
      </p:sp>
      <p:pic>
        <p:nvPicPr>
          <p:cNvPr id="6" name="Image 5" descr="Une image contenant alimentation, terrain, en-cas, sandwich&#10;&#10;Description générée automatiquement">
            <a:extLst>
              <a:ext uri="{FF2B5EF4-FFF2-40B4-BE49-F238E27FC236}">
                <a16:creationId xmlns:a16="http://schemas.microsoft.com/office/drawing/2014/main" id="{16BC2C69-D2C0-43E2-810E-9C3D673873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Tree>
    <p:extLst>
      <p:ext uri="{BB962C8B-B14F-4D97-AF65-F5344CB8AC3E}">
        <p14:creationId xmlns:p14="http://schemas.microsoft.com/office/powerpoint/2010/main" val="1024937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53695" y="157636"/>
            <a:ext cx="5716951" cy="473695"/>
          </a:xfrm>
        </p:spPr>
        <p:txBody>
          <a:bodyPr/>
          <a:lstStyle/>
          <a:p>
            <a:r>
              <a:rPr lang="fr-FR" sz="2400" dirty="0"/>
              <a:t>Brochettes de </a:t>
            </a:r>
            <a:r>
              <a:rPr lang="fr-FR" sz="2400" dirty="0" err="1"/>
              <a:t>Kassler</a:t>
            </a:r>
            <a:r>
              <a:rPr lang="fr-FR" sz="2400" dirty="0"/>
              <a:t>, poulet et courgettes au curry</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36</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795642" y="2201331"/>
            <a:ext cx="2600715" cy="4185761"/>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 tranches de </a:t>
            </a:r>
            <a:r>
              <a:rPr lang="fr-FR" sz="1400" dirty="0" err="1">
                <a:latin typeface="Calibri" panose="020F0502020204030204" pitchFamily="34" charset="0"/>
                <a:cs typeface="Andalus" panose="02020603050405020304" pitchFamily="18" charset="-78"/>
              </a:rPr>
              <a:t>kassler</a:t>
            </a:r>
            <a:r>
              <a:rPr lang="fr-FR" sz="1400" dirty="0">
                <a:latin typeface="Calibri" panose="020F0502020204030204" pitchFamily="34" charset="0"/>
                <a:cs typeface="Andalus" panose="02020603050405020304" pitchFamily="18" charset="-78"/>
              </a:rPr>
              <a:t> (filet)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3 escalopes de poulet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 cuillères à soupe de fromage blanc</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courgettes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gousses d’ail</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morceau de gingembre frais de 2 cm</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½ bouquet de persil plat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cuillères à café de moutarde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cuillère à café de coriandre moulue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cuillère à café de curry moulu</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Sel</a:t>
            </a:r>
          </a:p>
        </p:txBody>
      </p:sp>
      <p:sp>
        <p:nvSpPr>
          <p:cNvPr id="9" name="ZoneTexte 8">
            <a:extLst>
              <a:ext uri="{FF2B5EF4-FFF2-40B4-BE49-F238E27FC236}">
                <a16:creationId xmlns:a16="http://schemas.microsoft.com/office/drawing/2014/main" id="{DDD82F55-3808-41EC-A74F-1F626160C8A7}"/>
              </a:ext>
            </a:extLst>
          </p:cNvPr>
          <p:cNvSpPr txBox="1"/>
          <p:nvPr/>
        </p:nvSpPr>
        <p:spPr>
          <a:xfrm>
            <a:off x="7260048" y="2132856"/>
            <a:ext cx="4576785" cy="4216539"/>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Découpez le poulet et le kassler en morceaux réguliers.</a:t>
            </a:r>
          </a:p>
          <a:p>
            <a:pPr marL="285750" indent="-285750" algn="just">
              <a:buFontTx/>
              <a:buChar char="-"/>
            </a:pPr>
            <a:r>
              <a:rPr lang="fr-FR" sz="1400" dirty="0">
                <a:latin typeface="Calibri" panose="020F0502020204030204" pitchFamily="34" charset="0"/>
              </a:rPr>
              <a:t>Coupez les courgettes en grosses rondelles (ou demi-rondelles si trop gros).</a:t>
            </a:r>
          </a:p>
          <a:p>
            <a:pPr marL="285750" indent="-285750" algn="just">
              <a:buFontTx/>
              <a:buChar char="-"/>
            </a:pPr>
            <a:r>
              <a:rPr lang="fr-FR" sz="1400" dirty="0">
                <a:latin typeface="Calibri" panose="020F0502020204030204" pitchFamily="34" charset="0"/>
              </a:rPr>
              <a:t>Mélangez le fromage blanc, le persil émincé, l’ail pilé, le gingembre haché, la moutarde et les épices.</a:t>
            </a:r>
          </a:p>
          <a:p>
            <a:pPr marL="285750" indent="-285750" algn="just">
              <a:buFontTx/>
              <a:buChar char="-"/>
            </a:pPr>
            <a:r>
              <a:rPr lang="fr-FR" sz="1400" dirty="0">
                <a:latin typeface="Calibri" panose="020F0502020204030204" pitchFamily="34" charset="0"/>
              </a:rPr>
              <a:t>Ajoutez le poulet, le kassler et les courgettes et mélangez bien.</a:t>
            </a:r>
          </a:p>
          <a:p>
            <a:pPr marL="285750" indent="-285750" algn="just">
              <a:buFontTx/>
              <a:buChar char="-"/>
            </a:pPr>
            <a:r>
              <a:rPr lang="fr-FR" sz="1400" dirty="0">
                <a:latin typeface="Calibri" panose="020F0502020204030204" pitchFamily="34" charset="0"/>
              </a:rPr>
              <a:t>Filmez et laissez mariner au réfrigérateur pendant au moins 1h.</a:t>
            </a:r>
          </a:p>
          <a:p>
            <a:pPr marL="285750" indent="-285750" algn="just">
              <a:buFontTx/>
              <a:buChar char="-"/>
            </a:pPr>
            <a:r>
              <a:rPr lang="fr-FR" sz="1400" dirty="0">
                <a:latin typeface="Calibri" panose="020F0502020204030204" pitchFamily="34" charset="0"/>
              </a:rPr>
              <a:t>Montez les brochettes en alternant les ingrédients.</a:t>
            </a:r>
          </a:p>
          <a:p>
            <a:pPr marL="285750" indent="-285750" algn="just">
              <a:buFontTx/>
              <a:buChar char="-"/>
            </a:pPr>
            <a:r>
              <a:rPr lang="fr-FR" sz="1400" dirty="0">
                <a:latin typeface="Calibri" panose="020F0502020204030204" pitchFamily="34" charset="0"/>
              </a:rPr>
              <a:t>Faites-les griller dans une poêle ou au barbecue.</a:t>
            </a:r>
          </a:p>
          <a:p>
            <a:pPr marL="285750" indent="-285750" algn="just">
              <a:buFontTx/>
              <a:buChar char="-"/>
            </a:pPr>
            <a:r>
              <a:rPr lang="fr-FR" sz="1400" dirty="0">
                <a:latin typeface="Calibri" panose="020F0502020204030204" pitchFamily="34" charset="0"/>
              </a:rPr>
              <a:t>Servez avec des crudités et des frites maison.</a:t>
            </a:r>
          </a:p>
          <a:p>
            <a:pPr marL="285750" indent="-285750" algn="just">
              <a:buFontTx/>
              <a:buChar char="-"/>
            </a:pPr>
            <a:endParaRPr lang="fr-FR" sz="1400" dirty="0">
              <a:latin typeface="Calibri" panose="020F0502020204030204" pitchFamily="34" charset="0"/>
            </a:endParaRPr>
          </a:p>
          <a:p>
            <a:pPr marL="285750" indent="-285750" algn="just">
              <a:buFontTx/>
              <a:buChar char="-"/>
            </a:pPr>
            <a:endParaRPr lang="fr-FR" sz="1400" b="1" dirty="0">
              <a:latin typeface="Calibri" panose="020F0502020204030204" pitchFamily="34" charset="0"/>
            </a:endParaRPr>
          </a:p>
          <a:p>
            <a:pPr marL="285750" indent="-285750" algn="just">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20 min</a:t>
            </a:r>
          </a:p>
          <a:p>
            <a:r>
              <a:rPr lang="fr-FR" sz="1400" b="1" dirty="0">
                <a:solidFill>
                  <a:srgbClr val="8B2331"/>
                </a:solidFill>
                <a:latin typeface="Calibri" panose="020F0502020204030204" pitchFamily="34" charset="0"/>
              </a:rPr>
              <a:t>Cuisson : 5 min</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646331"/>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a:p>
            <a:endParaRPr lang="fr-FR" b="1" dirty="0">
              <a:solidFill>
                <a:srgbClr val="8B2331"/>
              </a:solidFill>
              <a:latin typeface="Calibri" panose="020F0502020204030204" pitchFamily="34" charset="0"/>
            </a:endParaRPr>
          </a:p>
        </p:txBody>
      </p:sp>
      <p:pic>
        <p:nvPicPr>
          <p:cNvPr id="6" name="Image 5" descr="Une image contenant alimentation, table, en bois, plat&#10;&#10;Description générée automatiquement">
            <a:extLst>
              <a:ext uri="{FF2B5EF4-FFF2-40B4-BE49-F238E27FC236}">
                <a16:creationId xmlns:a16="http://schemas.microsoft.com/office/drawing/2014/main" id="{35B824D9-AF88-40A7-A2C8-193724CC0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571431" cy="6858000"/>
          </a:xfrm>
          <a:prstGeom prst="rect">
            <a:avLst/>
          </a:prstGeom>
        </p:spPr>
      </p:pic>
    </p:spTree>
    <p:extLst>
      <p:ext uri="{BB962C8B-B14F-4D97-AF65-F5344CB8AC3E}">
        <p14:creationId xmlns:p14="http://schemas.microsoft.com/office/powerpoint/2010/main" val="555813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87888" y="249760"/>
            <a:ext cx="5716951" cy="473695"/>
          </a:xfrm>
        </p:spPr>
        <p:txBody>
          <a:bodyPr/>
          <a:lstStyle/>
          <a:p>
            <a:r>
              <a:rPr lang="fr-FR" sz="2400" dirty="0"/>
              <a:t>Palette fumée façon Kebab</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37</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693477" y="2428725"/>
            <a:ext cx="2770675" cy="2893100"/>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palette désossée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 pains pita</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3 tomates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oignon blanc</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feuilles de chou rouge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 cuillères à soupe de crème fraîche épaisse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100g de mesclun</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Moutarde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Crème fraîche</a:t>
            </a:r>
          </a:p>
        </p:txBody>
      </p:sp>
      <p:sp>
        <p:nvSpPr>
          <p:cNvPr id="9" name="ZoneTexte 8">
            <a:extLst>
              <a:ext uri="{FF2B5EF4-FFF2-40B4-BE49-F238E27FC236}">
                <a16:creationId xmlns:a16="http://schemas.microsoft.com/office/drawing/2014/main" id="{DDD82F55-3808-41EC-A74F-1F626160C8A7}"/>
              </a:ext>
            </a:extLst>
          </p:cNvPr>
          <p:cNvSpPr txBox="1"/>
          <p:nvPr/>
        </p:nvSpPr>
        <p:spPr>
          <a:xfrm>
            <a:off x="7585301" y="2132856"/>
            <a:ext cx="4216745" cy="4001095"/>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Plongez la palette dans l’eau bouillante pour 3h de cuisson.</a:t>
            </a:r>
          </a:p>
          <a:p>
            <a:pPr marL="285750" indent="-285750" algn="just">
              <a:buFontTx/>
              <a:buChar char="-"/>
            </a:pPr>
            <a:r>
              <a:rPr lang="fr-FR" sz="1400" dirty="0">
                <a:latin typeface="Calibri" panose="020F0502020204030204" pitchFamily="34" charset="0"/>
              </a:rPr>
              <a:t>Lavez et émincez les tomates, l’oignon et les feuilles de chou.</a:t>
            </a:r>
          </a:p>
          <a:p>
            <a:pPr marL="285750" indent="-285750" algn="just">
              <a:buFontTx/>
              <a:buChar char="-"/>
            </a:pPr>
            <a:r>
              <a:rPr lang="fr-FR" sz="1400" dirty="0">
                <a:latin typeface="Calibri" panose="020F0502020204030204" pitchFamily="34" charset="0"/>
              </a:rPr>
              <a:t>Après cuisson, détachez des petits morceaux de viande avec vos doigts.</a:t>
            </a:r>
          </a:p>
          <a:p>
            <a:pPr marL="285750" indent="-285750" algn="just">
              <a:buFontTx/>
              <a:buChar char="-"/>
            </a:pPr>
            <a:r>
              <a:rPr lang="fr-FR" sz="1400" dirty="0">
                <a:latin typeface="Calibri" panose="020F0502020204030204" pitchFamily="34" charset="0"/>
              </a:rPr>
              <a:t>Passez les pains pita au toaster ou quelques minutes au four pour les rendre croustillants et chauds.</a:t>
            </a:r>
          </a:p>
          <a:p>
            <a:pPr marL="285750" indent="-285750" algn="just">
              <a:buFontTx/>
              <a:buChar char="-"/>
            </a:pPr>
            <a:r>
              <a:rPr lang="fr-FR" sz="1400" dirty="0">
                <a:latin typeface="Calibri" panose="020F0502020204030204" pitchFamily="34" charset="0"/>
              </a:rPr>
              <a:t>Garnissez chaque pain de mesclun, de viande et de légumes.</a:t>
            </a:r>
          </a:p>
          <a:p>
            <a:pPr marL="285750" indent="-285750" algn="just">
              <a:buFontTx/>
              <a:buChar char="-"/>
            </a:pPr>
            <a:endParaRPr lang="fr-FR" sz="1400" dirty="0">
              <a:latin typeface="Calibri" panose="020F0502020204030204" pitchFamily="34" charset="0"/>
            </a:endParaRPr>
          </a:p>
          <a:p>
            <a:pPr marL="285750" indent="-285750" algn="just">
              <a:buFontTx/>
              <a:buChar char="-"/>
            </a:pPr>
            <a:endParaRPr lang="fr-FR" sz="1400" b="1" dirty="0">
              <a:latin typeface="Calibri" panose="020F0502020204030204" pitchFamily="34" charset="0"/>
            </a:endParaRPr>
          </a:p>
          <a:p>
            <a:pPr marL="285750" indent="-285750" algn="just">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20 min</a:t>
            </a:r>
          </a:p>
          <a:p>
            <a:r>
              <a:rPr lang="fr-FR" sz="1400" b="1" dirty="0">
                <a:solidFill>
                  <a:srgbClr val="8B2331"/>
                </a:solidFill>
                <a:latin typeface="Calibri" panose="020F0502020204030204" pitchFamily="34" charset="0"/>
              </a:rPr>
              <a:t>Cuisson : 3h</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646331"/>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a:p>
            <a:endParaRPr lang="fr-FR" b="1" dirty="0">
              <a:solidFill>
                <a:srgbClr val="8B2331"/>
              </a:solidFill>
              <a:latin typeface="Calibri" panose="020F0502020204030204" pitchFamily="34" charset="0"/>
            </a:endParaRPr>
          </a:p>
        </p:txBody>
      </p:sp>
      <p:pic>
        <p:nvPicPr>
          <p:cNvPr id="6" name="Image 5" descr="Une image contenant alimentation, table, intérieur, en-cas&#10;&#10;Description générée automatiquement">
            <a:extLst>
              <a:ext uri="{FF2B5EF4-FFF2-40B4-BE49-F238E27FC236}">
                <a16:creationId xmlns:a16="http://schemas.microsoft.com/office/drawing/2014/main" id="{474C85EF-5327-411A-920F-3549F2F244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 y="0"/>
            <a:ext cx="4572000" cy="6858000"/>
          </a:xfrm>
          <a:prstGeom prst="rect">
            <a:avLst/>
          </a:prstGeom>
        </p:spPr>
      </p:pic>
    </p:spTree>
    <p:extLst>
      <p:ext uri="{BB962C8B-B14F-4D97-AF65-F5344CB8AC3E}">
        <p14:creationId xmlns:p14="http://schemas.microsoft.com/office/powerpoint/2010/main" val="38131890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06232" y="116632"/>
            <a:ext cx="4276791" cy="473695"/>
          </a:xfrm>
        </p:spPr>
        <p:txBody>
          <a:bodyPr/>
          <a:lstStyle/>
          <a:p>
            <a:r>
              <a:rPr lang="fr-FR" sz="2400" dirty="0"/>
              <a:t>Spaetzle aux saucisses fumées et aux poivrons</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38</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621469" y="2428725"/>
            <a:ext cx="2770675" cy="3323987"/>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1kg de spaetzle Pierre Schmidt</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8 saucisses fumées Pierre Schmidt </a:t>
            </a:r>
          </a:p>
          <a:p>
            <a:pPr marL="285750" indent="-285750">
              <a:buFont typeface="Arial" panose="020B0604020202020204" pitchFamily="34" charset="0"/>
              <a:buChar char="•"/>
            </a:pPr>
            <a:r>
              <a:rPr lang="fr-FR" sz="1400" dirty="0">
                <a:latin typeface="Calibri" panose="020F0502020204030204" pitchFamily="34" charset="0"/>
                <a:ea typeface="Calibri" panose="020F0502020204030204" pitchFamily="34" charset="0"/>
                <a:cs typeface="Calibri" panose="020F0502020204030204" pitchFamily="34" charset="0"/>
              </a:rPr>
              <a:t>4</a:t>
            </a:r>
            <a:r>
              <a:rPr lang="fr-FR" sz="1400" dirty="0">
                <a:effectLst/>
                <a:latin typeface="Calibri" panose="020F0502020204030204" pitchFamily="34" charset="0"/>
                <a:ea typeface="Calibri" panose="020F0502020204030204" pitchFamily="34" charset="0"/>
                <a:cs typeface="Calibri" panose="020F0502020204030204" pitchFamily="34" charset="0"/>
              </a:rPr>
              <a:t> poivrons rouges</a:t>
            </a:r>
          </a:p>
          <a:p>
            <a:pPr marL="285750" indent="-285750">
              <a:buFont typeface="Arial" panose="020B0604020202020204" pitchFamily="34" charset="0"/>
              <a:buChar char="•"/>
            </a:pPr>
            <a:r>
              <a:rPr lang="fr-FR" sz="1400" dirty="0">
                <a:latin typeface="Calibri" panose="020F0502020204030204" pitchFamily="34" charset="0"/>
                <a:ea typeface="Calibri" panose="020F0502020204030204" pitchFamily="34" charset="0"/>
                <a:cs typeface="Calibri" panose="020F0502020204030204" pitchFamily="34" charset="0"/>
              </a:rPr>
              <a:t>4</a:t>
            </a:r>
            <a:r>
              <a:rPr lang="fr-FR" sz="1400" dirty="0">
                <a:effectLst/>
                <a:latin typeface="Calibri" panose="020F0502020204030204" pitchFamily="34" charset="0"/>
                <a:ea typeface="Calibri" panose="020F0502020204030204" pitchFamily="34" charset="0"/>
                <a:cs typeface="Calibri" panose="020F0502020204030204" pitchFamily="34" charset="0"/>
              </a:rPr>
              <a:t> poivrons jaunes</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4 oignons</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40 cl de coulis de tomate</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10 cl d'huile d’olive</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20g de curry</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6 pincées de sel fin</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Piment d’Espelette</a:t>
            </a:r>
            <a:br>
              <a:rPr lang="fr-FR" sz="1400" dirty="0">
                <a:effectLst/>
                <a:latin typeface="Calibri" panose="020F0502020204030204" pitchFamily="34" charset="0"/>
                <a:ea typeface="Calibri" panose="020F0502020204030204" pitchFamily="34" charset="0"/>
                <a:cs typeface="Calibri" panose="020F0502020204030204" pitchFamily="34" charset="0"/>
              </a:rPr>
            </a:br>
            <a:br>
              <a:rPr lang="fr-FR" sz="1400" dirty="0">
                <a:effectLst/>
                <a:latin typeface="Calibri" panose="020F0502020204030204" pitchFamily="34" charset="0"/>
                <a:ea typeface="Calibri" panose="020F0502020204030204" pitchFamily="34" charset="0"/>
                <a:cs typeface="Times New Roman" panose="02020603050405020304" pitchFamily="18" charset="0"/>
              </a:rPr>
            </a:br>
            <a:endParaRPr lang="fr-FR" sz="1400" dirty="0">
              <a:latin typeface="Calibri" panose="020F0502020204030204" pitchFamily="34" charset="0"/>
              <a:cs typeface="Andalus" panose="02020603050405020304" pitchFamily="18" charset="-78"/>
            </a:endParaRPr>
          </a:p>
        </p:txBody>
      </p:sp>
      <p:sp>
        <p:nvSpPr>
          <p:cNvPr id="9" name="ZoneTexte 8">
            <a:extLst>
              <a:ext uri="{FF2B5EF4-FFF2-40B4-BE49-F238E27FC236}">
                <a16:creationId xmlns:a16="http://schemas.microsoft.com/office/drawing/2014/main" id="{DDD82F55-3808-41EC-A74F-1F626160C8A7}"/>
              </a:ext>
            </a:extLst>
          </p:cNvPr>
          <p:cNvSpPr txBox="1"/>
          <p:nvPr/>
        </p:nvSpPr>
        <p:spPr>
          <a:xfrm>
            <a:off x="7423871" y="2060848"/>
            <a:ext cx="4576785" cy="4278094"/>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Faites dorer les spaetzle avec un peu de beurre.</a:t>
            </a:r>
            <a:r>
              <a:rPr lang="fr-FR" sz="1400" dirty="0">
                <a:latin typeface="Calibri" panose="020F0502020204030204" pitchFamily="34" charset="0"/>
                <a:ea typeface="Calibri" panose="020F0502020204030204" pitchFamily="34" charset="0"/>
                <a:cs typeface="Calibri" panose="020F0502020204030204" pitchFamily="34" charset="0"/>
              </a:rPr>
              <a:t> </a:t>
            </a: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Épluchez et émincez les oignons. Coupez les poivrons en lamelles. Coupez les saucisses en rondelles.</a:t>
            </a: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Dans une poêle chaude, faites dorer les saucisses.</a:t>
            </a: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Ajoutez les oignons et les poivrons. </a:t>
            </a: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Saupoudrez du curry et des pincées de sel. </a:t>
            </a: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Versez le coulis de tomate puis laissez cuire à feu doux pendant 10 à 15 minutes.</a:t>
            </a: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Incorporez les spaetzle et mélangez. </a:t>
            </a: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Saupoudrez de piment d’Espelette.</a:t>
            </a:r>
          </a:p>
          <a:p>
            <a:pPr marL="285750" indent="-285750">
              <a:buFontTx/>
              <a:buChar char="-"/>
            </a:pPr>
            <a:endParaRPr lang="fr-FR" sz="1400" dirty="0">
              <a:effectLst/>
              <a:latin typeface="Calibri" panose="020F0502020204030204" pitchFamily="34" charset="0"/>
              <a:ea typeface="Calibri" panose="020F0502020204030204" pitchFamily="34" charset="0"/>
              <a:cs typeface="Calibri" panose="020F0502020204030204" pitchFamily="34" charset="0"/>
            </a:endParaRPr>
          </a:p>
          <a:p>
            <a:br>
              <a:rPr lang="fr-FR" sz="1800" dirty="0">
                <a:effectLst/>
                <a:latin typeface="Calibri" panose="020F0502020204030204" pitchFamily="34" charset="0"/>
                <a:ea typeface="Calibri" panose="020F0502020204030204" pitchFamily="34" charset="0"/>
                <a:cs typeface="Times New Roman" panose="02020603050405020304" pitchFamily="18" charset="0"/>
              </a:rPr>
            </a:br>
            <a:endParaRPr lang="fr-FR" sz="1400" dirty="0">
              <a:latin typeface="Calibri" panose="020F0502020204030204" pitchFamily="34" charset="0"/>
            </a:endParaRPr>
          </a:p>
          <a:p>
            <a:pPr marL="285750" indent="-285750" algn="just">
              <a:buFontTx/>
              <a:buChar char="-"/>
            </a:pPr>
            <a:endParaRPr lang="fr-FR" sz="1400" b="1" dirty="0">
              <a:latin typeface="Calibri" panose="020F0502020204030204" pitchFamily="34" charset="0"/>
            </a:endParaRPr>
          </a:p>
          <a:p>
            <a:pPr marL="285750" indent="-285750" algn="just">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10 min</a:t>
            </a:r>
          </a:p>
          <a:p>
            <a:r>
              <a:rPr lang="fr-FR" sz="1400" b="1" dirty="0">
                <a:solidFill>
                  <a:srgbClr val="8B2331"/>
                </a:solidFill>
                <a:latin typeface="Calibri" panose="020F0502020204030204" pitchFamily="34" charset="0"/>
              </a:rPr>
              <a:t>Cuisson : 20 minutes</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646331"/>
          </a:xfrm>
          <a:prstGeom prst="rect">
            <a:avLst/>
          </a:prstGeom>
          <a:noFill/>
        </p:spPr>
        <p:txBody>
          <a:bodyPr wrap="square" rtlCol="0">
            <a:spAutoFit/>
          </a:bodyPr>
          <a:lstStyle/>
          <a:p>
            <a:r>
              <a:rPr lang="fr-FR" b="1" dirty="0">
                <a:solidFill>
                  <a:srgbClr val="8B2331"/>
                </a:solidFill>
                <a:latin typeface="Calibri" panose="020F0502020204030204" pitchFamily="34" charset="0"/>
              </a:rPr>
              <a:t>Pour 6 personnes</a:t>
            </a:r>
          </a:p>
          <a:p>
            <a:endParaRPr lang="fr-FR" b="1" dirty="0">
              <a:solidFill>
                <a:srgbClr val="8B2331"/>
              </a:solidFill>
              <a:latin typeface="Calibri" panose="020F0502020204030204" pitchFamily="34" charset="0"/>
            </a:endParaRPr>
          </a:p>
        </p:txBody>
      </p:sp>
      <p:pic>
        <p:nvPicPr>
          <p:cNvPr id="6" name="Image 5" descr="Une image contenant gril, plat, casserole, cuisinant&#10;&#10;Description générée automatiquement">
            <a:extLst>
              <a:ext uri="{FF2B5EF4-FFF2-40B4-BE49-F238E27FC236}">
                <a16:creationId xmlns:a16="http://schemas.microsoft.com/office/drawing/2014/main" id="{7F302BC9-8A8B-4FAF-8313-29D2F367F4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8" y="-13992"/>
            <a:ext cx="4581766" cy="6871992"/>
          </a:xfrm>
          <a:prstGeom prst="rect">
            <a:avLst/>
          </a:prstGeom>
        </p:spPr>
      </p:pic>
    </p:spTree>
    <p:extLst>
      <p:ext uri="{BB962C8B-B14F-4D97-AF65-F5344CB8AC3E}">
        <p14:creationId xmlns:p14="http://schemas.microsoft.com/office/powerpoint/2010/main" val="17297293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86240" y="116632"/>
            <a:ext cx="4104456" cy="473695"/>
          </a:xfrm>
        </p:spPr>
        <p:txBody>
          <a:bodyPr/>
          <a:lstStyle/>
          <a:p>
            <a:r>
              <a:rPr lang="fr-FR" sz="2400" dirty="0"/>
              <a:t>« Spaetzliflette » au munster et au cervelas</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39</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857991" y="2492896"/>
            <a:ext cx="2476017" cy="3108543"/>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171450" indent="-1714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1 kg de spaetzle Pierre Schmidt</a:t>
            </a:r>
          </a:p>
          <a:p>
            <a:pPr marL="171450" indent="-1714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500g d’émincé de cervelas Pierre Schmidt</a:t>
            </a:r>
            <a:endParaRPr lang="fr-FR" sz="1400" dirty="0">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3 oignons</a:t>
            </a:r>
          </a:p>
          <a:p>
            <a:pPr marL="171450" indent="-1714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2 cuillères à café de cumin</a:t>
            </a:r>
          </a:p>
          <a:p>
            <a:pPr marL="171450" indent="-1714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100 g de beurre</a:t>
            </a:r>
          </a:p>
          <a:p>
            <a:pPr marL="171450" indent="-1714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50 cl de crème</a:t>
            </a:r>
          </a:p>
          <a:p>
            <a:pPr marL="171450" indent="-1714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1 munster format familial (ou reblochon)</a:t>
            </a:r>
          </a:p>
          <a:p>
            <a:pPr marL="171450" indent="-1714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25 brins de ciboulette ciselée</a:t>
            </a:r>
            <a:br>
              <a:rPr lang="fr-FR" sz="1400" dirty="0">
                <a:effectLst/>
                <a:latin typeface="Calibri" panose="020F0502020204030204" pitchFamily="34" charset="0"/>
                <a:ea typeface="Calibri" panose="020F0502020204030204" pitchFamily="34" charset="0"/>
                <a:cs typeface="Times New Roman" panose="02020603050405020304" pitchFamily="18" charset="0"/>
              </a:rPr>
            </a:br>
            <a:endParaRPr lang="fr-FR" sz="1400" dirty="0">
              <a:latin typeface="Calibri" panose="020F0502020204030204" pitchFamily="34" charset="0"/>
              <a:cs typeface="Andalus" panose="02020603050405020304" pitchFamily="18" charset="-78"/>
            </a:endParaRPr>
          </a:p>
        </p:txBody>
      </p:sp>
      <p:sp>
        <p:nvSpPr>
          <p:cNvPr id="9" name="ZoneTexte 8">
            <a:extLst>
              <a:ext uri="{FF2B5EF4-FFF2-40B4-BE49-F238E27FC236}">
                <a16:creationId xmlns:a16="http://schemas.microsoft.com/office/drawing/2014/main" id="{DDD82F55-3808-41EC-A74F-1F626160C8A7}"/>
              </a:ext>
            </a:extLst>
          </p:cNvPr>
          <p:cNvSpPr txBox="1"/>
          <p:nvPr/>
        </p:nvSpPr>
        <p:spPr>
          <a:xfrm>
            <a:off x="7423871" y="2060848"/>
            <a:ext cx="4576785" cy="4708981"/>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Faites préchauffer le four à 180°C.</a:t>
            </a: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Pelez et ciselez les oignons. Faites revenir les oignons ciselés avec le beurre.</a:t>
            </a: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Dans la même casserole, ajoutez la crème et le cumin. Mélangez, réservez.</a:t>
            </a: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Dans un plat à four, déposez une couche de spaetzle. Ajoutez une couche d’émincé de cervelas. Recouvrez du mélange crème-oignons.</a:t>
            </a: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Coupez le munster en deux dans la hauteur pour obtenir deux disques de fromage.</a:t>
            </a:r>
            <a:r>
              <a:rPr lang="fr-FR" sz="1400" dirty="0">
                <a:latin typeface="Calibri" panose="020F0502020204030204" pitchFamily="34" charset="0"/>
                <a:ea typeface="Calibri" panose="020F0502020204030204" pitchFamily="34" charset="0"/>
                <a:cs typeface="Calibri" panose="020F0502020204030204" pitchFamily="34" charset="0"/>
              </a:rPr>
              <a:t> </a:t>
            </a:r>
            <a:r>
              <a:rPr lang="fr-FR" sz="1400" dirty="0">
                <a:effectLst/>
                <a:latin typeface="Calibri" panose="020F0502020204030204" pitchFamily="34" charset="0"/>
                <a:ea typeface="Calibri" panose="020F0502020204030204" pitchFamily="34" charset="0"/>
                <a:cs typeface="Calibri" panose="020F0502020204030204" pitchFamily="34" charset="0"/>
              </a:rPr>
              <a:t>Déposez-les sur le dessus du gratin.</a:t>
            </a: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Enfournez pour 20 minutes de cuisson pour obtenir une belle couleur dorée. </a:t>
            </a: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Après cuisson, parsemez de ciboulette ciselée</a:t>
            </a:r>
            <a:r>
              <a:rPr lang="fr-FR" sz="1800" dirty="0">
                <a:effectLst/>
                <a:latin typeface="Calibri" panose="020F0502020204030204" pitchFamily="34" charset="0"/>
                <a:ea typeface="Calibri" panose="020F0502020204030204" pitchFamily="34" charset="0"/>
                <a:cs typeface="Calibri" panose="020F0502020204030204" pitchFamily="34" charset="0"/>
              </a:rPr>
              <a:t>. </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endParaRPr lang="fr-FR" sz="1400" dirty="0">
              <a:latin typeface="Calibri" panose="020F0502020204030204" pitchFamily="34" charset="0"/>
            </a:endParaRPr>
          </a:p>
          <a:p>
            <a:pPr marL="285750" indent="-285750" algn="just">
              <a:buFontTx/>
              <a:buChar char="-"/>
            </a:pPr>
            <a:endParaRPr lang="fr-FR" sz="1400" b="1" dirty="0">
              <a:latin typeface="Calibri" panose="020F0502020204030204" pitchFamily="34" charset="0"/>
            </a:endParaRPr>
          </a:p>
          <a:p>
            <a:pPr marL="285750" indent="-285750" algn="just">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a:t>
            </a:r>
          </a:p>
          <a:p>
            <a:r>
              <a:rPr lang="fr-FR" sz="1400" b="1" dirty="0">
                <a:solidFill>
                  <a:srgbClr val="8B2331"/>
                </a:solidFill>
                <a:latin typeface="Calibri" panose="020F0502020204030204" pitchFamily="34" charset="0"/>
              </a:rPr>
              <a:t>Cuisson : 25 minutes</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6 personnes</a:t>
            </a:r>
          </a:p>
        </p:txBody>
      </p:sp>
      <p:pic>
        <p:nvPicPr>
          <p:cNvPr id="5" name="Image 4" descr="Une image contenant alimentation, plat, repas, viande&#10;&#10;Description générée automatiquement">
            <a:extLst>
              <a:ext uri="{FF2B5EF4-FFF2-40B4-BE49-F238E27FC236}">
                <a16:creationId xmlns:a16="http://schemas.microsoft.com/office/drawing/2014/main" id="{F6EAAFE6-D36E-4505-9ADC-C4AD588DE1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5"/>
            <a:ext cx="4586974" cy="6879769"/>
          </a:xfrm>
          <a:prstGeom prst="rect">
            <a:avLst/>
          </a:prstGeom>
        </p:spPr>
      </p:pic>
    </p:spTree>
    <p:extLst>
      <p:ext uri="{BB962C8B-B14F-4D97-AF65-F5344CB8AC3E}">
        <p14:creationId xmlns:p14="http://schemas.microsoft.com/office/powerpoint/2010/main" val="2971077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15174" y="260648"/>
            <a:ext cx="4994563" cy="473695"/>
          </a:xfrm>
        </p:spPr>
        <p:txBody>
          <a:bodyPr/>
          <a:lstStyle/>
          <a:p>
            <a:r>
              <a:rPr lang="fr-FR" sz="2400" dirty="0"/>
              <a:t>Tartines d’apéritif au fromage frais</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4</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681941" y="2252914"/>
            <a:ext cx="2828119" cy="2985433"/>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200g d’émincé de cervelas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beau pain au levain</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250g de fromage frais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à 2 gousses d’ail</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échalote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20g de persil haché</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20g de ciboulette hachée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Quelques rondelles de radis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Quelques tomates cerises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Quelques branches de cerfeuil</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Sel et poivre</a:t>
            </a:r>
          </a:p>
        </p:txBody>
      </p:sp>
      <p:sp>
        <p:nvSpPr>
          <p:cNvPr id="9" name="ZoneTexte 8">
            <a:extLst>
              <a:ext uri="{FF2B5EF4-FFF2-40B4-BE49-F238E27FC236}">
                <a16:creationId xmlns:a16="http://schemas.microsoft.com/office/drawing/2014/main" id="{DDD82F55-3808-41EC-A74F-1F626160C8A7}"/>
              </a:ext>
            </a:extLst>
          </p:cNvPr>
          <p:cNvSpPr txBox="1"/>
          <p:nvPr/>
        </p:nvSpPr>
        <p:spPr>
          <a:xfrm>
            <a:off x="7285916" y="1594519"/>
            <a:ext cx="4528530" cy="4001095"/>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buFontTx/>
              <a:buChar char="-"/>
            </a:pPr>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Pour le fromage frais « ail et fines herbes », hachez l’ail et l’échalote. Dans un saladier mélangez le fromage frais, l’ail et l’échalote hachés. Ajoutez également le persil, la ciboulette, salez et poivrez.</a:t>
            </a:r>
          </a:p>
          <a:p>
            <a:pPr marL="171450" indent="-171450" algn="just">
              <a:buFontTx/>
              <a:buChar char="-"/>
            </a:pPr>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Faites griller des petites tranches de pain au four pendant quelques minutes, jusqu’à ce qu’elles brunissent légèrement. Sortez les tranches de pain du four, laissez-les refroidir quelques minutes, puis étalez le mélange d’herbes et fromage frais dessus.</a:t>
            </a:r>
          </a:p>
          <a:p>
            <a:pPr marL="171450" indent="-171450" algn="just">
              <a:buFontTx/>
              <a:buChar char="-"/>
            </a:pPr>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Disposez l’émincé de cervelas ainsi que quelques rondelles de radis et de tomates cerises sur les tartines.</a:t>
            </a:r>
          </a:p>
          <a:p>
            <a:pPr marL="171450" indent="-171450" algn="just">
              <a:buFontTx/>
              <a:buChar char="-"/>
            </a:pPr>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Enfin, déposez un beau brin de cerfeuil et servez le tout sur un joli plateau pour épater vos convives !</a:t>
            </a:r>
          </a:p>
        </p:txBody>
      </p:sp>
      <p:sp>
        <p:nvSpPr>
          <p:cNvPr id="14" name="ZoneTexte 13">
            <a:extLst>
              <a:ext uri="{FF2B5EF4-FFF2-40B4-BE49-F238E27FC236}">
                <a16:creationId xmlns:a16="http://schemas.microsoft.com/office/drawing/2014/main" id="{68393C52-6C11-4A09-B8BB-0C2ECB57520C}"/>
              </a:ext>
            </a:extLst>
          </p:cNvPr>
          <p:cNvSpPr txBox="1"/>
          <p:nvPr/>
        </p:nvSpPr>
        <p:spPr>
          <a:xfrm>
            <a:off x="4620670" y="1467011"/>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10 min</a:t>
            </a:r>
          </a:p>
          <a:p>
            <a:r>
              <a:rPr lang="fr-FR" sz="1400" b="1" dirty="0">
                <a:solidFill>
                  <a:srgbClr val="8B2331"/>
                </a:solidFill>
                <a:latin typeface="Calibri" panose="020F0502020204030204" pitchFamily="34" charset="0"/>
              </a:rPr>
              <a:t>Cuisson : 5 min</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18529" y="1046816"/>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8 personnes</a:t>
            </a:r>
          </a:p>
        </p:txBody>
      </p:sp>
      <p:pic>
        <p:nvPicPr>
          <p:cNvPr id="17" name="Image 16" descr="Une image contenant table, alimentation, tasse, boisson&#10;&#10;Description générée automatiquement">
            <a:extLst>
              <a:ext uri="{FF2B5EF4-FFF2-40B4-BE49-F238E27FC236}">
                <a16:creationId xmlns:a16="http://schemas.microsoft.com/office/drawing/2014/main" id="{0385D6DA-2DAE-4A14-994E-F80C4C59A3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590256" cy="6885384"/>
          </a:xfrm>
          <a:prstGeom prst="rect">
            <a:avLst/>
          </a:prstGeom>
        </p:spPr>
      </p:pic>
    </p:spTree>
    <p:extLst>
      <p:ext uri="{BB962C8B-B14F-4D97-AF65-F5344CB8AC3E}">
        <p14:creationId xmlns:p14="http://schemas.microsoft.com/office/powerpoint/2010/main" val="30392938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879976" y="146993"/>
            <a:ext cx="4924863" cy="473695"/>
          </a:xfrm>
        </p:spPr>
        <p:txBody>
          <a:bodyPr/>
          <a:lstStyle/>
          <a:p>
            <a:r>
              <a:rPr lang="fr-FR" sz="2400" dirty="0"/>
              <a:t>Spaetzle aux champignons et moutarde à l’ancienne</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40</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781956" y="2411213"/>
            <a:ext cx="2600715" cy="3754874"/>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Times New Roman" panose="02020603050405020304" pitchFamily="18" charset="0"/>
              </a:rPr>
              <a:t>1kg de spaetzle Pierre Schmidt</a:t>
            </a:r>
          </a:p>
          <a:p>
            <a:pPr marL="285750" indent="-285750">
              <a:buFont typeface="Arial" panose="020B0604020202020204" pitchFamily="34" charset="0"/>
              <a:buChar char="•"/>
            </a:pPr>
            <a:r>
              <a:rPr lang="fr-FR" sz="1400" dirty="0">
                <a:latin typeface="Calibri" panose="020F0502020204030204" pitchFamily="34" charset="0"/>
                <a:ea typeface="Calibri" panose="020F0502020204030204" pitchFamily="34" charset="0"/>
                <a:cs typeface="Times New Roman" panose="02020603050405020304" pitchFamily="18" charset="0"/>
              </a:rPr>
              <a:t>500</a:t>
            </a:r>
            <a:r>
              <a:rPr lang="fr-FR" sz="1400" dirty="0">
                <a:effectLst/>
                <a:latin typeface="Calibri" panose="020F0502020204030204" pitchFamily="34" charset="0"/>
                <a:ea typeface="Calibri" panose="020F0502020204030204" pitchFamily="34" charset="0"/>
                <a:cs typeface="Times New Roman" panose="02020603050405020304" pitchFamily="18" charset="0"/>
              </a:rPr>
              <a:t>g de champignons de Paris (en conserve)</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Times New Roman" panose="02020603050405020304" pitchFamily="18" charset="0"/>
              </a:rPr>
              <a:t>4 gousses d’ail</a:t>
            </a:r>
          </a:p>
          <a:p>
            <a:pPr marL="285750" indent="-285750">
              <a:buFont typeface="Arial" panose="020B0604020202020204" pitchFamily="34" charset="0"/>
              <a:buChar char="•"/>
            </a:pPr>
            <a:r>
              <a:rPr lang="fr-FR" sz="1400" dirty="0">
                <a:latin typeface="Calibri" panose="020F0502020204030204" pitchFamily="34" charset="0"/>
                <a:ea typeface="Calibri" panose="020F0502020204030204" pitchFamily="34" charset="0"/>
                <a:cs typeface="Times New Roman" panose="02020603050405020304" pitchFamily="18" charset="0"/>
              </a:rPr>
              <a:t>4</a:t>
            </a:r>
            <a:r>
              <a:rPr lang="fr-FR" sz="1400" dirty="0">
                <a:effectLst/>
                <a:latin typeface="Calibri" panose="020F0502020204030204" pitchFamily="34" charset="0"/>
                <a:ea typeface="Calibri" panose="020F0502020204030204" pitchFamily="34" charset="0"/>
                <a:cs typeface="Times New Roman" panose="02020603050405020304" pitchFamily="18" charset="0"/>
              </a:rPr>
              <a:t> échalotes</a:t>
            </a:r>
          </a:p>
          <a:p>
            <a:pPr marL="285750" indent="-285750">
              <a:buFont typeface="Arial" panose="020B0604020202020204" pitchFamily="34" charset="0"/>
              <a:buChar char="•"/>
            </a:pPr>
            <a:r>
              <a:rPr lang="fr-FR" sz="1400" dirty="0">
                <a:latin typeface="Calibri" panose="020F0502020204030204" pitchFamily="34" charset="0"/>
                <a:ea typeface="Calibri" panose="020F0502020204030204" pitchFamily="34" charset="0"/>
                <a:cs typeface="Times New Roman" panose="02020603050405020304" pitchFamily="18" charset="0"/>
              </a:rPr>
              <a:t>4</a:t>
            </a:r>
            <a:r>
              <a:rPr lang="fr-FR" sz="1400" dirty="0">
                <a:effectLst/>
                <a:latin typeface="Calibri" panose="020F0502020204030204" pitchFamily="34" charset="0"/>
                <a:ea typeface="Calibri" panose="020F0502020204030204" pitchFamily="34" charset="0"/>
                <a:cs typeface="Times New Roman" panose="02020603050405020304" pitchFamily="18" charset="0"/>
              </a:rPr>
              <a:t> cuillères à soupe de moutarde à l’ancienne</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fr-FR" sz="1400" dirty="0">
                <a:latin typeface="Calibri" panose="020F0502020204030204" pitchFamily="34" charset="0"/>
                <a:ea typeface="Calibri" panose="020F0502020204030204" pitchFamily="34" charset="0"/>
                <a:cs typeface="Times New Roman" panose="02020603050405020304" pitchFamily="18" charset="0"/>
              </a:rPr>
              <a:t>6</a:t>
            </a:r>
            <a:r>
              <a:rPr lang="fr-FR" sz="1400" dirty="0">
                <a:effectLst/>
                <a:latin typeface="Calibri" panose="020F0502020204030204" pitchFamily="34" charset="0"/>
                <a:ea typeface="Calibri" panose="020F0502020204030204" pitchFamily="34" charset="0"/>
                <a:cs typeface="Times New Roman" panose="02020603050405020304" pitchFamily="18" charset="0"/>
              </a:rPr>
              <a:t>0 cl de crème liquide</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Times New Roman" panose="02020603050405020304" pitchFamily="18" charset="0"/>
              </a:rPr>
              <a:t>Poivre noir</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Times New Roman" panose="02020603050405020304" pitchFamily="18" charset="0"/>
              </a:rPr>
              <a:t>Sel</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Times New Roman" panose="02020603050405020304" pitchFamily="18" charset="0"/>
              </a:rPr>
              <a:t>Beurre</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Times New Roman" panose="02020603050405020304" pitchFamily="18" charset="0"/>
              </a:rPr>
              <a:t>Quelques brins de persil (facultatif)</a:t>
            </a:r>
            <a:br>
              <a:rPr lang="fr-FR" sz="1400" dirty="0">
                <a:effectLst/>
                <a:latin typeface="Calibri" panose="020F0502020204030204" pitchFamily="34" charset="0"/>
                <a:ea typeface="Calibri" panose="020F0502020204030204" pitchFamily="34" charset="0"/>
                <a:cs typeface="Times New Roman" panose="02020603050405020304" pitchFamily="18" charset="0"/>
              </a:rPr>
            </a:br>
            <a:endParaRPr lang="fr-FR" sz="1400" dirty="0">
              <a:latin typeface="Calibri" panose="020F0502020204030204" pitchFamily="34" charset="0"/>
              <a:cs typeface="Andalus" panose="02020603050405020304" pitchFamily="18" charset="-78"/>
            </a:endParaRPr>
          </a:p>
        </p:txBody>
      </p:sp>
      <p:sp>
        <p:nvSpPr>
          <p:cNvPr id="9" name="ZoneTexte 8">
            <a:extLst>
              <a:ext uri="{FF2B5EF4-FFF2-40B4-BE49-F238E27FC236}">
                <a16:creationId xmlns:a16="http://schemas.microsoft.com/office/drawing/2014/main" id="{DDD82F55-3808-41EC-A74F-1F626160C8A7}"/>
              </a:ext>
            </a:extLst>
          </p:cNvPr>
          <p:cNvSpPr txBox="1"/>
          <p:nvPr/>
        </p:nvSpPr>
        <p:spPr>
          <a:xfrm>
            <a:off x="7392144" y="2060848"/>
            <a:ext cx="4576785" cy="3631763"/>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Faites fondre un peu de beurre dans une grande poêle. </a:t>
            </a: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Ajoutez les champignons, les échalotes et l’ail émincés. </a:t>
            </a: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Laissez cuire à feu moyen/vif pendant quelques minutes. Versez la crème, ajoutez la moutarde, le persil ciselé, salez et poivrez. </a:t>
            </a:r>
          </a:p>
          <a:p>
            <a:pPr marL="285750" indent="-285750">
              <a:buFontTx/>
              <a:buChar char="-"/>
            </a:pPr>
            <a:r>
              <a:rPr lang="fr-FR" sz="1400" dirty="0">
                <a:effectLst/>
                <a:latin typeface="Calibri" panose="020F0502020204030204" pitchFamily="34" charset="0"/>
                <a:ea typeface="Calibri" panose="020F0502020204030204" pitchFamily="34" charset="0"/>
                <a:cs typeface="Times New Roman" panose="02020603050405020304" pitchFamily="18" charset="0"/>
              </a:rPr>
              <a:t>Diminuez le feu, ajoutez les spaetzle et laissez mijoter.</a:t>
            </a:r>
          </a:p>
          <a:p>
            <a:pPr marL="285750" indent="-285750">
              <a:buFontTx/>
              <a:buChar char="-"/>
            </a:pPr>
            <a:r>
              <a:rPr lang="fr-FR" sz="1400" dirty="0">
                <a:effectLst/>
                <a:latin typeface="Calibri" panose="020F0502020204030204" pitchFamily="34" charset="0"/>
                <a:ea typeface="Calibri" panose="020F0502020204030204" pitchFamily="34" charset="0"/>
                <a:cs typeface="Times New Roman" panose="02020603050405020304" pitchFamily="18" charset="0"/>
              </a:rPr>
              <a:t>A déguster avec une côte de porc cuite, des knacks ou des saucisses fumées Pierre Schmidt.</a:t>
            </a:r>
          </a:p>
          <a:p>
            <a:br>
              <a:rPr lang="fr-FR" sz="1800" dirty="0">
                <a:effectLst/>
                <a:latin typeface="Calibri" panose="020F0502020204030204" pitchFamily="34" charset="0"/>
                <a:ea typeface="Calibri" panose="020F0502020204030204" pitchFamily="34" charset="0"/>
                <a:cs typeface="Times New Roman" panose="02020603050405020304" pitchFamily="18" charset="0"/>
              </a:rPr>
            </a:br>
            <a:endParaRPr lang="fr-FR" sz="1400" dirty="0">
              <a:latin typeface="Calibri" panose="020F0502020204030204" pitchFamily="34" charset="0"/>
            </a:endParaRPr>
          </a:p>
          <a:p>
            <a:pPr marL="285750" indent="-285750" algn="just">
              <a:buFontTx/>
              <a:buChar char="-"/>
            </a:pPr>
            <a:endParaRPr lang="fr-FR" sz="1400" b="1" dirty="0">
              <a:latin typeface="Calibri" panose="020F0502020204030204" pitchFamily="34" charset="0"/>
            </a:endParaRPr>
          </a:p>
          <a:p>
            <a:pPr marL="285750" indent="-285750" algn="just">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10 min</a:t>
            </a:r>
          </a:p>
          <a:p>
            <a:r>
              <a:rPr lang="fr-FR" sz="1400" b="1" dirty="0">
                <a:solidFill>
                  <a:srgbClr val="8B2331"/>
                </a:solidFill>
                <a:latin typeface="Calibri" panose="020F0502020204030204" pitchFamily="34" charset="0"/>
              </a:rPr>
              <a:t>Cuisson : 15 minutes</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646331"/>
          </a:xfrm>
          <a:prstGeom prst="rect">
            <a:avLst/>
          </a:prstGeom>
          <a:noFill/>
        </p:spPr>
        <p:txBody>
          <a:bodyPr wrap="square" rtlCol="0">
            <a:spAutoFit/>
          </a:bodyPr>
          <a:lstStyle/>
          <a:p>
            <a:r>
              <a:rPr lang="fr-FR" b="1" dirty="0">
                <a:solidFill>
                  <a:srgbClr val="8B2331"/>
                </a:solidFill>
                <a:latin typeface="Calibri" panose="020F0502020204030204" pitchFamily="34" charset="0"/>
              </a:rPr>
              <a:t>Pour 6 personnes</a:t>
            </a:r>
          </a:p>
          <a:p>
            <a:endParaRPr lang="fr-FR" b="1" dirty="0">
              <a:solidFill>
                <a:srgbClr val="8B2331"/>
              </a:solidFill>
              <a:latin typeface="Calibri" panose="020F0502020204030204" pitchFamily="34" charset="0"/>
            </a:endParaRPr>
          </a:p>
        </p:txBody>
      </p:sp>
      <p:pic>
        <p:nvPicPr>
          <p:cNvPr id="5" name="Image 4" descr="Une image contenant alimentation, assiette, bol, différent&#10;&#10;Description générée automatiquement">
            <a:extLst>
              <a:ext uri="{FF2B5EF4-FFF2-40B4-BE49-F238E27FC236}">
                <a16:creationId xmlns:a16="http://schemas.microsoft.com/office/drawing/2014/main" id="{3634B27C-DB64-4578-BFF1-53D49C3B96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809"/>
          <a:stretch/>
        </p:blipFill>
        <p:spPr>
          <a:xfrm>
            <a:off x="0" y="-19501"/>
            <a:ext cx="4552950" cy="6877501"/>
          </a:xfrm>
          <a:prstGeom prst="rect">
            <a:avLst/>
          </a:prstGeom>
        </p:spPr>
      </p:pic>
    </p:spTree>
    <p:extLst>
      <p:ext uri="{BB962C8B-B14F-4D97-AF65-F5344CB8AC3E}">
        <p14:creationId xmlns:p14="http://schemas.microsoft.com/office/powerpoint/2010/main" val="9184826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879976" y="260648"/>
            <a:ext cx="4924863" cy="473695"/>
          </a:xfrm>
        </p:spPr>
        <p:txBody>
          <a:bodyPr/>
          <a:lstStyle/>
          <a:p>
            <a:r>
              <a:rPr lang="fr-FR" sz="2400" dirty="0"/>
              <a:t>Spaetzle façon Thaï</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41</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637063" y="2145646"/>
            <a:ext cx="2410635" cy="3970318"/>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500 g de spaetzle Pierre Schmidt</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400 g de blancs de poulet</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190 g de pousses de bambou (en conserve)</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1/2 bouquet de coriandre</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1 cuillère à soupe de concentré de tomate</a:t>
            </a:r>
            <a:endParaRPr lang="fr-FR" sz="1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1 oignon</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1 gousse d’ail</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2 cm de gingembre frais</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50 cl de lait de coco</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2 cuillères à soupe d'huile</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2 cuillères à soupe de sauce soja</a:t>
            </a:r>
            <a:br>
              <a:rPr lang="fr-FR" sz="1400" dirty="0">
                <a:effectLst/>
                <a:latin typeface="Calibri" panose="020F0502020204030204" pitchFamily="34" charset="0"/>
                <a:ea typeface="Calibri" panose="020F0502020204030204" pitchFamily="34" charset="0"/>
                <a:cs typeface="Times New Roman" panose="02020603050405020304" pitchFamily="18" charset="0"/>
              </a:rPr>
            </a:br>
            <a:endParaRPr lang="fr-FR" sz="1400" dirty="0">
              <a:latin typeface="Calibri" panose="020F0502020204030204" pitchFamily="34" charset="0"/>
              <a:cs typeface="Andalus" panose="02020603050405020304" pitchFamily="18" charset="-78"/>
            </a:endParaRPr>
          </a:p>
        </p:txBody>
      </p:sp>
      <p:sp>
        <p:nvSpPr>
          <p:cNvPr id="9" name="ZoneTexte 8">
            <a:extLst>
              <a:ext uri="{FF2B5EF4-FFF2-40B4-BE49-F238E27FC236}">
                <a16:creationId xmlns:a16="http://schemas.microsoft.com/office/drawing/2014/main" id="{DDD82F55-3808-41EC-A74F-1F626160C8A7}"/>
              </a:ext>
            </a:extLst>
          </p:cNvPr>
          <p:cNvSpPr txBox="1"/>
          <p:nvPr/>
        </p:nvSpPr>
        <p:spPr>
          <a:xfrm>
            <a:off x="7094211" y="1437760"/>
            <a:ext cx="4864944" cy="4862870"/>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Coupez le poulet en fines lamelles. Épluchez et émincez l’oignon et la gousse d’ail. Pelez et râpez finement le gingembre. Rincez et essuyez les pousses de bambou.</a:t>
            </a:r>
            <a:br>
              <a:rPr lang="fr-FR" sz="1400" dirty="0">
                <a:effectLst/>
                <a:latin typeface="Calibri" panose="020F0502020204030204" pitchFamily="34" charset="0"/>
                <a:ea typeface="Calibri" panose="020F0502020204030204" pitchFamily="34" charset="0"/>
                <a:cs typeface="Calibri" panose="020F0502020204030204" pitchFamily="34" charset="0"/>
              </a:rPr>
            </a:br>
            <a:r>
              <a:rPr lang="fr-FR" sz="1400" dirty="0">
                <a:effectLst/>
                <a:latin typeface="Calibri" panose="020F0502020204030204" pitchFamily="34" charset="0"/>
                <a:ea typeface="Calibri" panose="020F0502020204030204" pitchFamily="34" charset="0"/>
                <a:cs typeface="Calibri" panose="020F0502020204030204" pitchFamily="34" charset="0"/>
              </a:rPr>
              <a:t>Faites chauffer 1 cuillère à soupe d’huile dans un wok et faites dorer les lamelles de poulet pendant 2 minutes</a:t>
            </a:r>
            <a:r>
              <a:rPr lang="fr-FR" sz="1400" dirty="0">
                <a:latin typeface="Calibri" panose="020F0502020204030204" pitchFamily="34" charset="0"/>
                <a:ea typeface="Calibri" panose="020F0502020204030204" pitchFamily="34" charset="0"/>
                <a:cs typeface="Calibri" panose="020F0502020204030204" pitchFamily="34" charset="0"/>
              </a:rPr>
              <a:t>. </a:t>
            </a:r>
            <a:r>
              <a:rPr lang="fr-FR" sz="1400" dirty="0">
                <a:effectLst/>
                <a:latin typeface="Calibri" panose="020F0502020204030204" pitchFamily="34" charset="0"/>
                <a:ea typeface="Calibri" panose="020F0502020204030204" pitchFamily="34" charset="0"/>
                <a:cs typeface="Calibri" panose="020F0502020204030204" pitchFamily="34" charset="0"/>
              </a:rPr>
              <a:t>Réservez.</a:t>
            </a: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Dans le même wok, ajoutez l’autre cuillère à soupe d’huile et faites revenir l’oignon, le gingembre et la sauce soja pendant 5 minutes à feu doux.</a:t>
            </a: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Ajoutez ensuite l’ail et le concentré de tomate. Versez le lait de coco. </a:t>
            </a: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Portez à ébullition puis ajoutez les pousses de bambou. Laissez mijoter pendant 15 minutes. Rectifiez l’assaisonnement si nécessaire.</a:t>
            </a: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Ajoutez les lamelles de poulet.</a:t>
            </a: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Réchauffez les spaetzle dans une poêle à part.</a:t>
            </a: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Servez les spaetzle puis la sauce dans un bol, et parsemez le plat de coriandre ciselée.</a:t>
            </a:r>
            <a:endParaRPr lang="fr-FR" sz="1400" b="1" dirty="0">
              <a:latin typeface="Calibri" panose="020F0502020204030204" pitchFamily="34" charset="0"/>
            </a:endParaRPr>
          </a:p>
          <a:p>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a:t>
            </a:r>
          </a:p>
          <a:p>
            <a:r>
              <a:rPr lang="fr-FR" sz="1400" b="1" dirty="0">
                <a:solidFill>
                  <a:srgbClr val="8B2331"/>
                </a:solidFill>
                <a:latin typeface="Calibri" panose="020F0502020204030204" pitchFamily="34" charset="0"/>
              </a:rPr>
              <a:t>Cuisson : 25 minutes</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646331"/>
          </a:xfrm>
          <a:prstGeom prst="rect">
            <a:avLst/>
          </a:prstGeom>
          <a:noFill/>
        </p:spPr>
        <p:txBody>
          <a:bodyPr wrap="square" rtlCol="0">
            <a:spAutoFit/>
          </a:bodyPr>
          <a:lstStyle/>
          <a:p>
            <a:r>
              <a:rPr lang="fr-FR" b="1" dirty="0">
                <a:solidFill>
                  <a:srgbClr val="8B2331"/>
                </a:solidFill>
                <a:latin typeface="Calibri" panose="020F0502020204030204" pitchFamily="34" charset="0"/>
              </a:rPr>
              <a:t>Pour 3 personnes</a:t>
            </a:r>
          </a:p>
          <a:p>
            <a:endParaRPr lang="fr-FR" b="1" dirty="0">
              <a:solidFill>
                <a:srgbClr val="8B2331"/>
              </a:solidFill>
              <a:latin typeface="Calibri" panose="020F0502020204030204" pitchFamily="34" charset="0"/>
            </a:endParaRPr>
          </a:p>
        </p:txBody>
      </p:sp>
      <p:pic>
        <p:nvPicPr>
          <p:cNvPr id="5" name="Image 4" descr="Une image contenant alimentation, en bois, rouge, plat&#10;&#10;Description générée automatiquement">
            <a:extLst>
              <a:ext uri="{FF2B5EF4-FFF2-40B4-BE49-F238E27FC236}">
                <a16:creationId xmlns:a16="http://schemas.microsoft.com/office/drawing/2014/main" id="{F108738B-8901-4A0C-831C-B094C2C1D4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58"/>
          <a:stretch/>
        </p:blipFill>
        <p:spPr>
          <a:xfrm>
            <a:off x="-1" y="-21430"/>
            <a:ext cx="4559363" cy="6879430"/>
          </a:xfrm>
          <a:prstGeom prst="rect">
            <a:avLst/>
          </a:prstGeom>
        </p:spPr>
      </p:pic>
    </p:spTree>
    <p:extLst>
      <p:ext uri="{BB962C8B-B14F-4D97-AF65-F5344CB8AC3E}">
        <p14:creationId xmlns:p14="http://schemas.microsoft.com/office/powerpoint/2010/main" val="20335494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40016" y="142092"/>
            <a:ext cx="3960440" cy="473695"/>
          </a:xfrm>
        </p:spPr>
        <p:txBody>
          <a:bodyPr/>
          <a:lstStyle/>
          <a:p>
            <a:r>
              <a:rPr lang="fr-FR" sz="2400" dirty="0"/>
              <a:t>Galettes de spaetzle aux courgettes et parmesan</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42</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710662" y="2428725"/>
            <a:ext cx="2770675" cy="3108543"/>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500 g de spaetzle</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6 tranches fines de jambon cru</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1 courgette râpée</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3 œufs</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60 g de parmesan râpé</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1 boule de mozzarella</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2 brins de thym</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4 brins de basilic</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4 cuillères à soupe d'huile d’olive</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Sel et poivre</a:t>
            </a:r>
            <a:br>
              <a:rPr lang="fr-FR" sz="1400" dirty="0">
                <a:effectLst/>
                <a:latin typeface="Calibri" panose="020F0502020204030204" pitchFamily="34" charset="0"/>
                <a:ea typeface="Calibri" panose="020F0502020204030204" pitchFamily="34" charset="0"/>
                <a:cs typeface="Times New Roman" panose="02020603050405020304" pitchFamily="18" charset="0"/>
              </a:rPr>
            </a:br>
            <a:endParaRPr lang="fr-FR" sz="1400" dirty="0">
              <a:latin typeface="Calibri" panose="020F0502020204030204" pitchFamily="34" charset="0"/>
              <a:cs typeface="Andalus" panose="02020603050405020304" pitchFamily="18" charset="-78"/>
            </a:endParaRPr>
          </a:p>
        </p:txBody>
      </p:sp>
      <p:sp>
        <p:nvSpPr>
          <p:cNvPr id="9" name="ZoneTexte 8">
            <a:extLst>
              <a:ext uri="{FF2B5EF4-FFF2-40B4-BE49-F238E27FC236}">
                <a16:creationId xmlns:a16="http://schemas.microsoft.com/office/drawing/2014/main" id="{DDD82F55-3808-41EC-A74F-1F626160C8A7}"/>
              </a:ext>
            </a:extLst>
          </p:cNvPr>
          <p:cNvSpPr txBox="1"/>
          <p:nvPr/>
        </p:nvSpPr>
        <p:spPr>
          <a:xfrm>
            <a:off x="7392144" y="1052736"/>
            <a:ext cx="4576785" cy="5078313"/>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Préchauffez le four à 180 °C. Déposez les tranches de jambon cru sur une plaque recouverte de papier sulfurisé. Enfournez pour 10 minutes de cuisson puis laissez refroidir.</a:t>
            </a:r>
          </a:p>
          <a:p>
            <a:pPr marL="285750" indent="-285750">
              <a:buFontTx/>
              <a:buChar char="-"/>
            </a:pPr>
            <a:endParaRPr lang="fr-FR" sz="1400" dirty="0">
              <a:latin typeface="Calibri" panose="020F0502020204030204" pitchFamily="34" charset="0"/>
              <a:ea typeface="Calibri" panose="020F0502020204030204" pitchFamily="34" charset="0"/>
              <a:cs typeface="Calibri" panose="020F0502020204030204" pitchFamily="34" charset="0"/>
            </a:endParaRP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Battez les œufs dans un saladier. Ajoutez le parmesan, le thym émietté, les spaetzle et la courgette râpée. Salez, poivrez. Mélangez.</a:t>
            </a:r>
            <a:endParaRPr lang="fr-FR" sz="1400" dirty="0">
              <a:latin typeface="Calibri" panose="020F0502020204030204" pitchFamily="34" charset="0"/>
              <a:ea typeface="Calibri" panose="020F0502020204030204" pitchFamily="34" charset="0"/>
              <a:cs typeface="Calibri" panose="020F0502020204030204" pitchFamily="34" charset="0"/>
            </a:endParaRPr>
          </a:p>
          <a:p>
            <a:pPr marL="285750" indent="-285750">
              <a:buFontTx/>
              <a:buChar char="-"/>
            </a:pPr>
            <a:endParaRPr lang="fr-FR" sz="14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Chauffez un filet d’huile dans une poêle. Répartissez ce mélange par petits tas pour former des galettes (ou à l’aide d’un cercle). Faites-les dorer 4 à 5 minutes sur chaque face. Réservez. </a:t>
            </a:r>
          </a:p>
          <a:p>
            <a:pPr marL="285750" indent="-285750">
              <a:buFontTx/>
              <a:buChar char="-"/>
            </a:pPr>
            <a:endParaRPr lang="fr-FR" sz="1400" dirty="0">
              <a:latin typeface="Calibri" panose="020F0502020204030204" pitchFamily="34" charset="0"/>
              <a:ea typeface="Calibri" panose="020F0502020204030204" pitchFamily="34" charset="0"/>
              <a:cs typeface="Calibri" panose="020F0502020204030204" pitchFamily="34" charset="0"/>
            </a:endParaRP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Déposez-les sur la plaque du four. Répartissez la mozzarella en cubes sur chaque galette. </a:t>
            </a:r>
          </a:p>
          <a:p>
            <a:pPr marL="285750" indent="-285750">
              <a:buFontTx/>
              <a:buChar char="-"/>
            </a:pPr>
            <a:endParaRPr lang="fr-FR" sz="1400" dirty="0">
              <a:latin typeface="Calibri" panose="020F0502020204030204" pitchFamily="34" charset="0"/>
              <a:ea typeface="Calibri" panose="020F0502020204030204" pitchFamily="34" charset="0"/>
              <a:cs typeface="Calibri" panose="020F0502020204030204" pitchFamily="34" charset="0"/>
            </a:endParaRP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Enfournez 3 minutes à 180 °C. </a:t>
            </a:r>
            <a:r>
              <a:rPr lang="fr-FR" sz="1400" dirty="0">
                <a:latin typeface="Calibri" panose="020F0502020204030204" pitchFamily="34" charset="0"/>
              </a:rPr>
              <a:t>Surmontez des chips de jambon cru et parsemez de basilic. Accompagnez d’une sauce tomate ou d’une salade verte.</a:t>
            </a: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30 min</a:t>
            </a:r>
          </a:p>
          <a:p>
            <a:r>
              <a:rPr lang="fr-FR" sz="1400" b="1" dirty="0">
                <a:solidFill>
                  <a:srgbClr val="8B2331"/>
                </a:solidFill>
                <a:latin typeface="Calibri" panose="020F0502020204030204" pitchFamily="34" charset="0"/>
              </a:rPr>
              <a:t>Cuisson : 35 minutes</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646331"/>
          </a:xfrm>
          <a:prstGeom prst="rect">
            <a:avLst/>
          </a:prstGeom>
          <a:noFill/>
        </p:spPr>
        <p:txBody>
          <a:bodyPr wrap="square" rtlCol="0">
            <a:spAutoFit/>
          </a:bodyPr>
          <a:lstStyle/>
          <a:p>
            <a:r>
              <a:rPr lang="fr-FR" b="1" dirty="0">
                <a:solidFill>
                  <a:srgbClr val="8B2331"/>
                </a:solidFill>
                <a:latin typeface="Calibri" panose="020F0502020204030204" pitchFamily="34" charset="0"/>
              </a:rPr>
              <a:t>Pour 3 personnes</a:t>
            </a:r>
          </a:p>
          <a:p>
            <a:endParaRPr lang="fr-FR" b="1" dirty="0">
              <a:solidFill>
                <a:srgbClr val="8B2331"/>
              </a:solidFill>
              <a:latin typeface="Calibri" panose="020F0502020204030204" pitchFamily="34" charset="0"/>
            </a:endParaRPr>
          </a:p>
        </p:txBody>
      </p:sp>
      <p:pic>
        <p:nvPicPr>
          <p:cNvPr id="5" name="Image 4" descr="Une image contenant alimentation, assiette, plat, différent&#10;&#10;Description générée automatiquement">
            <a:extLst>
              <a:ext uri="{FF2B5EF4-FFF2-40B4-BE49-F238E27FC236}">
                <a16:creationId xmlns:a16="http://schemas.microsoft.com/office/drawing/2014/main" id="{41AA3EDF-8008-4466-B0D9-C7788DCF88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78" y="-16017"/>
            <a:ext cx="4582678" cy="6874017"/>
          </a:xfrm>
          <a:prstGeom prst="rect">
            <a:avLst/>
          </a:prstGeom>
        </p:spPr>
      </p:pic>
    </p:spTree>
    <p:extLst>
      <p:ext uri="{BB962C8B-B14F-4D97-AF65-F5344CB8AC3E}">
        <p14:creationId xmlns:p14="http://schemas.microsoft.com/office/powerpoint/2010/main" val="31507695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04136" y="157636"/>
            <a:ext cx="4204783" cy="473695"/>
          </a:xfrm>
        </p:spPr>
        <p:txBody>
          <a:bodyPr/>
          <a:lstStyle/>
          <a:p>
            <a:r>
              <a:rPr lang="fr-FR" sz="2400" dirty="0"/>
              <a:t>Poêlée campagnarde à l’émincé de cervelas</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43</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782720" y="2428725"/>
            <a:ext cx="2698667" cy="2893100"/>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500 g d’émincé de cervelas Pierre Schmidt</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400 g de pommes de terre précuites</a:t>
            </a:r>
            <a:endParaRPr lang="fr-FR" sz="1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400 g de de lentilles en conserve</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2 oignons jaunes</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2 gousses d’ail</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Huile olive</a:t>
            </a: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Beurre</a:t>
            </a:r>
            <a:endParaRPr lang="fr-FR" sz="1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Sel</a:t>
            </a:r>
          </a:p>
        </p:txBody>
      </p:sp>
      <p:sp>
        <p:nvSpPr>
          <p:cNvPr id="9" name="ZoneTexte 8">
            <a:extLst>
              <a:ext uri="{FF2B5EF4-FFF2-40B4-BE49-F238E27FC236}">
                <a16:creationId xmlns:a16="http://schemas.microsoft.com/office/drawing/2014/main" id="{DDD82F55-3808-41EC-A74F-1F626160C8A7}"/>
              </a:ext>
            </a:extLst>
          </p:cNvPr>
          <p:cNvSpPr txBox="1"/>
          <p:nvPr/>
        </p:nvSpPr>
        <p:spPr>
          <a:xfrm>
            <a:off x="7423871" y="2060848"/>
            <a:ext cx="4576785" cy="3785652"/>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Coupez les pommes de terre en rondelles. Emincez l’ail et les oignons.</a:t>
            </a: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Dans une poêle chaude, faites revenir l’émincé de cervelas. Réservez une poignée de cervelas grillé pour la présentation. Ajoutez l’ail et les oignons. </a:t>
            </a: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Faites griller 2 à 3 minutes puis baissez le feu. Ajoutez les pommes de terre, les lentilles et faites chauffer le tout en remuant délicatement.</a:t>
            </a:r>
          </a:p>
          <a:p>
            <a:pPr marL="285750" indent="-285750">
              <a:buFontTx/>
              <a:buChar char="-"/>
            </a:pPr>
            <a:r>
              <a:rPr lang="fr-FR" sz="1400" dirty="0">
                <a:effectLst/>
                <a:latin typeface="Calibri" panose="020F0502020204030204" pitchFamily="34" charset="0"/>
                <a:ea typeface="Calibri" panose="020F0502020204030204" pitchFamily="34" charset="0"/>
                <a:cs typeface="Calibri" panose="020F0502020204030204" pitchFamily="34" charset="0"/>
              </a:rPr>
              <a:t>Parsemez des lamelles de cervelas grillées pour la présentation.</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endParaRPr lang="fr-FR" sz="1400" dirty="0">
              <a:latin typeface="Calibri" panose="020F0502020204030204" pitchFamily="34" charset="0"/>
            </a:endParaRPr>
          </a:p>
          <a:p>
            <a:pPr marL="285750" indent="-285750" algn="just">
              <a:buFontTx/>
              <a:buChar char="-"/>
            </a:pPr>
            <a:endParaRPr lang="fr-FR" sz="1400" b="1" dirty="0">
              <a:latin typeface="Calibri" panose="020F0502020204030204" pitchFamily="34" charset="0"/>
            </a:endParaRPr>
          </a:p>
          <a:p>
            <a:pPr marL="285750" indent="-285750" algn="just">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10 min</a:t>
            </a:r>
          </a:p>
          <a:p>
            <a:r>
              <a:rPr lang="fr-FR" sz="1400" b="1" dirty="0">
                <a:solidFill>
                  <a:srgbClr val="8B2331"/>
                </a:solidFill>
                <a:latin typeface="Calibri" panose="020F0502020204030204" pitchFamily="34" charset="0"/>
              </a:rPr>
              <a:t>Cuisson : 15 minutes</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646331"/>
          </a:xfrm>
          <a:prstGeom prst="rect">
            <a:avLst/>
          </a:prstGeom>
          <a:noFill/>
        </p:spPr>
        <p:txBody>
          <a:bodyPr wrap="square" rtlCol="0">
            <a:spAutoFit/>
          </a:bodyPr>
          <a:lstStyle/>
          <a:p>
            <a:r>
              <a:rPr lang="fr-FR" b="1" dirty="0">
                <a:solidFill>
                  <a:srgbClr val="8B2331"/>
                </a:solidFill>
                <a:latin typeface="Calibri" panose="020F0502020204030204" pitchFamily="34" charset="0"/>
              </a:rPr>
              <a:t>Pour 3 personnes</a:t>
            </a:r>
          </a:p>
          <a:p>
            <a:endParaRPr lang="fr-FR" b="1" dirty="0">
              <a:solidFill>
                <a:srgbClr val="8B2331"/>
              </a:solidFill>
              <a:latin typeface="Calibri" panose="020F0502020204030204" pitchFamily="34" charset="0"/>
            </a:endParaRPr>
          </a:p>
        </p:txBody>
      </p:sp>
      <p:pic>
        <p:nvPicPr>
          <p:cNvPr id="5" name="Image 4" descr="Une image contenant alimentation, en bois, plat, repas&#10;&#10;Description générée automatiquement">
            <a:extLst>
              <a:ext uri="{FF2B5EF4-FFF2-40B4-BE49-F238E27FC236}">
                <a16:creationId xmlns:a16="http://schemas.microsoft.com/office/drawing/2014/main" id="{2B23AB07-61DD-408E-B4C7-A98C1F499C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2" y="-14514"/>
            <a:ext cx="4581218" cy="6872514"/>
          </a:xfrm>
          <a:prstGeom prst="rect">
            <a:avLst/>
          </a:prstGeom>
        </p:spPr>
      </p:pic>
    </p:spTree>
    <p:extLst>
      <p:ext uri="{BB962C8B-B14F-4D97-AF65-F5344CB8AC3E}">
        <p14:creationId xmlns:p14="http://schemas.microsoft.com/office/powerpoint/2010/main" val="29680164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15174" y="260648"/>
            <a:ext cx="5549378" cy="473695"/>
          </a:xfrm>
        </p:spPr>
        <p:txBody>
          <a:bodyPr/>
          <a:lstStyle/>
          <a:p>
            <a:r>
              <a:rPr lang="en-US" sz="2400" dirty="0"/>
              <a:t>C</a:t>
            </a:r>
            <a:r>
              <a:rPr lang="fr-FR" sz="2400" dirty="0" err="1"/>
              <a:t>ervelas</a:t>
            </a:r>
            <a:r>
              <a:rPr lang="fr-FR" sz="2400" dirty="0"/>
              <a:t> garnis aux légumes d’été</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44</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783823" y="2492896"/>
            <a:ext cx="2828119" cy="2462213"/>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 cervelas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poivron</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courgette </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oignon rouge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 fines tranches de lard</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6 c. à soupe d’huile d’olive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branche de romarin frais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gousse d’ail</a:t>
            </a:r>
          </a:p>
          <a:p>
            <a:pPr marL="285750" indent="-285750">
              <a:buFont typeface="Arial" panose="020B0604020202020204" pitchFamily="34" charset="0"/>
              <a:buChar char="•"/>
            </a:pPr>
            <a:endParaRPr lang="fr-FR" sz="1400" dirty="0">
              <a:latin typeface="Calibri" panose="020F0502020204030204" pitchFamily="34" charset="0"/>
              <a:cs typeface="Andalus" panose="02020603050405020304" pitchFamily="18" charset="-78"/>
            </a:endParaRPr>
          </a:p>
        </p:txBody>
      </p:sp>
      <p:sp>
        <p:nvSpPr>
          <p:cNvPr id="9" name="ZoneTexte 8">
            <a:extLst>
              <a:ext uri="{FF2B5EF4-FFF2-40B4-BE49-F238E27FC236}">
                <a16:creationId xmlns:a16="http://schemas.microsoft.com/office/drawing/2014/main" id="{DDD82F55-3808-41EC-A74F-1F626160C8A7}"/>
              </a:ext>
            </a:extLst>
          </p:cNvPr>
          <p:cNvSpPr txBox="1"/>
          <p:nvPr/>
        </p:nvSpPr>
        <p:spPr>
          <a:xfrm>
            <a:off x="7237988" y="2099026"/>
            <a:ext cx="4692353" cy="2708434"/>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buFontTx/>
              <a:buChar char="-"/>
            </a:pPr>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Emincez les légumes en fines lamelles.</a:t>
            </a:r>
          </a:p>
          <a:p>
            <a:pPr marL="171450" indent="-171450" algn="just">
              <a:buFontTx/>
              <a:buChar char="-"/>
            </a:pPr>
            <a:r>
              <a:rPr lang="fr-FR" sz="1400" dirty="0">
                <a:latin typeface="Calibri" panose="020F0502020204030204" pitchFamily="34" charset="0"/>
              </a:rPr>
              <a:t>Placez-les dans un saladier, versez l’huile d’olive, l’ail     pressé et le romarin.</a:t>
            </a:r>
          </a:p>
          <a:p>
            <a:pPr marL="171450" indent="-171450" algn="just">
              <a:buFontTx/>
              <a:buChar char="-"/>
            </a:pPr>
            <a:r>
              <a:rPr lang="fr-FR" sz="1400" dirty="0">
                <a:latin typeface="Calibri" panose="020F0502020204030204" pitchFamily="34" charset="0"/>
              </a:rPr>
              <a:t>Couvrez et laissez mariner 1h.</a:t>
            </a:r>
          </a:p>
          <a:p>
            <a:pPr marL="171450" indent="-171450" algn="just">
              <a:buFontTx/>
              <a:buChar char="-"/>
            </a:pPr>
            <a:r>
              <a:rPr lang="fr-FR" sz="1400" dirty="0">
                <a:latin typeface="Calibri" panose="020F0502020204030204" pitchFamily="34" charset="0"/>
              </a:rPr>
              <a:t>Coupez les cervelas dans la longueur sans aller jusqu’au bord pour que les deux parties ne se détachent pas. </a:t>
            </a:r>
          </a:p>
          <a:p>
            <a:pPr marL="171450" indent="-171450" algn="just">
              <a:buFontTx/>
              <a:buChar char="-"/>
            </a:pPr>
            <a:r>
              <a:rPr lang="fr-FR" sz="1400" dirty="0">
                <a:latin typeface="Calibri" panose="020F0502020204030204" pitchFamily="34" charset="0"/>
              </a:rPr>
              <a:t>Disposez les légumes marinés dans la fente puis bardez le tout de lard. </a:t>
            </a:r>
          </a:p>
          <a:p>
            <a:pPr marL="171450" indent="-171450" algn="just">
              <a:buFontTx/>
              <a:buChar char="-"/>
            </a:pPr>
            <a:r>
              <a:rPr lang="fr-FR" sz="1400" dirty="0">
                <a:latin typeface="Calibri" panose="020F0502020204030204" pitchFamily="34" charset="0"/>
              </a:rPr>
              <a:t>Faites griller au barbecue ou à la plancha jusqu’à obtenir une belle coloration du lard. </a:t>
            </a:r>
          </a:p>
        </p:txBody>
      </p:sp>
      <p:sp>
        <p:nvSpPr>
          <p:cNvPr id="14" name="ZoneTexte 13">
            <a:extLst>
              <a:ext uri="{FF2B5EF4-FFF2-40B4-BE49-F238E27FC236}">
                <a16:creationId xmlns:a16="http://schemas.microsoft.com/office/drawing/2014/main" id="{68393C52-6C11-4A09-B8BB-0C2ECB57520C}"/>
              </a:ext>
            </a:extLst>
          </p:cNvPr>
          <p:cNvSpPr txBox="1"/>
          <p:nvPr/>
        </p:nvSpPr>
        <p:spPr>
          <a:xfrm>
            <a:off x="4605875" y="1484784"/>
            <a:ext cx="2600715" cy="738664"/>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a:t>
            </a:r>
          </a:p>
          <a:p>
            <a:r>
              <a:rPr lang="fr-FR" sz="1400" b="1" dirty="0">
                <a:solidFill>
                  <a:srgbClr val="8B2331"/>
                </a:solidFill>
                <a:latin typeface="Calibri" panose="020F0502020204030204" pitchFamily="34" charset="0"/>
              </a:rPr>
              <a:t>Repos : 1 heure </a:t>
            </a:r>
          </a:p>
          <a:p>
            <a:r>
              <a:rPr lang="fr-FR" sz="1400" b="1" dirty="0">
                <a:solidFill>
                  <a:srgbClr val="8B2331"/>
                </a:solidFill>
                <a:latin typeface="Calibri" panose="020F0502020204030204" pitchFamily="34" charset="0"/>
              </a:rPr>
              <a:t>Cuisson : 8 à 10 min</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1004635"/>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p:txBody>
      </p:sp>
      <p:pic>
        <p:nvPicPr>
          <p:cNvPr id="5" name="Image 4" descr="Une image contenant nourriture, légume, Cuisine, repas&#10;&#10;Description générée automatiquement">
            <a:extLst>
              <a:ext uri="{FF2B5EF4-FFF2-40B4-BE49-F238E27FC236}">
                <a16:creationId xmlns:a16="http://schemas.microsoft.com/office/drawing/2014/main" id="{3CA6DE3E-92B7-F7CF-6309-003F820FF1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80" y="0"/>
            <a:ext cx="4571567" cy="6858000"/>
          </a:xfrm>
          <a:prstGeom prst="rect">
            <a:avLst/>
          </a:prstGeom>
        </p:spPr>
      </p:pic>
    </p:spTree>
    <p:extLst>
      <p:ext uri="{BB962C8B-B14F-4D97-AF65-F5344CB8AC3E}">
        <p14:creationId xmlns:p14="http://schemas.microsoft.com/office/powerpoint/2010/main" val="27317407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78386" y="291009"/>
            <a:ext cx="4204783" cy="473695"/>
          </a:xfrm>
        </p:spPr>
        <p:txBody>
          <a:bodyPr/>
          <a:lstStyle/>
          <a:p>
            <a:r>
              <a:rPr lang="en-US" sz="2400" dirty="0"/>
              <a:t>E</a:t>
            </a:r>
            <a:r>
              <a:rPr lang="fr-FR" sz="2400" dirty="0"/>
              <a:t>chine frottée aux épices</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45</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593049" y="2063652"/>
            <a:ext cx="2770675" cy="3877985"/>
          </a:xfrm>
          <a:prstGeom prst="rect">
            <a:avLst/>
          </a:prstGeom>
          <a:noFill/>
        </p:spPr>
        <p:txBody>
          <a:bodyPr wrap="square" rtlCol="0">
            <a:spAutoFit/>
          </a:bodyPr>
          <a:lstStyle/>
          <a:p>
            <a:r>
              <a:rPr lang="fr-FR" sz="1600" b="1" u="sng" dirty="0">
                <a:latin typeface="Calibri" panose="020F0502020204030204" pitchFamily="34" charset="0"/>
                <a:cs typeface="Andalus" panose="02020603050405020304" pitchFamily="18" charset="-78"/>
              </a:rPr>
              <a:t>Ingrédients :</a:t>
            </a:r>
          </a:p>
          <a:p>
            <a:endParaRPr lang="fr-FR" sz="1200" u="sng"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fr-FR" sz="1200" dirty="0">
                <a:latin typeface="Calibri" panose="020F0502020204030204" pitchFamily="34" charset="0"/>
                <a:cs typeface="Andalus" panose="02020603050405020304" pitchFamily="18" charset="-78"/>
              </a:rPr>
              <a:t>6 tranches d'échine Pierre Schmidt</a:t>
            </a:r>
          </a:p>
          <a:p>
            <a:endParaRPr lang="fr-FR" sz="1200" dirty="0">
              <a:latin typeface="Calibri" panose="020F0502020204030204" pitchFamily="34" charset="0"/>
              <a:cs typeface="Andalus" panose="02020603050405020304" pitchFamily="18" charset="-78"/>
            </a:endParaRPr>
          </a:p>
          <a:p>
            <a:r>
              <a:rPr lang="fr-FR" sz="1200" dirty="0">
                <a:latin typeface="Calibri" panose="020F0502020204030204" pitchFamily="34" charset="0"/>
                <a:cs typeface="Andalus" panose="02020603050405020304" pitchFamily="18" charset="-78"/>
              </a:rPr>
              <a:t>Les épices :</a:t>
            </a:r>
          </a:p>
          <a:p>
            <a:pPr marL="171450" indent="-171450">
              <a:buFont typeface="Arial" panose="020B0604020202020204" pitchFamily="34" charset="0"/>
              <a:buChar char="•"/>
            </a:pPr>
            <a:r>
              <a:rPr lang="fr-FR" sz="1200" dirty="0">
                <a:latin typeface="Calibri" panose="020F0502020204030204" pitchFamily="34" charset="0"/>
                <a:cs typeface="Andalus" panose="02020603050405020304" pitchFamily="18" charset="-78"/>
              </a:rPr>
              <a:t>1 c. à café de poudre d’ail</a:t>
            </a:r>
          </a:p>
          <a:p>
            <a:pPr marL="171450" indent="-171450">
              <a:buFont typeface="Arial" panose="020B0604020202020204" pitchFamily="34" charset="0"/>
              <a:buChar char="•"/>
            </a:pPr>
            <a:r>
              <a:rPr lang="fr-FR" sz="1200" dirty="0">
                <a:latin typeface="Calibri" panose="020F0502020204030204" pitchFamily="34" charset="0"/>
                <a:cs typeface="Andalus" panose="02020603050405020304" pitchFamily="18" charset="-78"/>
              </a:rPr>
              <a:t>1 c. à café de flocons de          piment d'Espelette</a:t>
            </a:r>
          </a:p>
          <a:p>
            <a:pPr marL="171450" indent="-171450">
              <a:buFont typeface="Arial" panose="020B0604020202020204" pitchFamily="34" charset="0"/>
              <a:buChar char="•"/>
            </a:pPr>
            <a:r>
              <a:rPr lang="fr-FR" sz="1200" dirty="0">
                <a:latin typeface="Calibri" panose="020F0502020204030204" pitchFamily="34" charset="0"/>
                <a:cs typeface="Andalus" panose="02020603050405020304" pitchFamily="18" charset="-78"/>
              </a:rPr>
              <a:t>1 c. à café d’origan séché</a:t>
            </a:r>
          </a:p>
          <a:p>
            <a:pPr marL="171450" indent="-171450">
              <a:buFont typeface="Arial" panose="020B0604020202020204" pitchFamily="34" charset="0"/>
              <a:buChar char="•"/>
            </a:pPr>
            <a:r>
              <a:rPr lang="fr-FR" sz="1200" dirty="0">
                <a:latin typeface="Calibri" panose="020F0502020204030204" pitchFamily="34" charset="0"/>
                <a:cs typeface="Andalus" panose="02020603050405020304" pitchFamily="18" charset="-78"/>
              </a:rPr>
              <a:t>½ c. à café de cumin moulu</a:t>
            </a:r>
          </a:p>
          <a:p>
            <a:pPr marL="171450" indent="-171450">
              <a:buFont typeface="Arial" panose="020B0604020202020204" pitchFamily="34" charset="0"/>
              <a:buChar char="•"/>
            </a:pPr>
            <a:r>
              <a:rPr lang="fr-FR" sz="1200" dirty="0">
                <a:latin typeface="Calibri" panose="020F0502020204030204" pitchFamily="34" charset="0"/>
                <a:cs typeface="Andalus" panose="02020603050405020304" pitchFamily="18" charset="-78"/>
              </a:rPr>
              <a:t>½ c. à café de sel de céleri</a:t>
            </a:r>
          </a:p>
          <a:p>
            <a:pPr marL="171450" indent="-171450">
              <a:buFont typeface="Arial" panose="020B0604020202020204" pitchFamily="34" charset="0"/>
              <a:buChar char="•"/>
            </a:pPr>
            <a:r>
              <a:rPr lang="fr-FR" sz="1200" dirty="0">
                <a:latin typeface="Calibri" panose="020F0502020204030204" pitchFamily="34" charset="0"/>
                <a:cs typeface="Andalus" panose="02020603050405020304" pitchFamily="18" charset="-78"/>
              </a:rPr>
              <a:t>½ c. à café de thym séché</a:t>
            </a:r>
          </a:p>
          <a:p>
            <a:pPr marL="171450" indent="-171450">
              <a:buFont typeface="Arial" panose="020B0604020202020204" pitchFamily="34" charset="0"/>
              <a:buChar char="•"/>
            </a:pPr>
            <a:r>
              <a:rPr lang="fr-FR" sz="1200" dirty="0">
                <a:latin typeface="Calibri" panose="020F0502020204030204" pitchFamily="34" charset="0"/>
                <a:cs typeface="Andalus" panose="02020603050405020304" pitchFamily="18" charset="-78"/>
              </a:rPr>
              <a:t>4 cuillères à soupe d’huile d’olive</a:t>
            </a:r>
          </a:p>
          <a:p>
            <a:endParaRPr lang="fr-FR" sz="1200" dirty="0">
              <a:latin typeface="Calibri" panose="020F0502020204030204" pitchFamily="34" charset="0"/>
              <a:cs typeface="Andalus" panose="02020603050405020304" pitchFamily="18" charset="-78"/>
            </a:endParaRPr>
          </a:p>
          <a:p>
            <a:r>
              <a:rPr lang="fr-FR" sz="1200" dirty="0">
                <a:latin typeface="Calibri" panose="020F0502020204030204" pitchFamily="34" charset="0"/>
                <a:cs typeface="Andalus" panose="02020603050405020304" pitchFamily="18" charset="-78"/>
              </a:rPr>
              <a:t>La sauce blanche :</a:t>
            </a:r>
          </a:p>
          <a:p>
            <a:pPr marL="171450" indent="-171450">
              <a:buFont typeface="Arial" panose="020B0604020202020204" pitchFamily="34" charset="0"/>
              <a:buChar char="•"/>
            </a:pPr>
            <a:r>
              <a:rPr lang="fr-FR" sz="1200" dirty="0">
                <a:latin typeface="Calibri" panose="020F0502020204030204" pitchFamily="34" charset="0"/>
                <a:cs typeface="Andalus" panose="02020603050405020304" pitchFamily="18" charset="-78"/>
              </a:rPr>
              <a:t>1 yaourt à la grecque</a:t>
            </a:r>
          </a:p>
          <a:p>
            <a:pPr marL="171450" indent="-171450">
              <a:buFont typeface="Arial" panose="020B0604020202020204" pitchFamily="34" charset="0"/>
              <a:buChar char="•"/>
            </a:pPr>
            <a:r>
              <a:rPr lang="fr-FR" sz="1200" dirty="0">
                <a:latin typeface="Calibri" panose="020F0502020204030204" pitchFamily="34" charset="0"/>
                <a:cs typeface="Andalus" panose="02020603050405020304" pitchFamily="18" charset="-78"/>
              </a:rPr>
              <a:t>1 pincée de persil</a:t>
            </a:r>
          </a:p>
          <a:p>
            <a:pPr marL="171450" indent="-171450">
              <a:buFont typeface="Arial" panose="020B0604020202020204" pitchFamily="34" charset="0"/>
              <a:buChar char="•"/>
            </a:pPr>
            <a:r>
              <a:rPr lang="fr-FR" sz="1200" dirty="0">
                <a:latin typeface="Calibri" panose="020F0502020204030204" pitchFamily="34" charset="0"/>
                <a:cs typeface="Andalus" panose="02020603050405020304" pitchFamily="18" charset="-78"/>
              </a:rPr>
              <a:t>1 pincée de ciboulette</a:t>
            </a:r>
          </a:p>
          <a:p>
            <a:pPr marL="171450" indent="-171450">
              <a:buFont typeface="Arial" panose="020B0604020202020204" pitchFamily="34" charset="0"/>
              <a:buChar char="•"/>
            </a:pPr>
            <a:r>
              <a:rPr lang="fr-FR" sz="1200" dirty="0">
                <a:latin typeface="Calibri" panose="020F0502020204030204" pitchFamily="34" charset="0"/>
                <a:cs typeface="Andalus" panose="02020603050405020304" pitchFamily="18" charset="-78"/>
              </a:rPr>
              <a:t>1 concombre</a:t>
            </a:r>
          </a:p>
          <a:p>
            <a:endParaRPr lang="fr-FR" sz="1400" u="sng" dirty="0">
              <a:latin typeface="Calibri" panose="020F0502020204030204" pitchFamily="34" charset="0"/>
              <a:cs typeface="Andalus" panose="02020603050405020304" pitchFamily="18" charset="-78"/>
            </a:endParaRPr>
          </a:p>
        </p:txBody>
      </p:sp>
      <p:sp>
        <p:nvSpPr>
          <p:cNvPr id="9" name="ZoneTexte 8">
            <a:extLst>
              <a:ext uri="{FF2B5EF4-FFF2-40B4-BE49-F238E27FC236}">
                <a16:creationId xmlns:a16="http://schemas.microsoft.com/office/drawing/2014/main" id="{DDD82F55-3808-41EC-A74F-1F626160C8A7}"/>
              </a:ext>
            </a:extLst>
          </p:cNvPr>
          <p:cNvSpPr txBox="1"/>
          <p:nvPr/>
        </p:nvSpPr>
        <p:spPr>
          <a:xfrm>
            <a:off x="7423871" y="2060848"/>
            <a:ext cx="4432769" cy="2492990"/>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Dans un grand bol, mélangez les épices. </a:t>
            </a:r>
          </a:p>
          <a:p>
            <a:pPr marL="285750" indent="-285750" algn="just">
              <a:buFontTx/>
              <a:buChar char="-"/>
            </a:pPr>
            <a:r>
              <a:rPr lang="fr-FR" sz="1400" dirty="0">
                <a:latin typeface="Calibri" panose="020F0502020204030204" pitchFamily="34" charset="0"/>
              </a:rPr>
              <a:t>Badigeonnez la viande d’huile d’olive, puis frottez les tranches d’échine du mélange d’épices. </a:t>
            </a:r>
          </a:p>
          <a:p>
            <a:pPr marL="285750" indent="-285750" algn="just">
              <a:buFontTx/>
              <a:buChar char="-"/>
            </a:pPr>
            <a:r>
              <a:rPr lang="fr-FR" sz="1400" dirty="0">
                <a:latin typeface="Calibri" panose="020F0502020204030204" pitchFamily="34" charset="0"/>
              </a:rPr>
              <a:t>Préparez la sauce en mélangeant le yaourt avec les herbes fraîches ciselées. Salez et poivrez selon votre goût. </a:t>
            </a:r>
          </a:p>
          <a:p>
            <a:pPr marL="285750" indent="-285750" algn="just">
              <a:buFontTx/>
              <a:buChar char="-"/>
            </a:pPr>
            <a:r>
              <a:rPr lang="fr-FR" sz="1400" dirty="0">
                <a:latin typeface="Calibri" panose="020F0502020204030204" pitchFamily="34" charset="0"/>
              </a:rPr>
              <a:t>Faites griller les morceaux d’échine au barbecue et servez avec de la sauce yaourt et une salade         de concombre. </a:t>
            </a: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30 min</a:t>
            </a:r>
          </a:p>
          <a:p>
            <a:r>
              <a:rPr lang="fr-FR" sz="1400" b="1" dirty="0">
                <a:solidFill>
                  <a:srgbClr val="8B2331"/>
                </a:solidFill>
                <a:latin typeface="Calibri" panose="020F0502020204030204" pitchFamily="34" charset="0"/>
              </a:rPr>
              <a:t>Cuisson : 6 à 8 minutes</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6 personnes</a:t>
            </a:r>
          </a:p>
        </p:txBody>
      </p:sp>
      <p:pic>
        <p:nvPicPr>
          <p:cNvPr id="5" name="Image 4" descr="Une image contenant nourriture, table, Restauration rapide, repas&#10;&#10;Description générée automatiquement">
            <a:extLst>
              <a:ext uri="{FF2B5EF4-FFF2-40B4-BE49-F238E27FC236}">
                <a16:creationId xmlns:a16="http://schemas.microsoft.com/office/drawing/2014/main" id="{A7409D8F-78E5-C35E-AFF1-CE2A8BE390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80" y="0"/>
            <a:ext cx="4572000" cy="6858000"/>
          </a:xfrm>
          <a:prstGeom prst="rect">
            <a:avLst/>
          </a:prstGeom>
        </p:spPr>
      </p:pic>
    </p:spTree>
    <p:extLst>
      <p:ext uri="{BB962C8B-B14F-4D97-AF65-F5344CB8AC3E}">
        <p14:creationId xmlns:p14="http://schemas.microsoft.com/office/powerpoint/2010/main" val="33515096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51984" y="260648"/>
            <a:ext cx="4204783" cy="473695"/>
          </a:xfrm>
        </p:spPr>
        <p:txBody>
          <a:bodyPr/>
          <a:lstStyle/>
          <a:p>
            <a:r>
              <a:rPr lang="en-US" sz="2400" dirty="0" err="1"/>
              <a:t>Côtes</a:t>
            </a:r>
            <a:r>
              <a:rPr lang="en-US" sz="2400" dirty="0"/>
              <a:t> </a:t>
            </a:r>
            <a:r>
              <a:rPr lang="en-US" sz="2400" dirty="0" err="1"/>
              <a:t>cuites</a:t>
            </a:r>
            <a:r>
              <a:rPr lang="en-US" sz="2400" dirty="0"/>
              <a:t> </a:t>
            </a:r>
            <a:r>
              <a:rPr lang="en-US" sz="2400" dirty="0" err="1"/>
              <a:t>marinées</a:t>
            </a:r>
            <a:r>
              <a:rPr lang="en-US" sz="2400" dirty="0"/>
              <a:t> </a:t>
            </a:r>
            <a:endParaRPr lang="fr-FR" sz="2400" dirty="0"/>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46</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621469" y="2428725"/>
            <a:ext cx="2770675" cy="2185214"/>
          </a:xfrm>
          <a:prstGeom prst="rect">
            <a:avLst/>
          </a:prstGeom>
          <a:noFill/>
        </p:spPr>
        <p:txBody>
          <a:bodyPr wrap="square" rtlCol="0">
            <a:spAutoFit/>
          </a:bodyPr>
          <a:lstStyle/>
          <a:p>
            <a:r>
              <a:rPr lang="fr-FR" sz="1600" b="1" u="sng" dirty="0">
                <a:latin typeface="Calibri" panose="020F0502020204030204" pitchFamily="34" charset="0"/>
                <a:cs typeface="Andalus" panose="02020603050405020304" pitchFamily="18" charset="-78"/>
              </a:rPr>
              <a:t>Ingrédients :</a:t>
            </a:r>
          </a:p>
          <a:p>
            <a:endParaRPr lang="fr-FR" sz="12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200" dirty="0">
                <a:latin typeface="Calibri" panose="020F0502020204030204" pitchFamily="34" charset="0"/>
                <a:cs typeface="Andalus" panose="02020603050405020304" pitchFamily="18" charset="-78"/>
              </a:rPr>
              <a:t>4 côtes de porc cuites Pierre Schmidt ou 4 tranches de carré salé cuit Pierre Schmidt</a:t>
            </a:r>
          </a:p>
          <a:p>
            <a:pPr marL="285750" indent="-285750">
              <a:buFont typeface="Arial" panose="020B0604020202020204" pitchFamily="34" charset="0"/>
              <a:buChar char="•"/>
            </a:pPr>
            <a:r>
              <a:rPr lang="fr-FR" sz="1200" dirty="0">
                <a:latin typeface="Calibri" panose="020F0502020204030204" pitchFamily="34" charset="0"/>
                <a:cs typeface="Andalus" panose="02020603050405020304" pitchFamily="18" charset="-78"/>
              </a:rPr>
              <a:t>3 c. à soupe de miel liquide</a:t>
            </a:r>
          </a:p>
          <a:p>
            <a:pPr marL="285750" indent="-285750">
              <a:buFont typeface="Arial" panose="020B0604020202020204" pitchFamily="34" charset="0"/>
              <a:buChar char="•"/>
            </a:pPr>
            <a:r>
              <a:rPr lang="fr-FR" sz="1200" dirty="0">
                <a:latin typeface="Calibri" panose="020F0502020204030204" pitchFamily="34" charset="0"/>
                <a:cs typeface="Andalus" panose="02020603050405020304" pitchFamily="18" charset="-78"/>
              </a:rPr>
              <a:t>1 c. à café de gingembre moulu</a:t>
            </a:r>
          </a:p>
          <a:p>
            <a:pPr marL="285750" indent="-285750">
              <a:buFont typeface="Arial" panose="020B0604020202020204" pitchFamily="34" charset="0"/>
              <a:buChar char="•"/>
            </a:pPr>
            <a:r>
              <a:rPr lang="fr-FR" sz="1200" dirty="0">
                <a:latin typeface="Calibri" panose="020F0502020204030204" pitchFamily="34" charset="0"/>
                <a:cs typeface="Andalus" panose="02020603050405020304" pitchFamily="18" charset="-78"/>
              </a:rPr>
              <a:t>1 c. à soupe de sauce soja</a:t>
            </a:r>
          </a:p>
          <a:p>
            <a:pPr marL="285750" indent="-285750">
              <a:buFont typeface="Arial" panose="020B0604020202020204" pitchFamily="34" charset="0"/>
              <a:buChar char="•"/>
            </a:pPr>
            <a:r>
              <a:rPr lang="fr-FR" sz="1200" dirty="0">
                <a:latin typeface="Calibri" panose="020F0502020204030204" pitchFamily="34" charset="0"/>
                <a:cs typeface="Andalus" panose="02020603050405020304" pitchFamily="18" charset="-78"/>
              </a:rPr>
              <a:t>2 c. à soupe d’huile neutre</a:t>
            </a:r>
          </a:p>
          <a:p>
            <a:pPr marL="285750" indent="-285750">
              <a:buFont typeface="Arial" panose="020B0604020202020204" pitchFamily="34" charset="0"/>
              <a:buChar char="•"/>
            </a:pPr>
            <a:r>
              <a:rPr lang="fr-FR" sz="1200" dirty="0">
                <a:latin typeface="Calibri" panose="020F0502020204030204" pitchFamily="34" charset="0"/>
                <a:cs typeface="Andalus" panose="02020603050405020304" pitchFamily="18" charset="-78"/>
              </a:rPr>
              <a:t>1 gousse d’ail</a:t>
            </a:r>
          </a:p>
          <a:p>
            <a:pPr marL="285750" indent="-285750">
              <a:buFont typeface="Arial" panose="020B0604020202020204" pitchFamily="34" charset="0"/>
              <a:buChar char="•"/>
            </a:pPr>
            <a:r>
              <a:rPr lang="fr-FR" sz="1200" dirty="0">
                <a:latin typeface="Calibri" panose="020F0502020204030204" pitchFamily="34" charset="0"/>
                <a:cs typeface="Andalus" panose="02020603050405020304" pitchFamily="18" charset="-78"/>
              </a:rPr>
              <a:t>Sel et poivre </a:t>
            </a:r>
            <a:endParaRPr lang="fr-FR" sz="1200" u="sng" dirty="0">
              <a:latin typeface="Calibri" panose="020F0502020204030204" pitchFamily="34" charset="0"/>
              <a:cs typeface="Calibri" panose="020F0502020204030204" pitchFamily="34" charset="0"/>
            </a:endParaRPr>
          </a:p>
        </p:txBody>
      </p:sp>
      <p:sp>
        <p:nvSpPr>
          <p:cNvPr id="9" name="ZoneTexte 8">
            <a:extLst>
              <a:ext uri="{FF2B5EF4-FFF2-40B4-BE49-F238E27FC236}">
                <a16:creationId xmlns:a16="http://schemas.microsoft.com/office/drawing/2014/main" id="{DDD82F55-3808-41EC-A74F-1F626160C8A7}"/>
              </a:ext>
            </a:extLst>
          </p:cNvPr>
          <p:cNvSpPr txBox="1"/>
          <p:nvPr/>
        </p:nvSpPr>
        <p:spPr>
          <a:xfrm>
            <a:off x="7423871" y="2060848"/>
            <a:ext cx="4576785" cy="2708434"/>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buFontTx/>
              <a:buChar char="-"/>
            </a:pPr>
            <a:endParaRPr lang="fr-FR" sz="1400" dirty="0">
              <a:latin typeface="Calibri" panose="020F0502020204030204" pitchFamily="34" charset="0"/>
            </a:endParaRPr>
          </a:p>
          <a:p>
            <a:pPr marL="285750" indent="-285750">
              <a:buFontTx/>
              <a:buChar char="-"/>
            </a:pPr>
            <a:r>
              <a:rPr lang="fr-FR" sz="1400" dirty="0">
                <a:latin typeface="Calibri" panose="020F0502020204030204" pitchFamily="34" charset="0"/>
              </a:rPr>
              <a:t>Mélangez le miel, le gingembre, le soja, l’ail haché et l’huile dans un bol. </a:t>
            </a:r>
          </a:p>
          <a:p>
            <a:pPr marL="285750" indent="-285750">
              <a:buFontTx/>
              <a:buChar char="-"/>
            </a:pPr>
            <a:r>
              <a:rPr lang="fr-FR" sz="1400" dirty="0">
                <a:latin typeface="Calibri" panose="020F0502020204030204" pitchFamily="34" charset="0"/>
              </a:rPr>
              <a:t>Remuez suffisamment pour obtenir une préparation homogène. Salez, poivrez.</a:t>
            </a:r>
          </a:p>
          <a:p>
            <a:pPr marL="285750" indent="-285750">
              <a:buFontTx/>
              <a:buChar char="-"/>
            </a:pPr>
            <a:r>
              <a:rPr lang="fr-FR" sz="1400" dirty="0">
                <a:latin typeface="Calibri" panose="020F0502020204030204" pitchFamily="34" charset="0"/>
              </a:rPr>
              <a:t>Disposez les côtes de porc dans un plat puis versez la marinade par-dessus. </a:t>
            </a:r>
          </a:p>
          <a:p>
            <a:pPr marL="285750" indent="-285750">
              <a:buFontTx/>
              <a:buChar char="-"/>
            </a:pPr>
            <a:r>
              <a:rPr lang="fr-FR" sz="1400" dirty="0">
                <a:latin typeface="Calibri" panose="020F0502020204030204" pitchFamily="34" charset="0"/>
              </a:rPr>
              <a:t>Réservez pendant 2 heures. </a:t>
            </a:r>
          </a:p>
          <a:p>
            <a:pPr marL="285750" indent="-285750">
              <a:buFontTx/>
              <a:buChar char="-"/>
            </a:pPr>
            <a:r>
              <a:rPr lang="fr-FR" sz="1400" dirty="0">
                <a:latin typeface="Calibri" panose="020F0502020204030204" pitchFamily="34" charset="0"/>
              </a:rPr>
              <a:t>Retirez la viande de sa marinade et faites-la cuire au barbecue ou à la poêle 5 minutes de chaque côté. </a:t>
            </a:r>
          </a:p>
          <a:p>
            <a:pPr marL="285750" indent="-285750">
              <a:buFontTx/>
              <a:buChar char="-"/>
            </a:pPr>
            <a:r>
              <a:rPr lang="fr-FR" sz="1400" dirty="0">
                <a:latin typeface="Calibri" panose="020F0502020204030204" pitchFamily="34" charset="0"/>
              </a:rPr>
              <a:t>Servez avec des </a:t>
            </a:r>
            <a:r>
              <a:rPr lang="fr-FR" sz="1400" dirty="0" err="1">
                <a:latin typeface="Calibri" panose="020F0502020204030204" pitchFamily="34" charset="0"/>
              </a:rPr>
              <a:t>potatoes</a:t>
            </a:r>
            <a:r>
              <a:rPr lang="fr-FR" sz="1400" dirty="0">
                <a:latin typeface="Calibri" panose="020F0502020204030204" pitchFamily="34" charset="0"/>
              </a:rPr>
              <a:t> et une salade verte. </a:t>
            </a: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738664"/>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a:t>
            </a:r>
          </a:p>
          <a:p>
            <a:r>
              <a:rPr lang="fr-FR" sz="1400" b="1" dirty="0">
                <a:solidFill>
                  <a:srgbClr val="8B2331"/>
                </a:solidFill>
                <a:latin typeface="Calibri" panose="020F0502020204030204" pitchFamily="34" charset="0"/>
              </a:rPr>
              <a:t>Repos : 2 heures</a:t>
            </a:r>
          </a:p>
          <a:p>
            <a:r>
              <a:rPr lang="fr-FR" sz="1400" b="1" dirty="0">
                <a:solidFill>
                  <a:srgbClr val="8B2331"/>
                </a:solidFill>
                <a:latin typeface="Calibri" panose="020F0502020204030204" pitchFamily="34" charset="0"/>
              </a:rPr>
              <a:t>Cuisson : 10 minutes</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p:txBody>
      </p:sp>
      <p:pic>
        <p:nvPicPr>
          <p:cNvPr id="3" name="Image 2" descr="Une image contenant nourriture, assiette, Cuisine, Restauration rapide&#10;&#10;Description générée automatiquement">
            <a:extLst>
              <a:ext uri="{FF2B5EF4-FFF2-40B4-BE49-F238E27FC236}">
                <a16:creationId xmlns:a16="http://schemas.microsoft.com/office/drawing/2014/main" id="{F75C9FC4-73D2-26E4-D78A-FD4AB43A24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80" y="0"/>
            <a:ext cx="4572000" cy="6858000"/>
          </a:xfrm>
          <a:prstGeom prst="rect">
            <a:avLst/>
          </a:prstGeom>
        </p:spPr>
      </p:pic>
    </p:spTree>
    <p:extLst>
      <p:ext uri="{BB962C8B-B14F-4D97-AF65-F5344CB8AC3E}">
        <p14:creationId xmlns:p14="http://schemas.microsoft.com/office/powerpoint/2010/main" val="28739266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0" y="262447"/>
            <a:ext cx="4204783" cy="473695"/>
          </a:xfrm>
        </p:spPr>
        <p:txBody>
          <a:bodyPr/>
          <a:lstStyle/>
          <a:p>
            <a:r>
              <a:rPr lang="en-US" sz="2400" dirty="0"/>
              <a:t>Brochettes </a:t>
            </a:r>
            <a:r>
              <a:rPr lang="en-US" sz="2400" dirty="0" err="1"/>
              <a:t>mixtes</a:t>
            </a:r>
            <a:endParaRPr lang="fr-FR" sz="2400" dirty="0"/>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47</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683186" y="2276872"/>
            <a:ext cx="2979262" cy="2893100"/>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 knacks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 saucisses fumées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grosses tranches de poitrine Pierre Schmidt (2 à 3 cm chacune) </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6 champignons </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courgette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barquette de tomates cerises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oignons </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Huile d’olive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Herbes de Provence</a:t>
            </a:r>
          </a:p>
          <a:p>
            <a:pPr marL="285750" indent="-285750">
              <a:buFont typeface="Arial" panose="020B0604020202020204" pitchFamily="34" charset="0"/>
              <a:buChar char="•"/>
            </a:pPr>
            <a:endParaRPr lang="fr-FR" sz="1400" u="sng" dirty="0">
              <a:latin typeface="Calibri" panose="020F0502020204030204" pitchFamily="34" charset="0"/>
              <a:cs typeface="Calibri" panose="020F0502020204030204" pitchFamily="34" charset="0"/>
            </a:endParaRPr>
          </a:p>
        </p:txBody>
      </p:sp>
      <p:sp>
        <p:nvSpPr>
          <p:cNvPr id="9" name="ZoneTexte 8">
            <a:extLst>
              <a:ext uri="{FF2B5EF4-FFF2-40B4-BE49-F238E27FC236}">
                <a16:creationId xmlns:a16="http://schemas.microsoft.com/office/drawing/2014/main" id="{DDD82F55-3808-41EC-A74F-1F626160C8A7}"/>
              </a:ext>
            </a:extLst>
          </p:cNvPr>
          <p:cNvSpPr txBox="1"/>
          <p:nvPr/>
        </p:nvSpPr>
        <p:spPr>
          <a:xfrm>
            <a:off x="7908701" y="2132856"/>
            <a:ext cx="3928713" cy="2769989"/>
          </a:xfrm>
          <a:prstGeom prst="rect">
            <a:avLst/>
          </a:prstGeom>
          <a:noFill/>
        </p:spPr>
        <p:txBody>
          <a:bodyPr wrap="square" rtlCol="0">
            <a:spAutoFit/>
          </a:bodyPr>
          <a:lstStyle/>
          <a:p>
            <a:r>
              <a:rPr lang="fr-FR" sz="1600" b="1" u="sng" dirty="0">
                <a:latin typeface="Calibri" panose="020F0502020204030204" pitchFamily="34" charset="0"/>
              </a:rPr>
              <a:t>Préparation :</a:t>
            </a:r>
          </a:p>
          <a:p>
            <a:endParaRPr lang="fr-FR" sz="1600" b="1" u="sng" dirty="0">
              <a:latin typeface="Calibri" panose="020F0502020204030204" pitchFamily="34" charset="0"/>
            </a:endParaRPr>
          </a:p>
          <a:p>
            <a:endParaRPr lang="fr-FR" sz="1600" b="1" u="sng" dirty="0">
              <a:latin typeface="Calibri" panose="020F0502020204030204" pitchFamily="34" charset="0"/>
            </a:endParaRPr>
          </a:p>
          <a:p>
            <a:pPr marL="285750" indent="-285750" algn="just">
              <a:buFontTx/>
              <a:buChar char="-"/>
            </a:pPr>
            <a:r>
              <a:rPr lang="fr-FR" sz="1400" dirty="0">
                <a:latin typeface="Calibri" panose="020F0502020204030204" pitchFamily="34" charset="0"/>
              </a:rPr>
              <a:t>Coupez les ingrédients en gros cubes. </a:t>
            </a:r>
          </a:p>
          <a:p>
            <a:pPr marL="285750" indent="-285750" algn="just">
              <a:buFontTx/>
              <a:buChar char="-"/>
            </a:pPr>
            <a:r>
              <a:rPr lang="fr-FR" sz="1400" dirty="0">
                <a:latin typeface="Calibri" panose="020F0502020204030204" pitchFamily="34" charset="0"/>
              </a:rPr>
              <a:t>Enfilez-les sur des grands pics à brochette, en alternant 1 viande, 1 légume.</a:t>
            </a:r>
          </a:p>
          <a:p>
            <a:pPr marL="285750" indent="-285750" algn="just">
              <a:buFontTx/>
              <a:buChar char="-"/>
            </a:pPr>
            <a:r>
              <a:rPr lang="fr-FR" sz="1400" dirty="0">
                <a:latin typeface="Calibri" panose="020F0502020204030204" pitchFamily="34" charset="0"/>
              </a:rPr>
              <a:t>Répétez l’opération jusqu’à épuisement des ingrédients. </a:t>
            </a:r>
          </a:p>
          <a:p>
            <a:pPr marL="285750" indent="-285750" algn="just">
              <a:buFontTx/>
              <a:buChar char="-"/>
            </a:pPr>
            <a:r>
              <a:rPr lang="fr-FR" sz="1400" dirty="0">
                <a:latin typeface="Calibri" panose="020F0502020204030204" pitchFamily="34" charset="0"/>
              </a:rPr>
              <a:t>Placez les brochettes dans un grand plat, versez généreusement l’huile d’olive et saupoudrez d’herbes de Provence. </a:t>
            </a:r>
          </a:p>
          <a:p>
            <a:pPr marL="285750" indent="-285750" algn="just">
              <a:buFontTx/>
              <a:buChar char="-"/>
            </a:pPr>
            <a:r>
              <a:rPr lang="fr-FR" sz="1400" dirty="0">
                <a:latin typeface="Calibri" panose="020F0502020204030204" pitchFamily="34" charset="0"/>
              </a:rPr>
              <a:t>Faites-les cuire au barbecue.</a:t>
            </a: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20 min</a:t>
            </a:r>
          </a:p>
          <a:p>
            <a:r>
              <a:rPr lang="fr-FR" sz="1400" b="1" dirty="0">
                <a:solidFill>
                  <a:srgbClr val="8B2331"/>
                </a:solidFill>
                <a:latin typeface="Calibri" panose="020F0502020204030204" pitchFamily="34" charset="0"/>
              </a:rPr>
              <a:t>Cuisson : 8 à 10 minutes</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6 à 8 brochettes</a:t>
            </a:r>
          </a:p>
        </p:txBody>
      </p:sp>
      <p:pic>
        <p:nvPicPr>
          <p:cNvPr id="3" name="Image 2" descr="Une image contenant nourriture, Cuisine, viande, brochette&#10;&#10;Description générée automatiquement">
            <a:extLst>
              <a:ext uri="{FF2B5EF4-FFF2-40B4-BE49-F238E27FC236}">
                <a16:creationId xmlns:a16="http://schemas.microsoft.com/office/drawing/2014/main" id="{24CEA42C-3F72-FD52-A5E5-EF7015F259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30" y="0"/>
            <a:ext cx="4571556" cy="6858000"/>
          </a:xfrm>
          <a:prstGeom prst="rect">
            <a:avLst/>
          </a:prstGeom>
        </p:spPr>
      </p:pic>
    </p:spTree>
    <p:extLst>
      <p:ext uri="{BB962C8B-B14F-4D97-AF65-F5344CB8AC3E}">
        <p14:creationId xmlns:p14="http://schemas.microsoft.com/office/powerpoint/2010/main" val="3756683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15C0B-F8CF-C2AB-5898-8C870D399C5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6D94C6E-FA3C-4AE5-AADE-D8A7504C9632}"/>
              </a:ext>
            </a:extLst>
          </p:cNvPr>
          <p:cNvSpPr>
            <a:spLocks noGrp="1"/>
          </p:cNvSpPr>
          <p:nvPr>
            <p:ph type="title"/>
          </p:nvPr>
        </p:nvSpPr>
        <p:spPr>
          <a:xfrm>
            <a:off x="6096000" y="116632"/>
            <a:ext cx="4204783" cy="473695"/>
          </a:xfrm>
        </p:spPr>
        <p:txBody>
          <a:bodyPr/>
          <a:lstStyle/>
          <a:p>
            <a:r>
              <a:rPr lang="en-US" sz="2400" dirty="0"/>
              <a:t>Spaetzle </a:t>
            </a:r>
            <a:r>
              <a:rPr lang="en-US" sz="2400" dirty="0" err="1"/>
              <a:t>tous</a:t>
            </a:r>
            <a:r>
              <a:rPr lang="en-US" sz="2400" dirty="0"/>
              <a:t> roses !</a:t>
            </a:r>
            <a:endParaRPr lang="fr-FR" sz="2400" dirty="0"/>
          </a:p>
        </p:txBody>
      </p:sp>
      <p:sp>
        <p:nvSpPr>
          <p:cNvPr id="4" name="Espace réservé du numéro de diapositive 3">
            <a:extLst>
              <a:ext uri="{FF2B5EF4-FFF2-40B4-BE49-F238E27FC236}">
                <a16:creationId xmlns:a16="http://schemas.microsoft.com/office/drawing/2014/main" id="{73ED705F-4D6D-3018-6C85-88C57B7E149B}"/>
              </a:ext>
            </a:extLst>
          </p:cNvPr>
          <p:cNvSpPr>
            <a:spLocks noGrp="1"/>
          </p:cNvSpPr>
          <p:nvPr>
            <p:ph type="sldNum" sz="quarter" idx="4"/>
          </p:nvPr>
        </p:nvSpPr>
        <p:spPr/>
        <p:txBody>
          <a:bodyPr/>
          <a:lstStyle/>
          <a:p>
            <a:pPr>
              <a:defRPr/>
            </a:pPr>
            <a:fld id="{B6546EDA-AC4C-4A45-AF53-BF0FE0BAFCCB}" type="slidenum">
              <a:rPr lang="fr-FR">
                <a:solidFill>
                  <a:prstClr val="white"/>
                </a:solidFill>
              </a:rPr>
              <a:pPr>
                <a:defRPr/>
              </a:pPr>
              <a:t>48</a:t>
            </a:fld>
            <a:endParaRPr lang="fr-FR" dirty="0">
              <a:solidFill>
                <a:prstClr val="white"/>
              </a:solidFill>
            </a:endParaRPr>
          </a:p>
        </p:txBody>
      </p:sp>
      <p:sp>
        <p:nvSpPr>
          <p:cNvPr id="8" name="ZoneTexte 7">
            <a:extLst>
              <a:ext uri="{FF2B5EF4-FFF2-40B4-BE49-F238E27FC236}">
                <a16:creationId xmlns:a16="http://schemas.microsoft.com/office/drawing/2014/main" id="{C1886AD5-AF02-7581-B293-853878236A49}"/>
              </a:ext>
            </a:extLst>
          </p:cNvPr>
          <p:cNvSpPr txBox="1"/>
          <p:nvPr/>
        </p:nvSpPr>
        <p:spPr>
          <a:xfrm>
            <a:off x="4712325" y="2420888"/>
            <a:ext cx="2802402" cy="2677656"/>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600g de </a:t>
            </a:r>
            <a:r>
              <a:rPr lang="fr-FR" sz="1400" dirty="0" err="1">
                <a:latin typeface="Calibri" panose="020F0502020204030204" pitchFamily="34" charset="0"/>
                <a:cs typeface="Andalus" panose="02020603050405020304" pitchFamily="18" charset="-78"/>
              </a:rPr>
              <a:t>spaetzle</a:t>
            </a:r>
            <a:r>
              <a:rPr lang="fr-FR" sz="1400" dirty="0">
                <a:latin typeface="Calibri" panose="020F0502020204030204" pitchFamily="34" charset="0"/>
                <a:cs typeface="Andalus" panose="02020603050405020304" pitchFamily="18" charset="-78"/>
              </a:rPr>
              <a:t>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400 g betterave cuite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gousses d’ail</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400 g de fromage à tartiner type Philadelphia</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c à s d’huile d’olive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c à s de jus de citron</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pincée de sel</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pincée de poivre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feuille de basilic</a:t>
            </a:r>
          </a:p>
        </p:txBody>
      </p:sp>
      <p:sp>
        <p:nvSpPr>
          <p:cNvPr id="9" name="ZoneTexte 8">
            <a:extLst>
              <a:ext uri="{FF2B5EF4-FFF2-40B4-BE49-F238E27FC236}">
                <a16:creationId xmlns:a16="http://schemas.microsoft.com/office/drawing/2014/main" id="{124C172F-B925-008F-5C34-DD585AB98427}"/>
              </a:ext>
            </a:extLst>
          </p:cNvPr>
          <p:cNvSpPr txBox="1"/>
          <p:nvPr/>
        </p:nvSpPr>
        <p:spPr>
          <a:xfrm>
            <a:off x="7680176" y="2348880"/>
            <a:ext cx="3928713" cy="2308324"/>
          </a:xfrm>
          <a:prstGeom prst="rect">
            <a:avLst/>
          </a:prstGeom>
          <a:noFill/>
        </p:spPr>
        <p:txBody>
          <a:bodyPr wrap="square" rtlCol="0">
            <a:spAutoFit/>
          </a:bodyPr>
          <a:lstStyle/>
          <a:p>
            <a:r>
              <a:rPr lang="fr-FR" sz="1600" b="1" u="sng" dirty="0">
                <a:latin typeface="Calibri" panose="020F0502020204030204" pitchFamily="34" charset="0"/>
              </a:rPr>
              <a:t>Préparation :</a:t>
            </a:r>
          </a:p>
          <a:p>
            <a:endParaRPr lang="fr-FR" sz="1600" b="1" u="sng" dirty="0">
              <a:latin typeface="Calibri" panose="020F0502020204030204" pitchFamily="34" charset="0"/>
            </a:endParaRPr>
          </a:p>
          <a:p>
            <a:pPr marL="285750" indent="-285750" algn="just">
              <a:buFontTx/>
              <a:buChar char="-"/>
            </a:pPr>
            <a:r>
              <a:rPr lang="fr-FR" sz="1400" dirty="0">
                <a:latin typeface="Calibri" panose="020F0502020204030204" pitchFamily="34" charset="0"/>
              </a:rPr>
              <a:t>Faites dorer les </a:t>
            </a:r>
            <a:r>
              <a:rPr lang="fr-FR" sz="1400" dirty="0" err="1">
                <a:latin typeface="Calibri" panose="020F0502020204030204" pitchFamily="34" charset="0"/>
              </a:rPr>
              <a:t>spaetzle</a:t>
            </a:r>
            <a:r>
              <a:rPr lang="fr-FR" sz="1400" dirty="0">
                <a:latin typeface="Calibri" panose="020F0502020204030204" pitchFamily="34" charset="0"/>
              </a:rPr>
              <a:t> à la poêle.</a:t>
            </a:r>
          </a:p>
          <a:p>
            <a:pPr algn="just"/>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Dans un blender, placez la betterave cuite, le fromage Philadelphia, le sel, le poivre, le basilic, l'ail, l'huile d'olive et le jus de citron.</a:t>
            </a:r>
          </a:p>
          <a:p>
            <a:pPr algn="just"/>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Servez les </a:t>
            </a:r>
            <a:r>
              <a:rPr lang="fr-FR" sz="1400" dirty="0" err="1">
                <a:latin typeface="Calibri" panose="020F0502020204030204" pitchFamily="34" charset="0"/>
              </a:rPr>
              <a:t>spaetzle</a:t>
            </a:r>
            <a:r>
              <a:rPr lang="fr-FR" sz="1400" dirty="0">
                <a:latin typeface="Calibri" panose="020F0502020204030204" pitchFamily="34" charset="0"/>
              </a:rPr>
              <a:t> avec cette crème de betterave. Saupoudrez de parmesan.</a:t>
            </a:r>
          </a:p>
        </p:txBody>
      </p:sp>
      <p:sp>
        <p:nvSpPr>
          <p:cNvPr id="14" name="ZoneTexte 13">
            <a:extLst>
              <a:ext uri="{FF2B5EF4-FFF2-40B4-BE49-F238E27FC236}">
                <a16:creationId xmlns:a16="http://schemas.microsoft.com/office/drawing/2014/main" id="{31BCE239-81DF-6D28-0913-F22F1CFA174F}"/>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10 minutes</a:t>
            </a:r>
          </a:p>
          <a:p>
            <a:r>
              <a:rPr lang="fr-FR" sz="1400" b="1" dirty="0">
                <a:solidFill>
                  <a:srgbClr val="8B2331"/>
                </a:solidFill>
                <a:latin typeface="Calibri" panose="020F0502020204030204" pitchFamily="34" charset="0"/>
              </a:rPr>
              <a:t>Cuisson : 10 minutes</a:t>
            </a:r>
          </a:p>
        </p:txBody>
      </p:sp>
      <p:sp>
        <p:nvSpPr>
          <p:cNvPr id="15" name="ZoneTexte 14">
            <a:extLst>
              <a:ext uri="{FF2B5EF4-FFF2-40B4-BE49-F238E27FC236}">
                <a16:creationId xmlns:a16="http://schemas.microsoft.com/office/drawing/2014/main" id="{9F0D6E1F-D05B-0AD1-B5FE-8F90FF0012A5}"/>
              </a:ext>
            </a:extLst>
          </p:cNvPr>
          <p:cNvSpPr txBox="1"/>
          <p:nvPr/>
        </p:nvSpPr>
        <p:spPr>
          <a:xfrm>
            <a:off x="4605875" y="970015"/>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p:txBody>
      </p:sp>
      <p:pic>
        <p:nvPicPr>
          <p:cNvPr id="3" name="Image 2">
            <a:extLst>
              <a:ext uri="{FF2B5EF4-FFF2-40B4-BE49-F238E27FC236}">
                <a16:creationId xmlns:a16="http://schemas.microsoft.com/office/drawing/2014/main" id="{9D0B540C-F1A0-5DF9-2A53-54CFAD30335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4680" y="-13359"/>
            <a:ext cx="4571556" cy="6857334"/>
          </a:xfrm>
          <a:prstGeom prst="rect">
            <a:avLst/>
          </a:prstGeom>
        </p:spPr>
      </p:pic>
    </p:spTree>
    <p:extLst>
      <p:ext uri="{BB962C8B-B14F-4D97-AF65-F5344CB8AC3E}">
        <p14:creationId xmlns:p14="http://schemas.microsoft.com/office/powerpoint/2010/main" val="28317051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EDD6E-A2F8-614F-8613-AEF272126FD7}"/>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35EBCA2-C34F-8CEF-08F1-2A7A38EF71A3}"/>
              </a:ext>
            </a:extLst>
          </p:cNvPr>
          <p:cNvSpPr>
            <a:spLocks noGrp="1"/>
          </p:cNvSpPr>
          <p:nvPr>
            <p:ph type="sldNum" sz="quarter" idx="4"/>
          </p:nvPr>
        </p:nvSpPr>
        <p:spPr/>
        <p:txBody>
          <a:bodyPr/>
          <a:lstStyle/>
          <a:p>
            <a:pPr>
              <a:defRPr/>
            </a:pPr>
            <a:fld id="{B6546EDA-AC4C-4A45-AF53-BF0FE0BAFCCB}" type="slidenum">
              <a:rPr lang="fr-FR">
                <a:solidFill>
                  <a:prstClr val="white"/>
                </a:solidFill>
              </a:rPr>
              <a:pPr>
                <a:defRPr/>
              </a:pPr>
              <a:t>49</a:t>
            </a:fld>
            <a:endParaRPr lang="fr-FR" dirty="0">
              <a:solidFill>
                <a:prstClr val="white"/>
              </a:solidFill>
            </a:endParaRPr>
          </a:p>
        </p:txBody>
      </p:sp>
      <p:sp>
        <p:nvSpPr>
          <p:cNvPr id="8" name="ZoneTexte 7">
            <a:extLst>
              <a:ext uri="{FF2B5EF4-FFF2-40B4-BE49-F238E27FC236}">
                <a16:creationId xmlns:a16="http://schemas.microsoft.com/office/drawing/2014/main" id="{EBF33A38-BA78-2C58-6059-452822465222}"/>
              </a:ext>
            </a:extLst>
          </p:cNvPr>
          <p:cNvSpPr txBox="1"/>
          <p:nvPr/>
        </p:nvSpPr>
        <p:spPr>
          <a:xfrm>
            <a:off x="4854678" y="2264678"/>
            <a:ext cx="2482643" cy="3323987"/>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 </a:t>
            </a:r>
            <a:r>
              <a:rPr lang="fr-FR" sz="1400" dirty="0" err="1">
                <a:latin typeface="Calibri" panose="020F0502020204030204" pitchFamily="34" charset="0"/>
                <a:cs typeface="Andalus" panose="02020603050405020304" pitchFamily="18" charset="-78"/>
              </a:rPr>
              <a:t>moricettes</a:t>
            </a:r>
            <a:endParaRPr lang="fr-FR" sz="1400"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paquet de cervelas émincé</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1/2 yaourt nature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cuillères à soupe de moutarde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tomate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oignon rouge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1/2 concombre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Quelques feuilles de roquettes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Cheddar </a:t>
            </a:r>
            <a:r>
              <a:rPr lang="fr-FR" sz="1400" dirty="0" err="1">
                <a:latin typeface="Calibri" panose="020F0502020204030204" pitchFamily="34" charset="0"/>
                <a:cs typeface="Andalus" panose="02020603050405020304" pitchFamily="18" charset="-78"/>
              </a:rPr>
              <a:t>rapé</a:t>
            </a:r>
            <a:endParaRPr lang="fr-FR" sz="1400"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Oignons frits</a:t>
            </a:r>
          </a:p>
        </p:txBody>
      </p:sp>
      <p:sp>
        <p:nvSpPr>
          <p:cNvPr id="9" name="ZoneTexte 8">
            <a:extLst>
              <a:ext uri="{FF2B5EF4-FFF2-40B4-BE49-F238E27FC236}">
                <a16:creationId xmlns:a16="http://schemas.microsoft.com/office/drawing/2014/main" id="{E551CF37-B368-3CAF-C936-751D134EFCFD}"/>
              </a:ext>
            </a:extLst>
          </p:cNvPr>
          <p:cNvSpPr txBox="1"/>
          <p:nvPr/>
        </p:nvSpPr>
        <p:spPr>
          <a:xfrm>
            <a:off x="7423871" y="1556792"/>
            <a:ext cx="3928713" cy="4031873"/>
          </a:xfrm>
          <a:prstGeom prst="rect">
            <a:avLst/>
          </a:prstGeom>
          <a:noFill/>
        </p:spPr>
        <p:txBody>
          <a:bodyPr wrap="square" rtlCol="0">
            <a:spAutoFit/>
          </a:bodyPr>
          <a:lstStyle/>
          <a:p>
            <a:r>
              <a:rPr lang="fr-FR" sz="1600" b="1" u="sng" dirty="0">
                <a:latin typeface="Calibri" panose="020F0502020204030204" pitchFamily="34" charset="0"/>
              </a:rPr>
              <a:t>Préparation :</a:t>
            </a:r>
          </a:p>
          <a:p>
            <a:endParaRPr lang="fr-FR" sz="1600" b="1" u="sng" dirty="0">
              <a:latin typeface="Calibri" panose="020F0502020204030204" pitchFamily="34" charset="0"/>
            </a:endParaRPr>
          </a:p>
          <a:p>
            <a:pPr marL="285750" indent="-285750" algn="just">
              <a:buFontTx/>
              <a:buChar char="-"/>
            </a:pPr>
            <a:r>
              <a:rPr lang="fr-FR" sz="1400" dirty="0">
                <a:latin typeface="Calibri" panose="020F0502020204030204" pitchFamily="34" charset="0"/>
              </a:rPr>
              <a:t>Lavez les légumes et émincez-les en petits dés. Salez et poivrez au goût.</a:t>
            </a:r>
          </a:p>
          <a:p>
            <a:pPr algn="just"/>
            <a:r>
              <a:rPr lang="fr-FR" sz="1400" dirty="0">
                <a:latin typeface="Calibri" panose="020F0502020204030204" pitchFamily="34" charset="0"/>
              </a:rPr>
              <a:t>Laissez reposer 5 à 10 minutes pour que les légumes dégorgent.</a:t>
            </a:r>
          </a:p>
          <a:p>
            <a:pPr algn="just"/>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Mélangez le yaourt et la moutarde.</a:t>
            </a:r>
          </a:p>
          <a:p>
            <a:pPr marL="285750" indent="-285750" algn="just">
              <a:buFontTx/>
              <a:buChar char="-"/>
            </a:pPr>
            <a:r>
              <a:rPr lang="fr-FR" sz="1400" dirty="0">
                <a:latin typeface="Calibri" panose="020F0502020204030204" pitchFamily="34" charset="0"/>
              </a:rPr>
              <a:t>Coupez les </a:t>
            </a:r>
            <a:r>
              <a:rPr lang="fr-FR" sz="1400" dirty="0" err="1">
                <a:latin typeface="Calibri" panose="020F0502020204030204" pitchFamily="34" charset="0"/>
              </a:rPr>
              <a:t>moricettes</a:t>
            </a:r>
            <a:r>
              <a:rPr lang="fr-FR" sz="1400" dirty="0">
                <a:latin typeface="Calibri" panose="020F0502020204030204" pitchFamily="34" charset="0"/>
              </a:rPr>
              <a:t> dans leur longueur et badigeonnez les faces du bas de ce mélange.</a:t>
            </a:r>
          </a:p>
          <a:p>
            <a:pPr algn="just"/>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Couvrez de cervelas émincé.</a:t>
            </a:r>
          </a:p>
          <a:p>
            <a:pPr marL="285750" indent="-285750" algn="just">
              <a:buFontTx/>
              <a:buChar char="-"/>
            </a:pPr>
            <a:r>
              <a:rPr lang="fr-FR" sz="1400" dirty="0">
                <a:latin typeface="Calibri" panose="020F0502020204030204" pitchFamily="34" charset="0"/>
              </a:rPr>
              <a:t>Ajoutez les légumes, la roquette, le cheddar et terminez en couvrant d’oignons frits. </a:t>
            </a:r>
          </a:p>
          <a:p>
            <a:pPr marL="285750" indent="-285750" algn="just">
              <a:buFontTx/>
              <a:buChar char="-"/>
            </a:pPr>
            <a:r>
              <a:rPr lang="fr-FR" sz="1400" dirty="0">
                <a:latin typeface="Calibri" panose="020F0502020204030204" pitchFamily="34" charset="0"/>
              </a:rPr>
              <a:t>Refermez les </a:t>
            </a:r>
            <a:r>
              <a:rPr lang="fr-FR" sz="1400" dirty="0" err="1">
                <a:latin typeface="Calibri" panose="020F0502020204030204" pitchFamily="34" charset="0"/>
              </a:rPr>
              <a:t>moricettes</a:t>
            </a:r>
            <a:r>
              <a:rPr lang="fr-FR" sz="1400" dirty="0">
                <a:latin typeface="Calibri" panose="020F0502020204030204" pitchFamily="34" charset="0"/>
              </a:rPr>
              <a:t>. </a:t>
            </a:r>
          </a:p>
          <a:p>
            <a:pPr algn="just"/>
            <a:endParaRPr lang="fr-FR" sz="1400" dirty="0">
              <a:latin typeface="Calibri" panose="020F0502020204030204" pitchFamily="34" charset="0"/>
            </a:endParaRPr>
          </a:p>
          <a:p>
            <a:pPr algn="just"/>
            <a:r>
              <a:rPr lang="fr-FR" sz="1400" dirty="0">
                <a:latin typeface="Calibri" panose="020F0502020204030204" pitchFamily="34" charset="0"/>
              </a:rPr>
              <a:t>Vous pouvez la déguster en sandwich ou la trancher en petits tronçons pour des bouchées apéritives.</a:t>
            </a:r>
          </a:p>
        </p:txBody>
      </p:sp>
      <p:sp>
        <p:nvSpPr>
          <p:cNvPr id="14" name="ZoneTexte 13">
            <a:extLst>
              <a:ext uri="{FF2B5EF4-FFF2-40B4-BE49-F238E27FC236}">
                <a16:creationId xmlns:a16="http://schemas.microsoft.com/office/drawing/2014/main" id="{B3C3B103-D1DD-C963-4EC1-B252C50B6258}"/>
              </a:ext>
            </a:extLst>
          </p:cNvPr>
          <p:cNvSpPr txBox="1"/>
          <p:nvPr/>
        </p:nvSpPr>
        <p:spPr>
          <a:xfrm>
            <a:off x="4593049" y="1437760"/>
            <a:ext cx="2600715" cy="307777"/>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minutes</a:t>
            </a:r>
          </a:p>
        </p:txBody>
      </p:sp>
      <p:sp>
        <p:nvSpPr>
          <p:cNvPr id="15" name="ZoneTexte 14">
            <a:extLst>
              <a:ext uri="{FF2B5EF4-FFF2-40B4-BE49-F238E27FC236}">
                <a16:creationId xmlns:a16="http://schemas.microsoft.com/office/drawing/2014/main" id="{114166AD-E66B-123C-376B-906D3406BDB8}"/>
              </a:ext>
            </a:extLst>
          </p:cNvPr>
          <p:cNvSpPr txBox="1"/>
          <p:nvPr/>
        </p:nvSpPr>
        <p:spPr>
          <a:xfrm>
            <a:off x="4605875" y="970015"/>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4 </a:t>
            </a:r>
            <a:r>
              <a:rPr lang="fr-FR" b="1" dirty="0" err="1">
                <a:solidFill>
                  <a:srgbClr val="8B2331"/>
                </a:solidFill>
                <a:latin typeface="Calibri" panose="020F0502020204030204" pitchFamily="34" charset="0"/>
              </a:rPr>
              <a:t>moricettes</a:t>
            </a:r>
            <a:endParaRPr lang="fr-FR" b="1" dirty="0">
              <a:solidFill>
                <a:srgbClr val="8B2331"/>
              </a:solidFill>
              <a:latin typeface="Calibri" panose="020F0502020204030204" pitchFamily="34" charset="0"/>
            </a:endParaRPr>
          </a:p>
        </p:txBody>
      </p:sp>
      <p:pic>
        <p:nvPicPr>
          <p:cNvPr id="3" name="Image 2">
            <a:extLst>
              <a:ext uri="{FF2B5EF4-FFF2-40B4-BE49-F238E27FC236}">
                <a16:creationId xmlns:a16="http://schemas.microsoft.com/office/drawing/2014/main" id="{AD77847F-B5DF-2B61-CC73-EB781FB8EC3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503" y="-27384"/>
            <a:ext cx="4570701" cy="6885384"/>
          </a:xfrm>
          <a:prstGeom prst="rect">
            <a:avLst/>
          </a:prstGeom>
        </p:spPr>
      </p:pic>
      <p:sp>
        <p:nvSpPr>
          <p:cNvPr id="7" name="Titre 1">
            <a:extLst>
              <a:ext uri="{FF2B5EF4-FFF2-40B4-BE49-F238E27FC236}">
                <a16:creationId xmlns:a16="http://schemas.microsoft.com/office/drawing/2014/main" id="{56F19843-FD31-E71E-69FD-4EA5B6193E83}"/>
              </a:ext>
            </a:extLst>
          </p:cNvPr>
          <p:cNvSpPr>
            <a:spLocks noGrp="1"/>
          </p:cNvSpPr>
          <p:nvPr>
            <p:ph type="title"/>
          </p:nvPr>
        </p:nvSpPr>
        <p:spPr>
          <a:xfrm>
            <a:off x="6096000" y="262447"/>
            <a:ext cx="4204783" cy="473695"/>
          </a:xfrm>
        </p:spPr>
        <p:txBody>
          <a:bodyPr/>
          <a:lstStyle/>
          <a:p>
            <a:r>
              <a:rPr lang="en-US" sz="2400" dirty="0" err="1"/>
              <a:t>Moricette</a:t>
            </a:r>
            <a:r>
              <a:rPr lang="en-US" sz="2400" dirty="0"/>
              <a:t> </a:t>
            </a:r>
            <a:r>
              <a:rPr lang="en-US" sz="2400" dirty="0" err="1"/>
              <a:t>d’été</a:t>
            </a:r>
            <a:endParaRPr lang="fr-FR" sz="2400" dirty="0"/>
          </a:p>
        </p:txBody>
      </p:sp>
    </p:spTree>
    <p:extLst>
      <p:ext uri="{BB962C8B-B14F-4D97-AF65-F5344CB8AC3E}">
        <p14:creationId xmlns:p14="http://schemas.microsoft.com/office/powerpoint/2010/main" val="2191523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54911" y="157636"/>
            <a:ext cx="6552727" cy="473695"/>
          </a:xfrm>
        </p:spPr>
        <p:txBody>
          <a:bodyPr/>
          <a:lstStyle/>
          <a:p>
            <a:r>
              <a:rPr lang="fr-FR" sz="2400" dirty="0"/>
              <a:t>Rouleaux de printemps à l’alsacienne, sauce moutarde</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5</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795405" y="2074600"/>
            <a:ext cx="2600715" cy="3539430"/>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8 tranches de roulade de Lyon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100 g de vermicelles de riz</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8 feuilles de riz</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 feuilles de laitue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feuilles de chou rouge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1/2 concombre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carottes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cuillère à soupe de moutarde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cuillères à soupes yaourt nature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1/2 cuillère à soupe de sauce soja (ou Maggi)</a:t>
            </a:r>
          </a:p>
        </p:txBody>
      </p:sp>
      <p:sp>
        <p:nvSpPr>
          <p:cNvPr id="9" name="ZoneTexte 8">
            <a:extLst>
              <a:ext uri="{FF2B5EF4-FFF2-40B4-BE49-F238E27FC236}">
                <a16:creationId xmlns:a16="http://schemas.microsoft.com/office/drawing/2014/main" id="{DDD82F55-3808-41EC-A74F-1F626160C8A7}"/>
              </a:ext>
            </a:extLst>
          </p:cNvPr>
          <p:cNvSpPr txBox="1"/>
          <p:nvPr/>
        </p:nvSpPr>
        <p:spPr>
          <a:xfrm>
            <a:off x="7396120" y="2060848"/>
            <a:ext cx="4576785" cy="4647426"/>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Plongez les vermicelles de riz dans l'eau bouillante pendant 4 minutes. Egouttez et rincez à l'eau froide.</a:t>
            </a:r>
          </a:p>
          <a:p>
            <a:pPr marL="285750" indent="-285750" algn="just">
              <a:buFontTx/>
              <a:buChar char="-"/>
            </a:pPr>
            <a:r>
              <a:rPr lang="fr-FR" sz="1400" dirty="0">
                <a:latin typeface="Calibri" panose="020F0502020204030204" pitchFamily="34" charset="0"/>
              </a:rPr>
              <a:t>Détaillez les légumes en bâtonnets.</a:t>
            </a:r>
          </a:p>
          <a:p>
            <a:pPr marL="285750" indent="-285750" algn="just">
              <a:buFontTx/>
              <a:buChar char="-"/>
            </a:pPr>
            <a:r>
              <a:rPr lang="fr-FR" sz="1400" dirty="0">
                <a:latin typeface="Calibri" panose="020F0502020204030204" pitchFamily="34" charset="0"/>
              </a:rPr>
              <a:t>Détaillez les tranches de roulade en fines lamelles.</a:t>
            </a:r>
          </a:p>
          <a:p>
            <a:pPr marL="285750" indent="-285750" algn="just">
              <a:buFontTx/>
              <a:buChar char="-"/>
            </a:pPr>
            <a:r>
              <a:rPr lang="fr-FR" sz="1400" dirty="0">
                <a:latin typeface="Calibri" panose="020F0502020204030204" pitchFamily="34" charset="0"/>
              </a:rPr>
              <a:t>Trempez les galettes de riz pendant 12 minutes dans l'eau tiède.</a:t>
            </a:r>
          </a:p>
          <a:p>
            <a:pPr marL="285750" indent="-285750" algn="just">
              <a:buFontTx/>
              <a:buChar char="-"/>
            </a:pPr>
            <a:r>
              <a:rPr lang="fr-FR" sz="1400" dirty="0">
                <a:latin typeface="Calibri" panose="020F0502020204030204" pitchFamily="34" charset="0"/>
              </a:rPr>
              <a:t>Déposez tous les ingrédients au centre de chaque galette.</a:t>
            </a:r>
          </a:p>
          <a:p>
            <a:pPr marL="285750" indent="-285750" algn="just">
              <a:buFontTx/>
              <a:buChar char="-"/>
            </a:pPr>
            <a:r>
              <a:rPr lang="fr-FR" sz="1400" dirty="0">
                <a:latin typeface="Calibri" panose="020F0502020204030204" pitchFamily="34" charset="0"/>
              </a:rPr>
              <a:t>Ramenez les bords de la galette vers le centre, puis enroulez le tout en serrant bien.</a:t>
            </a:r>
          </a:p>
          <a:p>
            <a:pPr marL="285750" indent="-285750" algn="just">
              <a:buFontTx/>
              <a:buChar char="-"/>
            </a:pPr>
            <a:r>
              <a:rPr lang="fr-FR" sz="1400" dirty="0">
                <a:latin typeface="Calibri" panose="020F0502020204030204" pitchFamily="34" charset="0"/>
              </a:rPr>
              <a:t>Renouvelez jusqu'à épuisement des ingrédients.</a:t>
            </a:r>
          </a:p>
          <a:p>
            <a:pPr marL="285750" indent="-285750" algn="just">
              <a:buFontTx/>
              <a:buChar char="-"/>
            </a:pPr>
            <a:r>
              <a:rPr lang="fr-FR" sz="1400" dirty="0">
                <a:latin typeface="Calibri" panose="020F0502020204030204" pitchFamily="34" charset="0"/>
              </a:rPr>
              <a:t>Préparez une sauce en mélangeant le yaourt, la moutarde et la sauce soja.</a:t>
            </a:r>
          </a:p>
          <a:p>
            <a:pPr marL="285750" indent="-285750" algn="just">
              <a:buFontTx/>
              <a:buChar char="-"/>
            </a:pPr>
            <a:r>
              <a:rPr lang="fr-FR" sz="1400" dirty="0">
                <a:latin typeface="Calibri" panose="020F0502020204030204" pitchFamily="34" charset="0"/>
              </a:rPr>
              <a:t>Servez bien frais.</a:t>
            </a:r>
          </a:p>
          <a:p>
            <a:pPr marL="285750" indent="-285750" algn="just">
              <a:buFontTx/>
              <a:buChar char="-"/>
            </a:pPr>
            <a:endParaRPr lang="fr-FR" sz="1400" dirty="0">
              <a:latin typeface="Calibri" panose="020F0502020204030204" pitchFamily="34" charset="0"/>
            </a:endParaRPr>
          </a:p>
          <a:p>
            <a:pPr marL="285750" indent="-285750" algn="just">
              <a:buFontTx/>
              <a:buChar char="-"/>
            </a:pPr>
            <a:endParaRPr lang="fr-FR" sz="1400" b="1" dirty="0">
              <a:latin typeface="Calibri" panose="020F0502020204030204" pitchFamily="34" charset="0"/>
            </a:endParaRPr>
          </a:p>
          <a:p>
            <a:pPr marL="285750" indent="-285750" algn="just">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307777"/>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35 min</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646331"/>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a:p>
            <a:endParaRPr lang="fr-FR" b="1" dirty="0">
              <a:solidFill>
                <a:srgbClr val="8B2331"/>
              </a:solidFill>
              <a:latin typeface="Calibri" panose="020F0502020204030204" pitchFamily="34" charset="0"/>
            </a:endParaRPr>
          </a:p>
        </p:txBody>
      </p:sp>
      <p:pic>
        <p:nvPicPr>
          <p:cNvPr id="5" name="Image 4" descr="Une image contenant alimentation, tasse, plat, plateau&#10;&#10;Description générée automatiquement">
            <a:extLst>
              <a:ext uri="{FF2B5EF4-FFF2-40B4-BE49-F238E27FC236}">
                <a16:creationId xmlns:a16="http://schemas.microsoft.com/office/drawing/2014/main" id="{CFFDD4B9-3939-48DD-9D71-2CCCAAB831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178"/>
            <a:ext cx="4576785" cy="6865178"/>
          </a:xfrm>
          <a:prstGeom prst="rect">
            <a:avLst/>
          </a:prstGeom>
        </p:spPr>
      </p:pic>
    </p:spTree>
    <p:extLst>
      <p:ext uri="{BB962C8B-B14F-4D97-AF65-F5344CB8AC3E}">
        <p14:creationId xmlns:p14="http://schemas.microsoft.com/office/powerpoint/2010/main" val="31895069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EDD6E-A2F8-614F-8613-AEF272126FD7}"/>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35EBCA2-C34F-8CEF-08F1-2A7A38EF71A3}"/>
              </a:ext>
            </a:extLst>
          </p:cNvPr>
          <p:cNvSpPr>
            <a:spLocks noGrp="1"/>
          </p:cNvSpPr>
          <p:nvPr>
            <p:ph type="sldNum" sz="quarter" idx="4"/>
          </p:nvPr>
        </p:nvSpPr>
        <p:spPr/>
        <p:txBody>
          <a:bodyPr/>
          <a:lstStyle/>
          <a:p>
            <a:pPr>
              <a:defRPr/>
            </a:pPr>
            <a:fld id="{B6546EDA-AC4C-4A45-AF53-BF0FE0BAFCCB}" type="slidenum">
              <a:rPr lang="fr-FR">
                <a:solidFill>
                  <a:prstClr val="white"/>
                </a:solidFill>
              </a:rPr>
              <a:pPr>
                <a:defRPr/>
              </a:pPr>
              <a:t>50</a:t>
            </a:fld>
            <a:endParaRPr lang="fr-FR" dirty="0">
              <a:solidFill>
                <a:prstClr val="white"/>
              </a:solidFill>
            </a:endParaRPr>
          </a:p>
        </p:txBody>
      </p:sp>
      <p:sp>
        <p:nvSpPr>
          <p:cNvPr id="8" name="ZoneTexte 7">
            <a:extLst>
              <a:ext uri="{FF2B5EF4-FFF2-40B4-BE49-F238E27FC236}">
                <a16:creationId xmlns:a16="http://schemas.microsoft.com/office/drawing/2014/main" id="{EBF33A38-BA78-2C58-6059-452822465222}"/>
              </a:ext>
            </a:extLst>
          </p:cNvPr>
          <p:cNvSpPr txBox="1"/>
          <p:nvPr/>
        </p:nvSpPr>
        <p:spPr>
          <a:xfrm>
            <a:off x="4711545" y="2420888"/>
            <a:ext cx="2578998" cy="3093154"/>
          </a:xfrm>
          <a:prstGeom prst="rect">
            <a:avLst/>
          </a:prstGeom>
          <a:noFill/>
        </p:spPr>
        <p:txBody>
          <a:bodyPr wrap="square" rtlCol="0">
            <a:spAutoFit/>
          </a:bodyPr>
          <a:lstStyle/>
          <a:p>
            <a:r>
              <a:rPr lang="fr-FR" sz="1300" b="1" u="sng" dirty="0">
                <a:latin typeface="Calibri" panose="020F0502020204030204" pitchFamily="34" charset="0"/>
                <a:cs typeface="Andalus" panose="02020603050405020304" pitchFamily="18" charset="-78"/>
              </a:rPr>
              <a:t>Ingrédients :</a:t>
            </a:r>
          </a:p>
          <a:p>
            <a:endParaRPr lang="fr-FR" sz="1300" u="sng" dirty="0">
              <a:latin typeface="Calibri" panose="020F0502020204030204" pitchFamily="34" charset="0"/>
              <a:cs typeface="Andalus" panose="02020603050405020304" pitchFamily="18" charset="-78"/>
            </a:endParaRPr>
          </a:p>
          <a:p>
            <a:pPr marL="171450" indent="-171450">
              <a:buFont typeface="Arial" panose="020B0604020202020204" pitchFamily="34" charset="0"/>
              <a:buChar char="•"/>
            </a:pPr>
            <a:r>
              <a:rPr lang="en-US" sz="1300" dirty="0">
                <a:latin typeface="Calibri" panose="020F0502020204030204" pitchFamily="34" charset="0"/>
              </a:rPr>
              <a:t>1 pièce </a:t>
            </a:r>
            <a:r>
              <a:rPr lang="en-US" sz="1300" dirty="0" err="1">
                <a:latin typeface="Calibri" panose="020F0502020204030204" pitchFamily="34" charset="0"/>
              </a:rPr>
              <a:t>d’effiloché</a:t>
            </a:r>
            <a:r>
              <a:rPr lang="en-US" sz="1300" dirty="0">
                <a:latin typeface="Calibri" panose="020F0502020204030204" pitchFamily="34" charset="0"/>
              </a:rPr>
              <a:t> de </a:t>
            </a:r>
            <a:r>
              <a:rPr lang="en-US" sz="1300" dirty="0" err="1">
                <a:latin typeface="Calibri" panose="020F0502020204030204" pitchFamily="34" charset="0"/>
              </a:rPr>
              <a:t>porc</a:t>
            </a:r>
            <a:r>
              <a:rPr lang="en-US" sz="1300" dirty="0">
                <a:latin typeface="Calibri" panose="020F0502020204030204" pitchFamily="34" charset="0"/>
              </a:rPr>
              <a:t> “pulled pork” Pierre Schmidt</a:t>
            </a:r>
          </a:p>
          <a:p>
            <a:pPr marL="171450" indent="-171450">
              <a:buFont typeface="Arial" panose="020B0604020202020204" pitchFamily="34" charset="0"/>
              <a:buChar char="•"/>
            </a:pPr>
            <a:r>
              <a:rPr lang="en-US" sz="1300" dirty="0">
                <a:latin typeface="Calibri" panose="020F0502020204030204" pitchFamily="34" charset="0"/>
              </a:rPr>
              <a:t>4 pains à burger </a:t>
            </a:r>
          </a:p>
          <a:p>
            <a:pPr marL="171450" indent="-171450">
              <a:buFont typeface="Arial" panose="020B0604020202020204" pitchFamily="34" charset="0"/>
              <a:buChar char="•"/>
            </a:pPr>
            <a:r>
              <a:rPr lang="en-US" sz="1300" dirty="0">
                <a:latin typeface="Calibri" panose="020F0502020204030204" pitchFamily="34" charset="0"/>
              </a:rPr>
              <a:t>4 tranches de lard </a:t>
            </a:r>
          </a:p>
          <a:p>
            <a:pPr marL="171450" indent="-171450">
              <a:buFont typeface="Arial" panose="020B0604020202020204" pitchFamily="34" charset="0"/>
              <a:buChar char="•"/>
            </a:pPr>
            <a:r>
              <a:rPr lang="en-US" sz="1300" dirty="0">
                <a:latin typeface="Calibri" panose="020F0502020204030204" pitchFamily="34" charset="0"/>
              </a:rPr>
              <a:t>4 tranches fines de </a:t>
            </a:r>
            <a:r>
              <a:rPr lang="en-US" sz="1300" dirty="0" err="1">
                <a:latin typeface="Calibri" panose="020F0502020204030204" pitchFamily="34" charset="0"/>
              </a:rPr>
              <a:t>comté</a:t>
            </a:r>
            <a:endParaRPr lang="en-US" sz="1300" dirty="0">
              <a:latin typeface="Calibri" panose="020F0502020204030204" pitchFamily="34" charset="0"/>
            </a:endParaRPr>
          </a:p>
          <a:p>
            <a:pPr marL="171450" indent="-171450">
              <a:buFont typeface="Arial" panose="020B0604020202020204" pitchFamily="34" charset="0"/>
              <a:buChar char="•"/>
            </a:pPr>
            <a:r>
              <a:rPr lang="en-US" sz="1300" dirty="0" err="1">
                <a:latin typeface="Calibri" panose="020F0502020204030204" pitchFamily="34" charset="0"/>
              </a:rPr>
              <a:t>Quelques</a:t>
            </a:r>
            <a:r>
              <a:rPr lang="en-US" sz="1300" dirty="0">
                <a:latin typeface="Calibri" panose="020F0502020204030204" pitchFamily="34" charset="0"/>
              </a:rPr>
              <a:t> cornichons</a:t>
            </a:r>
          </a:p>
          <a:p>
            <a:pPr marL="171450" indent="-171450">
              <a:buFont typeface="Arial" panose="020B0604020202020204" pitchFamily="34" charset="0"/>
              <a:buChar char="•"/>
            </a:pPr>
            <a:r>
              <a:rPr lang="en-US" sz="1300" dirty="0">
                <a:latin typeface="Calibri" panose="020F0502020204030204" pitchFamily="34" charset="0"/>
              </a:rPr>
              <a:t>4 </a:t>
            </a:r>
            <a:r>
              <a:rPr lang="en-US" sz="1300" dirty="0" err="1">
                <a:latin typeface="Calibri" panose="020F0502020204030204" pitchFamily="34" charset="0"/>
              </a:rPr>
              <a:t>feuilles</a:t>
            </a:r>
            <a:r>
              <a:rPr lang="en-US" sz="1300" dirty="0">
                <a:latin typeface="Calibri" panose="020F0502020204030204" pitchFamily="34" charset="0"/>
              </a:rPr>
              <a:t> de salade </a:t>
            </a:r>
            <a:r>
              <a:rPr lang="en-US" sz="1300" dirty="0" err="1">
                <a:latin typeface="Calibri" panose="020F0502020204030204" pitchFamily="34" charset="0"/>
              </a:rPr>
              <a:t>verte</a:t>
            </a:r>
            <a:endParaRPr lang="en-US" sz="1300" dirty="0">
              <a:latin typeface="Calibri" panose="020F0502020204030204" pitchFamily="34" charset="0"/>
            </a:endParaRPr>
          </a:p>
          <a:p>
            <a:pPr marL="171450" indent="-171450">
              <a:buFont typeface="Arial" panose="020B0604020202020204" pitchFamily="34" charset="0"/>
              <a:buChar char="•"/>
            </a:pPr>
            <a:r>
              <a:rPr lang="en-US" sz="1300" dirty="0">
                <a:latin typeface="Calibri" panose="020F0502020204030204" pitchFamily="34" charset="0"/>
              </a:rPr>
              <a:t>1 </a:t>
            </a:r>
            <a:r>
              <a:rPr lang="en-US" sz="1300" dirty="0" err="1">
                <a:latin typeface="Calibri" panose="020F0502020204030204" pitchFamily="34" charset="0"/>
              </a:rPr>
              <a:t>oignon</a:t>
            </a:r>
            <a:r>
              <a:rPr lang="en-US" sz="1300" dirty="0">
                <a:latin typeface="Calibri" panose="020F0502020204030204" pitchFamily="34" charset="0"/>
              </a:rPr>
              <a:t> rouge</a:t>
            </a:r>
          </a:p>
          <a:p>
            <a:pPr marL="171450" indent="-171450">
              <a:buFont typeface="Arial" panose="020B0604020202020204" pitchFamily="34" charset="0"/>
              <a:buChar char="•"/>
            </a:pPr>
            <a:r>
              <a:rPr lang="en-US" sz="1300" dirty="0">
                <a:latin typeface="Calibri" panose="020F0502020204030204" pitchFamily="34" charset="0"/>
              </a:rPr>
              <a:t>1 </a:t>
            </a:r>
            <a:r>
              <a:rPr lang="en-US" sz="1300" dirty="0" err="1">
                <a:latin typeface="Calibri" panose="020F0502020204030204" pitchFamily="34" charset="0"/>
              </a:rPr>
              <a:t>tomate</a:t>
            </a:r>
            <a:r>
              <a:rPr lang="en-US" sz="1300" dirty="0">
                <a:latin typeface="Calibri" panose="020F0502020204030204" pitchFamily="34" charset="0"/>
              </a:rPr>
              <a:t> (</a:t>
            </a:r>
            <a:r>
              <a:rPr lang="en-US" sz="1300" dirty="0" err="1">
                <a:latin typeface="Calibri" panose="020F0502020204030204" pitchFamily="34" charset="0"/>
              </a:rPr>
              <a:t>facultatif</a:t>
            </a:r>
            <a:r>
              <a:rPr lang="en-US" sz="1300" dirty="0">
                <a:latin typeface="Calibri" panose="020F0502020204030204" pitchFamily="34" charset="0"/>
              </a:rPr>
              <a:t> </a:t>
            </a:r>
            <a:r>
              <a:rPr lang="en-US" sz="1300" dirty="0" err="1">
                <a:latin typeface="Calibri" panose="020F0502020204030204" pitchFamily="34" charset="0"/>
              </a:rPr>
              <a:t>selon</a:t>
            </a:r>
            <a:r>
              <a:rPr lang="en-US" sz="1300" dirty="0">
                <a:latin typeface="Calibri" panose="020F0502020204030204" pitchFamily="34" charset="0"/>
              </a:rPr>
              <a:t> la </a:t>
            </a:r>
            <a:r>
              <a:rPr lang="en-US" sz="1300" dirty="0" err="1">
                <a:latin typeface="Calibri" panose="020F0502020204030204" pitchFamily="34" charset="0"/>
              </a:rPr>
              <a:t>saison</a:t>
            </a:r>
            <a:r>
              <a:rPr lang="en-US" sz="1300" dirty="0">
                <a:latin typeface="Calibri" panose="020F0502020204030204" pitchFamily="34" charset="0"/>
              </a:rPr>
              <a:t>)</a:t>
            </a:r>
          </a:p>
          <a:p>
            <a:pPr marL="171450" indent="-171450">
              <a:buFont typeface="Arial" panose="020B0604020202020204" pitchFamily="34" charset="0"/>
              <a:buChar char="•"/>
            </a:pPr>
            <a:r>
              <a:rPr lang="en-US" sz="1300" dirty="0">
                <a:latin typeface="Calibri" panose="020F0502020204030204" pitchFamily="34" charset="0"/>
              </a:rPr>
              <a:t>4 </a:t>
            </a:r>
            <a:r>
              <a:rPr lang="en-US" sz="1300" dirty="0" err="1">
                <a:latin typeface="Calibri" panose="020F0502020204030204" pitchFamily="34" charset="0"/>
              </a:rPr>
              <a:t>c.s</a:t>
            </a:r>
            <a:r>
              <a:rPr lang="en-US" sz="1300" dirty="0">
                <a:latin typeface="Calibri" panose="020F0502020204030204" pitchFamily="34" charset="0"/>
              </a:rPr>
              <a:t> de fromage </a:t>
            </a:r>
            <a:r>
              <a:rPr lang="en-US" sz="1300" dirty="0" err="1">
                <a:latin typeface="Calibri" panose="020F0502020204030204" pitchFamily="34" charset="0"/>
              </a:rPr>
              <a:t>blanc</a:t>
            </a:r>
            <a:r>
              <a:rPr lang="en-US" sz="1300" dirty="0">
                <a:latin typeface="Calibri" panose="020F0502020204030204" pitchFamily="34" charset="0"/>
              </a:rPr>
              <a:t> </a:t>
            </a:r>
            <a:r>
              <a:rPr lang="en-US" sz="1300" dirty="0" err="1">
                <a:latin typeface="Calibri" panose="020F0502020204030204" pitchFamily="34" charset="0"/>
              </a:rPr>
              <a:t>assaisonné</a:t>
            </a:r>
            <a:r>
              <a:rPr lang="en-US" sz="1300" dirty="0">
                <a:latin typeface="Calibri" panose="020F0502020204030204" pitchFamily="34" charset="0"/>
              </a:rPr>
              <a:t> (</a:t>
            </a:r>
            <a:r>
              <a:rPr lang="en-US" sz="1300" dirty="0" err="1">
                <a:latin typeface="Calibri" panose="020F0502020204030204" pitchFamily="34" charset="0"/>
              </a:rPr>
              <a:t>sel</a:t>
            </a:r>
            <a:r>
              <a:rPr lang="en-US" sz="1300" dirty="0">
                <a:latin typeface="Calibri" panose="020F0502020204030204" pitchFamily="34" charset="0"/>
              </a:rPr>
              <a:t>, poivre, piment </a:t>
            </a:r>
            <a:r>
              <a:rPr lang="en-US" sz="1300" dirty="0" err="1">
                <a:latin typeface="Calibri" panose="020F0502020204030204" pitchFamily="34" charset="0"/>
              </a:rPr>
              <a:t>d’espelette</a:t>
            </a:r>
            <a:r>
              <a:rPr lang="en-US" sz="1300" dirty="0">
                <a:latin typeface="Calibri" panose="020F0502020204030204" pitchFamily="34" charset="0"/>
              </a:rPr>
              <a:t>)</a:t>
            </a:r>
          </a:p>
        </p:txBody>
      </p:sp>
      <p:sp>
        <p:nvSpPr>
          <p:cNvPr id="9" name="ZoneTexte 8">
            <a:extLst>
              <a:ext uri="{FF2B5EF4-FFF2-40B4-BE49-F238E27FC236}">
                <a16:creationId xmlns:a16="http://schemas.microsoft.com/office/drawing/2014/main" id="{E551CF37-B368-3CAF-C936-751D134EFCFD}"/>
              </a:ext>
            </a:extLst>
          </p:cNvPr>
          <p:cNvSpPr txBox="1"/>
          <p:nvPr/>
        </p:nvSpPr>
        <p:spPr>
          <a:xfrm>
            <a:off x="7061004" y="1106204"/>
            <a:ext cx="5011660" cy="5386090"/>
          </a:xfrm>
          <a:prstGeom prst="rect">
            <a:avLst/>
          </a:prstGeom>
          <a:noFill/>
        </p:spPr>
        <p:txBody>
          <a:bodyPr wrap="square" rtlCol="0">
            <a:spAutoFit/>
          </a:bodyPr>
          <a:lstStyle/>
          <a:p>
            <a:r>
              <a:rPr lang="fr-FR" sz="1600" b="1" u="sng" dirty="0">
                <a:latin typeface="Calibri" panose="020F0502020204030204" pitchFamily="34" charset="0"/>
              </a:rPr>
              <a:t>Préparation :</a:t>
            </a:r>
          </a:p>
          <a:p>
            <a:endParaRPr lang="fr-FR" sz="1600" b="1" u="sng" dirty="0">
              <a:latin typeface="Calibri" panose="020F0502020204030204" pitchFamily="34" charset="0"/>
            </a:endParaRPr>
          </a:p>
          <a:p>
            <a:pPr marL="285750" indent="-285750" algn="just">
              <a:buFontTx/>
              <a:buChar char="-"/>
            </a:pPr>
            <a:r>
              <a:rPr lang="en-US" sz="1300" dirty="0" err="1">
                <a:latin typeface="Calibri" panose="020F0502020204030204" pitchFamily="34" charset="0"/>
              </a:rPr>
              <a:t>Préchauffez</a:t>
            </a:r>
            <a:r>
              <a:rPr lang="en-US" sz="1300" dirty="0">
                <a:latin typeface="Calibri" panose="020F0502020204030204" pitchFamily="34" charset="0"/>
              </a:rPr>
              <a:t> le four à 180°C.</a:t>
            </a:r>
          </a:p>
          <a:p>
            <a:pPr algn="just"/>
            <a:endParaRPr lang="en-US" sz="1300" dirty="0">
              <a:latin typeface="Calibri" panose="020F0502020204030204" pitchFamily="34" charset="0"/>
            </a:endParaRPr>
          </a:p>
          <a:p>
            <a:pPr marL="285750" indent="-285750" algn="just">
              <a:buFontTx/>
              <a:buChar char="-"/>
            </a:pPr>
            <a:r>
              <a:rPr lang="en-US" sz="1300" dirty="0" err="1">
                <a:latin typeface="Calibri" panose="020F0502020204030204" pitchFamily="34" charset="0"/>
              </a:rPr>
              <a:t>Ouvrez</a:t>
            </a:r>
            <a:r>
              <a:rPr lang="en-US" sz="1300" dirty="0">
                <a:latin typeface="Calibri" panose="020F0502020204030204" pitchFamily="34" charset="0"/>
              </a:rPr>
              <a:t> la poche de pulled pork et </a:t>
            </a:r>
            <a:r>
              <a:rPr lang="en-US" sz="1300" dirty="0" err="1">
                <a:latin typeface="Calibri" panose="020F0502020204030204" pitchFamily="34" charset="0"/>
              </a:rPr>
              <a:t>disposez</a:t>
            </a:r>
            <a:r>
              <a:rPr lang="en-US" sz="1300" dirty="0">
                <a:latin typeface="Calibri" panose="020F0502020204030204" pitchFamily="34" charset="0"/>
              </a:rPr>
              <a:t>-le dans un plat avec </a:t>
            </a:r>
            <a:r>
              <a:rPr lang="en-US" sz="1300" dirty="0" err="1">
                <a:latin typeface="Calibri" panose="020F0502020204030204" pitchFamily="34" charset="0"/>
              </a:rPr>
              <a:t>couvercle</a:t>
            </a:r>
            <a:r>
              <a:rPr lang="en-US" sz="1300" dirty="0">
                <a:latin typeface="Calibri" panose="020F0502020204030204" pitchFamily="34" charset="0"/>
              </a:rPr>
              <a:t> </a:t>
            </a:r>
            <a:r>
              <a:rPr lang="en-US" sz="1300" dirty="0" err="1">
                <a:latin typeface="Calibri" panose="020F0502020204030204" pitchFamily="34" charset="0"/>
              </a:rPr>
              <a:t>avant</a:t>
            </a:r>
            <a:r>
              <a:rPr lang="en-US" sz="1300" dirty="0">
                <a:latin typeface="Calibri" panose="020F0502020204030204" pitchFamily="34" charset="0"/>
              </a:rPr>
              <a:t> de </a:t>
            </a:r>
            <a:r>
              <a:rPr lang="en-US" sz="1300" dirty="0" err="1">
                <a:latin typeface="Calibri" panose="020F0502020204030204" pitchFamily="34" charset="0"/>
              </a:rPr>
              <a:t>l’enfourner</a:t>
            </a:r>
            <a:r>
              <a:rPr lang="en-US" sz="1300" dirty="0">
                <a:latin typeface="Calibri" panose="020F0502020204030204" pitchFamily="34" charset="0"/>
              </a:rPr>
              <a:t> pour 15 minutes de </a:t>
            </a:r>
            <a:r>
              <a:rPr lang="en-US" sz="1300" dirty="0" err="1">
                <a:latin typeface="Calibri" panose="020F0502020204030204" pitchFamily="34" charset="0"/>
              </a:rPr>
              <a:t>cuisson</a:t>
            </a:r>
            <a:r>
              <a:rPr lang="en-US" sz="1300" dirty="0">
                <a:latin typeface="Calibri" panose="020F0502020204030204" pitchFamily="34" charset="0"/>
              </a:rPr>
              <a:t>.</a:t>
            </a:r>
          </a:p>
          <a:p>
            <a:pPr algn="just"/>
            <a:endParaRPr lang="en-US" sz="1300" dirty="0">
              <a:latin typeface="Calibri" panose="020F0502020204030204" pitchFamily="34" charset="0"/>
            </a:endParaRPr>
          </a:p>
          <a:p>
            <a:pPr marL="285750" indent="-285750" algn="just">
              <a:buFontTx/>
              <a:buChar char="-"/>
            </a:pPr>
            <a:r>
              <a:rPr lang="en-US" sz="1300" dirty="0">
                <a:latin typeface="Calibri" panose="020F0502020204030204" pitchFamily="34" charset="0"/>
              </a:rPr>
              <a:t>Pendant </a:t>
            </a:r>
            <a:r>
              <a:rPr lang="en-US" sz="1300" dirty="0" err="1">
                <a:latin typeface="Calibri" panose="020F0502020204030204" pitchFamily="34" charset="0"/>
              </a:rPr>
              <a:t>ce</a:t>
            </a:r>
            <a:r>
              <a:rPr lang="en-US" sz="1300" dirty="0">
                <a:latin typeface="Calibri" panose="020F0502020204030204" pitchFamily="34" charset="0"/>
              </a:rPr>
              <a:t> temps, </a:t>
            </a:r>
            <a:r>
              <a:rPr lang="en-US" sz="1300" dirty="0" err="1">
                <a:latin typeface="Calibri" panose="020F0502020204030204" pitchFamily="34" charset="0"/>
              </a:rPr>
              <a:t>coupez</a:t>
            </a:r>
            <a:r>
              <a:rPr lang="en-US" sz="1300" dirty="0">
                <a:latin typeface="Calibri" panose="020F0502020204030204" pitchFamily="34" charset="0"/>
              </a:rPr>
              <a:t> </a:t>
            </a:r>
            <a:r>
              <a:rPr lang="en-US" sz="1300" dirty="0" err="1">
                <a:latin typeface="Calibri" panose="020F0502020204030204" pitchFamily="34" charset="0"/>
              </a:rPr>
              <a:t>en</a:t>
            </a:r>
            <a:r>
              <a:rPr lang="en-US" sz="1300" dirty="0">
                <a:latin typeface="Calibri" panose="020F0502020204030204" pitchFamily="34" charset="0"/>
              </a:rPr>
              <a:t> tranches fines les cornichons, </a:t>
            </a:r>
            <a:r>
              <a:rPr lang="en-US" sz="1300" dirty="0" err="1">
                <a:latin typeface="Calibri" panose="020F0502020204030204" pitchFamily="34" charset="0"/>
              </a:rPr>
              <a:t>l’oignon</a:t>
            </a:r>
            <a:r>
              <a:rPr lang="en-US" sz="1300" dirty="0">
                <a:latin typeface="Calibri" panose="020F0502020204030204" pitchFamily="34" charset="0"/>
              </a:rPr>
              <a:t> rouge et la </a:t>
            </a:r>
            <a:r>
              <a:rPr lang="en-US" sz="1300" dirty="0" err="1">
                <a:latin typeface="Calibri" panose="020F0502020204030204" pitchFamily="34" charset="0"/>
              </a:rPr>
              <a:t>tomate</a:t>
            </a:r>
            <a:r>
              <a:rPr lang="en-US" sz="1300" dirty="0">
                <a:latin typeface="Calibri" panose="020F0502020204030204" pitchFamily="34" charset="0"/>
              </a:rPr>
              <a:t>. </a:t>
            </a:r>
            <a:r>
              <a:rPr lang="en-US" sz="1300" dirty="0" err="1">
                <a:latin typeface="Calibri" panose="020F0502020204030204" pitchFamily="34" charset="0"/>
              </a:rPr>
              <a:t>Assaisonnez</a:t>
            </a:r>
            <a:r>
              <a:rPr lang="en-US" sz="1300" dirty="0">
                <a:latin typeface="Calibri" panose="020F0502020204030204" pitchFamily="34" charset="0"/>
              </a:rPr>
              <a:t> le fromage </a:t>
            </a:r>
            <a:r>
              <a:rPr lang="en-US" sz="1300" dirty="0" err="1">
                <a:latin typeface="Calibri" panose="020F0502020204030204" pitchFamily="34" charset="0"/>
              </a:rPr>
              <a:t>blanc</a:t>
            </a:r>
            <a:r>
              <a:rPr lang="en-US" sz="1300" dirty="0">
                <a:latin typeface="Calibri" panose="020F0502020204030204" pitchFamily="34" charset="0"/>
              </a:rPr>
              <a:t> et </a:t>
            </a:r>
            <a:r>
              <a:rPr lang="en-US" sz="1300" dirty="0" err="1">
                <a:latin typeface="Calibri" panose="020F0502020204030204" pitchFamily="34" charset="0"/>
              </a:rPr>
              <a:t>faites</a:t>
            </a:r>
            <a:r>
              <a:rPr lang="en-US" sz="1300" dirty="0">
                <a:latin typeface="Calibri" panose="020F0502020204030204" pitchFamily="34" charset="0"/>
              </a:rPr>
              <a:t> griller le lard dans </a:t>
            </a:r>
            <a:r>
              <a:rPr lang="en-US" sz="1300" dirty="0" err="1">
                <a:latin typeface="Calibri" panose="020F0502020204030204" pitchFamily="34" charset="0"/>
              </a:rPr>
              <a:t>une</a:t>
            </a:r>
            <a:r>
              <a:rPr lang="en-US" sz="1300" dirty="0">
                <a:latin typeface="Calibri" panose="020F0502020204030204" pitchFamily="34" charset="0"/>
              </a:rPr>
              <a:t> </a:t>
            </a:r>
            <a:r>
              <a:rPr lang="en-US" sz="1300" dirty="0" err="1">
                <a:latin typeface="Calibri" panose="020F0502020204030204" pitchFamily="34" charset="0"/>
              </a:rPr>
              <a:t>poêle</a:t>
            </a:r>
            <a:r>
              <a:rPr lang="en-US" sz="1300" dirty="0">
                <a:latin typeface="Calibri" panose="020F0502020204030204" pitchFamily="34" charset="0"/>
              </a:rPr>
              <a:t> </a:t>
            </a:r>
            <a:r>
              <a:rPr lang="en-US" sz="1300" dirty="0" err="1">
                <a:latin typeface="Calibri" panose="020F0502020204030204" pitchFamily="34" charset="0"/>
              </a:rPr>
              <a:t>chaude</a:t>
            </a:r>
            <a:r>
              <a:rPr lang="en-US" sz="1300" dirty="0">
                <a:latin typeface="Calibri" panose="020F0502020204030204" pitchFamily="34" charset="0"/>
              </a:rPr>
              <a:t> sans </a:t>
            </a:r>
            <a:r>
              <a:rPr lang="en-US" sz="1300" dirty="0" err="1">
                <a:latin typeface="Calibri" panose="020F0502020204030204" pitchFamily="34" charset="0"/>
              </a:rPr>
              <a:t>ajout</a:t>
            </a:r>
            <a:r>
              <a:rPr lang="en-US" sz="1300" dirty="0">
                <a:latin typeface="Calibri" panose="020F0502020204030204" pitchFamily="34" charset="0"/>
              </a:rPr>
              <a:t> de matière </a:t>
            </a:r>
            <a:r>
              <a:rPr lang="en-US" sz="1300" dirty="0" err="1">
                <a:latin typeface="Calibri" panose="020F0502020204030204" pitchFamily="34" charset="0"/>
              </a:rPr>
              <a:t>grasse</a:t>
            </a:r>
            <a:r>
              <a:rPr lang="en-US" sz="1300" dirty="0">
                <a:latin typeface="Calibri" panose="020F0502020204030204" pitchFamily="34" charset="0"/>
              </a:rPr>
              <a:t>.</a:t>
            </a:r>
          </a:p>
          <a:p>
            <a:pPr algn="just"/>
            <a:endParaRPr lang="en-US" sz="1300" dirty="0">
              <a:latin typeface="Calibri" panose="020F0502020204030204" pitchFamily="34" charset="0"/>
            </a:endParaRPr>
          </a:p>
          <a:p>
            <a:pPr marL="285750" indent="-285750" algn="just">
              <a:buFontTx/>
              <a:buChar char="-"/>
            </a:pPr>
            <a:r>
              <a:rPr lang="en-US" sz="1300" dirty="0">
                <a:latin typeface="Calibri" panose="020F0502020204030204" pitchFamily="34" charset="0"/>
              </a:rPr>
              <a:t>Une </a:t>
            </a:r>
            <a:r>
              <a:rPr lang="en-US" sz="1300" dirty="0" err="1">
                <a:latin typeface="Calibri" panose="020F0502020204030204" pitchFamily="34" charset="0"/>
              </a:rPr>
              <a:t>fois</a:t>
            </a:r>
            <a:r>
              <a:rPr lang="en-US" sz="1300" dirty="0">
                <a:latin typeface="Calibri" panose="020F0502020204030204" pitchFamily="34" charset="0"/>
              </a:rPr>
              <a:t> le pulled pork </a:t>
            </a:r>
            <a:r>
              <a:rPr lang="en-US" sz="1300" dirty="0" err="1">
                <a:latin typeface="Calibri" panose="020F0502020204030204" pitchFamily="34" charset="0"/>
              </a:rPr>
              <a:t>chaud</a:t>
            </a:r>
            <a:r>
              <a:rPr lang="en-US" sz="1300" dirty="0">
                <a:latin typeface="Calibri" panose="020F0502020204030204" pitchFamily="34" charset="0"/>
              </a:rPr>
              <a:t>, </a:t>
            </a:r>
            <a:r>
              <a:rPr lang="en-US" sz="1300" dirty="0" err="1">
                <a:latin typeface="Calibri" panose="020F0502020204030204" pitchFamily="34" charset="0"/>
              </a:rPr>
              <a:t>sortez</a:t>
            </a:r>
            <a:r>
              <a:rPr lang="en-US" sz="1300" dirty="0">
                <a:latin typeface="Calibri" panose="020F0502020204030204" pitchFamily="34" charset="0"/>
              </a:rPr>
              <a:t> le plat du four.</a:t>
            </a:r>
          </a:p>
          <a:p>
            <a:pPr algn="just"/>
            <a:endParaRPr lang="en-US" sz="1300" dirty="0">
              <a:latin typeface="Calibri" panose="020F0502020204030204" pitchFamily="34" charset="0"/>
            </a:endParaRPr>
          </a:p>
          <a:p>
            <a:pPr marL="285750" indent="-285750" algn="just">
              <a:buFontTx/>
              <a:buChar char="-"/>
            </a:pPr>
            <a:r>
              <a:rPr lang="en-US" sz="1300" dirty="0" err="1">
                <a:latin typeface="Calibri" panose="020F0502020204030204" pitchFamily="34" charset="0"/>
              </a:rPr>
              <a:t>Placez</a:t>
            </a:r>
            <a:r>
              <a:rPr lang="en-US" sz="1300" dirty="0">
                <a:latin typeface="Calibri" panose="020F0502020204030204" pitchFamily="34" charset="0"/>
              </a:rPr>
              <a:t> les pains à burger </a:t>
            </a:r>
            <a:r>
              <a:rPr lang="en-US" sz="1300" dirty="0" err="1">
                <a:latin typeface="Calibri" panose="020F0502020204030204" pitchFamily="34" charset="0"/>
              </a:rPr>
              <a:t>ouverts</a:t>
            </a:r>
            <a:r>
              <a:rPr lang="en-US" sz="1300" dirty="0">
                <a:latin typeface="Calibri" panose="020F0502020204030204" pitchFamily="34" charset="0"/>
              </a:rPr>
              <a:t> </a:t>
            </a:r>
            <a:r>
              <a:rPr lang="en-US" sz="1300" dirty="0" err="1">
                <a:latin typeface="Calibri" panose="020F0502020204030204" pitchFamily="34" charset="0"/>
              </a:rPr>
              <a:t>en</a:t>
            </a:r>
            <a:r>
              <a:rPr lang="en-US" sz="1300" dirty="0">
                <a:latin typeface="Calibri" panose="020F0502020204030204" pitchFamily="34" charset="0"/>
              </a:rPr>
              <a:t> deux sur </a:t>
            </a:r>
            <a:r>
              <a:rPr lang="en-US" sz="1300" dirty="0" err="1">
                <a:latin typeface="Calibri" panose="020F0502020204030204" pitchFamily="34" charset="0"/>
              </a:rPr>
              <a:t>une</a:t>
            </a:r>
            <a:r>
              <a:rPr lang="en-US" sz="1300" dirty="0">
                <a:latin typeface="Calibri" panose="020F0502020204030204" pitchFamily="34" charset="0"/>
              </a:rPr>
              <a:t> plaque de </a:t>
            </a:r>
            <a:r>
              <a:rPr lang="en-US" sz="1300" dirty="0" err="1">
                <a:latin typeface="Calibri" panose="020F0502020204030204" pitchFamily="34" charset="0"/>
              </a:rPr>
              <a:t>cuisson</a:t>
            </a:r>
            <a:r>
              <a:rPr lang="en-US" sz="1300" dirty="0">
                <a:latin typeface="Calibri" panose="020F0502020204030204" pitchFamily="34" charset="0"/>
              </a:rPr>
              <a:t> et </a:t>
            </a:r>
            <a:r>
              <a:rPr lang="en-US" sz="1300" dirty="0" err="1">
                <a:latin typeface="Calibri" panose="020F0502020204030204" pitchFamily="34" charset="0"/>
              </a:rPr>
              <a:t>recouvrez</a:t>
            </a:r>
            <a:r>
              <a:rPr lang="en-US" sz="1300" dirty="0">
                <a:latin typeface="Calibri" panose="020F0502020204030204" pitchFamily="34" charset="0"/>
              </a:rPr>
              <a:t> le pain du dessous de </a:t>
            </a:r>
            <a:r>
              <a:rPr lang="en-US" sz="1300" dirty="0" err="1">
                <a:latin typeface="Calibri" panose="020F0502020204030204" pitchFamily="34" charset="0"/>
              </a:rPr>
              <a:t>quelques</a:t>
            </a:r>
            <a:r>
              <a:rPr lang="en-US" sz="1300" dirty="0">
                <a:latin typeface="Calibri" panose="020F0502020204030204" pitchFamily="34" charset="0"/>
              </a:rPr>
              <a:t> tranches de </a:t>
            </a:r>
            <a:r>
              <a:rPr lang="en-US" sz="1300" dirty="0" err="1">
                <a:latin typeface="Calibri" panose="020F0502020204030204" pitchFamily="34" charset="0"/>
              </a:rPr>
              <a:t>comté</a:t>
            </a:r>
            <a:r>
              <a:rPr lang="en-US" sz="1300" dirty="0">
                <a:latin typeface="Calibri" panose="020F0502020204030204" pitchFamily="34" charset="0"/>
              </a:rPr>
              <a:t> </a:t>
            </a:r>
            <a:r>
              <a:rPr lang="en-US" sz="1300" dirty="0" err="1">
                <a:latin typeface="Calibri" panose="020F0502020204030204" pitchFamily="34" charset="0"/>
              </a:rPr>
              <a:t>avant</a:t>
            </a:r>
            <a:r>
              <a:rPr lang="en-US" sz="1300" dirty="0">
                <a:latin typeface="Calibri" panose="020F0502020204030204" pitchFamily="34" charset="0"/>
              </a:rPr>
              <a:t> </a:t>
            </a:r>
            <a:r>
              <a:rPr lang="en-US" sz="1300" dirty="0" err="1">
                <a:latin typeface="Calibri" panose="020F0502020204030204" pitchFamily="34" charset="0"/>
              </a:rPr>
              <a:t>d’enfourner</a:t>
            </a:r>
            <a:r>
              <a:rPr lang="en-US" sz="1300" dirty="0">
                <a:latin typeface="Calibri" panose="020F0502020204030204" pitchFamily="34" charset="0"/>
              </a:rPr>
              <a:t> pour 5 minutes à 180°C.</a:t>
            </a:r>
          </a:p>
          <a:p>
            <a:pPr algn="just"/>
            <a:endParaRPr lang="en-US" sz="1300" dirty="0">
              <a:latin typeface="Calibri" panose="020F0502020204030204" pitchFamily="34" charset="0"/>
            </a:endParaRPr>
          </a:p>
          <a:p>
            <a:pPr marL="285750" indent="-285750" algn="just">
              <a:buFontTx/>
              <a:buChar char="-"/>
            </a:pPr>
            <a:r>
              <a:rPr lang="en-US" sz="1300" dirty="0">
                <a:latin typeface="Calibri" panose="020F0502020204030204" pitchFamily="34" charset="0"/>
              </a:rPr>
              <a:t>Pendant </a:t>
            </a:r>
            <a:r>
              <a:rPr lang="en-US" sz="1300" dirty="0" err="1">
                <a:latin typeface="Calibri" panose="020F0502020204030204" pitchFamily="34" charset="0"/>
              </a:rPr>
              <a:t>ce</a:t>
            </a:r>
            <a:r>
              <a:rPr lang="en-US" sz="1300" dirty="0">
                <a:latin typeface="Calibri" panose="020F0502020204030204" pitchFamily="34" charset="0"/>
              </a:rPr>
              <a:t> temps, </a:t>
            </a:r>
            <a:r>
              <a:rPr lang="en-US" sz="1300" dirty="0" err="1">
                <a:latin typeface="Calibri" panose="020F0502020204030204" pitchFamily="34" charset="0"/>
              </a:rPr>
              <a:t>effilochez</a:t>
            </a:r>
            <a:r>
              <a:rPr lang="en-US" sz="1300" dirty="0">
                <a:latin typeface="Calibri" panose="020F0502020204030204" pitchFamily="34" charset="0"/>
              </a:rPr>
              <a:t> le pulled pork à </a:t>
            </a:r>
            <a:r>
              <a:rPr lang="en-US" sz="1300" dirty="0" err="1">
                <a:latin typeface="Calibri" panose="020F0502020204030204" pitchFamily="34" charset="0"/>
              </a:rPr>
              <a:t>l’aide</a:t>
            </a:r>
            <a:r>
              <a:rPr lang="en-US" sz="1300" dirty="0">
                <a:latin typeface="Calibri" panose="020F0502020204030204" pitchFamily="34" charset="0"/>
              </a:rPr>
              <a:t> de 2 fourchettes et </a:t>
            </a:r>
            <a:r>
              <a:rPr lang="en-US" sz="1300" dirty="0" err="1">
                <a:latin typeface="Calibri" panose="020F0502020204030204" pitchFamily="34" charset="0"/>
              </a:rPr>
              <a:t>mélangez</a:t>
            </a:r>
            <a:r>
              <a:rPr lang="en-US" sz="1300" dirty="0">
                <a:latin typeface="Calibri" panose="020F0502020204030204" pitchFamily="34" charset="0"/>
              </a:rPr>
              <a:t>-le bien à </a:t>
            </a:r>
            <a:r>
              <a:rPr lang="en-US" sz="1300" dirty="0" err="1">
                <a:latin typeface="Calibri" panose="020F0502020204030204" pitchFamily="34" charset="0"/>
              </a:rPr>
              <a:t>sa</a:t>
            </a:r>
            <a:r>
              <a:rPr lang="en-US" sz="1300" dirty="0">
                <a:latin typeface="Calibri" panose="020F0502020204030204" pitchFamily="34" charset="0"/>
              </a:rPr>
              <a:t> sauce.</a:t>
            </a:r>
          </a:p>
          <a:p>
            <a:pPr algn="just"/>
            <a:endParaRPr lang="en-US" sz="1300" dirty="0">
              <a:latin typeface="Calibri" panose="020F0502020204030204" pitchFamily="34" charset="0"/>
            </a:endParaRPr>
          </a:p>
          <a:p>
            <a:pPr marL="285750" indent="-285750" algn="just">
              <a:buFontTx/>
              <a:buChar char="-"/>
            </a:pPr>
            <a:r>
              <a:rPr lang="en-US" sz="1300" dirty="0">
                <a:latin typeface="Calibri" panose="020F0502020204030204" pitchFamily="34" charset="0"/>
              </a:rPr>
              <a:t>Pour </a:t>
            </a:r>
            <a:r>
              <a:rPr lang="en-US" sz="1300" dirty="0" err="1">
                <a:latin typeface="Calibri" panose="020F0502020204030204" pitchFamily="34" charset="0"/>
              </a:rPr>
              <a:t>finir</a:t>
            </a:r>
            <a:r>
              <a:rPr lang="en-US" sz="1300" dirty="0">
                <a:latin typeface="Calibri" panose="020F0502020204030204" pitchFamily="34" charset="0"/>
              </a:rPr>
              <a:t>, </a:t>
            </a:r>
            <a:r>
              <a:rPr lang="en-US" sz="1300" dirty="0" err="1">
                <a:latin typeface="Calibri" panose="020F0502020204030204" pitchFamily="34" charset="0"/>
              </a:rPr>
              <a:t>assemblez</a:t>
            </a:r>
            <a:r>
              <a:rPr lang="en-US" sz="1300" dirty="0">
                <a:latin typeface="Calibri" panose="020F0502020204030204" pitchFamily="34" charset="0"/>
              </a:rPr>
              <a:t> les burgers </a:t>
            </a:r>
            <a:r>
              <a:rPr lang="en-US" sz="1300" dirty="0" err="1">
                <a:latin typeface="Calibri" panose="020F0502020204030204" pitchFamily="34" charset="0"/>
              </a:rPr>
              <a:t>en</a:t>
            </a:r>
            <a:r>
              <a:rPr lang="en-US" sz="1300" dirty="0">
                <a:latin typeface="Calibri" panose="020F0502020204030204" pitchFamily="34" charset="0"/>
              </a:rPr>
              <a:t> </a:t>
            </a:r>
            <a:r>
              <a:rPr lang="en-US" sz="1300" dirty="0" err="1">
                <a:latin typeface="Calibri" panose="020F0502020204030204" pitchFamily="34" charset="0"/>
              </a:rPr>
              <a:t>disposant</a:t>
            </a:r>
            <a:r>
              <a:rPr lang="en-US" sz="1300" dirty="0">
                <a:latin typeface="Calibri" panose="020F0502020204030204" pitchFamily="34" charset="0"/>
              </a:rPr>
              <a:t> sur le pain du dessous : </a:t>
            </a:r>
            <a:r>
              <a:rPr lang="en-US" sz="1300" dirty="0" err="1">
                <a:latin typeface="Calibri" panose="020F0502020204030204" pitchFamily="34" charset="0"/>
              </a:rPr>
              <a:t>une</a:t>
            </a:r>
            <a:r>
              <a:rPr lang="en-US" sz="1300" dirty="0">
                <a:latin typeface="Calibri" panose="020F0502020204030204" pitchFamily="34" charset="0"/>
              </a:rPr>
              <a:t> tranche de lard </a:t>
            </a:r>
            <a:r>
              <a:rPr lang="en-US" sz="1300" dirty="0" err="1">
                <a:latin typeface="Calibri" panose="020F0502020204030204" pitchFamily="34" charset="0"/>
              </a:rPr>
              <a:t>grillé</a:t>
            </a:r>
            <a:r>
              <a:rPr lang="en-US" sz="1300" dirty="0">
                <a:latin typeface="Calibri" panose="020F0502020204030204" pitchFamily="34" charset="0"/>
              </a:rPr>
              <a:t>, les cornichons, le pulled pork, les rondelles </a:t>
            </a:r>
            <a:r>
              <a:rPr lang="en-US" sz="1300" dirty="0" err="1">
                <a:latin typeface="Calibri" panose="020F0502020204030204" pitchFamily="34" charset="0"/>
              </a:rPr>
              <a:t>d’oignon</a:t>
            </a:r>
            <a:r>
              <a:rPr lang="en-US" sz="1300" dirty="0">
                <a:latin typeface="Calibri" panose="020F0502020204030204" pitchFamily="34" charset="0"/>
              </a:rPr>
              <a:t> rouge et de </a:t>
            </a:r>
            <a:r>
              <a:rPr lang="en-US" sz="1300" dirty="0" err="1">
                <a:latin typeface="Calibri" panose="020F0502020204030204" pitchFamily="34" charset="0"/>
              </a:rPr>
              <a:t>tomate</a:t>
            </a:r>
            <a:r>
              <a:rPr lang="en-US" sz="1300" dirty="0">
                <a:latin typeface="Calibri" panose="020F0502020204030204" pitchFamily="34" charset="0"/>
              </a:rPr>
              <a:t>, les </a:t>
            </a:r>
            <a:r>
              <a:rPr lang="en-US" sz="1300" dirty="0" err="1">
                <a:latin typeface="Calibri" panose="020F0502020204030204" pitchFamily="34" charset="0"/>
              </a:rPr>
              <a:t>feuilles</a:t>
            </a:r>
            <a:r>
              <a:rPr lang="en-US" sz="1300" dirty="0">
                <a:latin typeface="Calibri" panose="020F0502020204030204" pitchFamily="34" charset="0"/>
              </a:rPr>
              <a:t> de salade, </a:t>
            </a:r>
            <a:r>
              <a:rPr lang="en-US" sz="1300" dirty="0" err="1">
                <a:latin typeface="Calibri" panose="020F0502020204030204" pitchFamily="34" charset="0"/>
              </a:rPr>
              <a:t>puis</a:t>
            </a:r>
            <a:r>
              <a:rPr lang="en-US" sz="1300" dirty="0">
                <a:latin typeface="Calibri" panose="020F0502020204030204" pitchFamily="34" charset="0"/>
              </a:rPr>
              <a:t> </a:t>
            </a:r>
            <a:r>
              <a:rPr lang="en-US" sz="1300" dirty="0" err="1">
                <a:latin typeface="Calibri" panose="020F0502020204030204" pitchFamily="34" charset="0"/>
              </a:rPr>
              <a:t>finissez</a:t>
            </a:r>
            <a:r>
              <a:rPr lang="en-US" sz="1300" dirty="0">
                <a:latin typeface="Calibri" panose="020F0502020204030204" pitchFamily="34" charset="0"/>
              </a:rPr>
              <a:t> par le pain du dessus </a:t>
            </a:r>
            <a:r>
              <a:rPr lang="en-US" sz="1300" dirty="0" err="1">
                <a:latin typeface="Calibri" panose="020F0502020204030204" pitchFamily="34" charset="0"/>
              </a:rPr>
              <a:t>recouvert</a:t>
            </a:r>
            <a:r>
              <a:rPr lang="en-US" sz="1300" dirty="0">
                <a:latin typeface="Calibri" panose="020F0502020204030204" pitchFamily="34" charset="0"/>
              </a:rPr>
              <a:t> </a:t>
            </a:r>
            <a:r>
              <a:rPr lang="en-US" sz="1300" dirty="0" err="1">
                <a:latin typeface="Calibri" panose="020F0502020204030204" pitchFamily="34" charset="0"/>
              </a:rPr>
              <a:t>d’une</a:t>
            </a:r>
            <a:r>
              <a:rPr lang="en-US" sz="1300" dirty="0">
                <a:latin typeface="Calibri" panose="020F0502020204030204" pitchFamily="34" charset="0"/>
              </a:rPr>
              <a:t> </a:t>
            </a:r>
            <a:r>
              <a:rPr lang="en-US" sz="1300" dirty="0" err="1">
                <a:latin typeface="Calibri" panose="020F0502020204030204" pitchFamily="34" charset="0"/>
              </a:rPr>
              <a:t>cuillère</a:t>
            </a:r>
            <a:r>
              <a:rPr lang="en-US" sz="1300" dirty="0">
                <a:latin typeface="Calibri" panose="020F0502020204030204" pitchFamily="34" charset="0"/>
              </a:rPr>
              <a:t> à soupe de fromage </a:t>
            </a:r>
            <a:r>
              <a:rPr lang="en-US" sz="1300" dirty="0" err="1">
                <a:latin typeface="Calibri" panose="020F0502020204030204" pitchFamily="34" charset="0"/>
              </a:rPr>
              <a:t>blanc</a:t>
            </a:r>
            <a:r>
              <a:rPr lang="en-US" sz="1300" dirty="0">
                <a:latin typeface="Calibri" panose="020F0502020204030204" pitchFamily="34" charset="0"/>
              </a:rPr>
              <a:t> </a:t>
            </a:r>
            <a:r>
              <a:rPr lang="en-US" sz="1300" dirty="0" err="1">
                <a:latin typeface="Calibri" panose="020F0502020204030204" pitchFamily="34" charset="0"/>
              </a:rPr>
              <a:t>préalablement</a:t>
            </a:r>
            <a:r>
              <a:rPr lang="en-US" sz="1300" dirty="0">
                <a:latin typeface="Calibri" panose="020F0502020204030204" pitchFamily="34" charset="0"/>
              </a:rPr>
              <a:t> </a:t>
            </a:r>
            <a:r>
              <a:rPr lang="en-US" sz="1300" dirty="0" err="1">
                <a:latin typeface="Calibri" panose="020F0502020204030204" pitchFamily="34" charset="0"/>
              </a:rPr>
              <a:t>assaisonné</a:t>
            </a:r>
            <a:r>
              <a:rPr lang="en-US" sz="1300" dirty="0">
                <a:latin typeface="Calibri" panose="020F0502020204030204" pitchFamily="34" charset="0"/>
              </a:rPr>
              <a:t>.</a:t>
            </a:r>
          </a:p>
        </p:txBody>
      </p:sp>
      <p:sp>
        <p:nvSpPr>
          <p:cNvPr id="14" name="ZoneTexte 13">
            <a:extLst>
              <a:ext uri="{FF2B5EF4-FFF2-40B4-BE49-F238E27FC236}">
                <a16:creationId xmlns:a16="http://schemas.microsoft.com/office/drawing/2014/main" id="{B3C3B103-D1DD-C963-4EC1-B252C50B6258}"/>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25 minutes</a:t>
            </a:r>
          </a:p>
          <a:p>
            <a:r>
              <a:rPr lang="fr-FR" sz="1400" b="1" dirty="0">
                <a:solidFill>
                  <a:srgbClr val="8B2331"/>
                </a:solidFill>
                <a:latin typeface="Calibri" panose="020F0502020204030204" pitchFamily="34" charset="0"/>
              </a:rPr>
              <a:t>Cuisson : 20 minutes</a:t>
            </a:r>
          </a:p>
        </p:txBody>
      </p:sp>
      <p:sp>
        <p:nvSpPr>
          <p:cNvPr id="15" name="ZoneTexte 14">
            <a:extLst>
              <a:ext uri="{FF2B5EF4-FFF2-40B4-BE49-F238E27FC236}">
                <a16:creationId xmlns:a16="http://schemas.microsoft.com/office/drawing/2014/main" id="{114166AD-E66B-123C-376B-906D3406BDB8}"/>
              </a:ext>
            </a:extLst>
          </p:cNvPr>
          <p:cNvSpPr txBox="1"/>
          <p:nvPr/>
        </p:nvSpPr>
        <p:spPr>
          <a:xfrm>
            <a:off x="4605875" y="970015"/>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p:txBody>
      </p:sp>
      <p:sp>
        <p:nvSpPr>
          <p:cNvPr id="7" name="Titre 1">
            <a:extLst>
              <a:ext uri="{FF2B5EF4-FFF2-40B4-BE49-F238E27FC236}">
                <a16:creationId xmlns:a16="http://schemas.microsoft.com/office/drawing/2014/main" id="{56F19843-FD31-E71E-69FD-4EA5B6193E83}"/>
              </a:ext>
            </a:extLst>
          </p:cNvPr>
          <p:cNvSpPr>
            <a:spLocks noGrp="1"/>
          </p:cNvSpPr>
          <p:nvPr>
            <p:ph type="title"/>
          </p:nvPr>
        </p:nvSpPr>
        <p:spPr>
          <a:xfrm>
            <a:off x="6096000" y="262447"/>
            <a:ext cx="4204783" cy="473695"/>
          </a:xfrm>
        </p:spPr>
        <p:txBody>
          <a:bodyPr/>
          <a:lstStyle/>
          <a:p>
            <a:r>
              <a:rPr lang="en-US" sz="2400" dirty="0"/>
              <a:t>Burger au pulled pork</a:t>
            </a:r>
            <a:endParaRPr lang="fr-FR" sz="2400" dirty="0"/>
          </a:p>
        </p:txBody>
      </p:sp>
      <p:pic>
        <p:nvPicPr>
          <p:cNvPr id="6" name="Image 5" descr="Une image contenant nourriture, Restauration rapide, Cuisine, repas&#10;&#10;Description générée automatiquement">
            <a:extLst>
              <a:ext uri="{FF2B5EF4-FFF2-40B4-BE49-F238E27FC236}">
                <a16:creationId xmlns:a16="http://schemas.microsoft.com/office/drawing/2014/main" id="{78007244-DB2A-9840-A59E-729794FE51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45" y="-63388"/>
            <a:ext cx="4656517" cy="6984776"/>
          </a:xfrm>
          <a:prstGeom prst="rect">
            <a:avLst/>
          </a:prstGeom>
        </p:spPr>
      </p:pic>
    </p:spTree>
    <p:extLst>
      <p:ext uri="{BB962C8B-B14F-4D97-AF65-F5344CB8AC3E}">
        <p14:creationId xmlns:p14="http://schemas.microsoft.com/office/powerpoint/2010/main" val="18003399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EDD6E-A2F8-614F-8613-AEF272126FD7}"/>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35EBCA2-C34F-8CEF-08F1-2A7A38EF71A3}"/>
              </a:ext>
            </a:extLst>
          </p:cNvPr>
          <p:cNvSpPr>
            <a:spLocks noGrp="1"/>
          </p:cNvSpPr>
          <p:nvPr>
            <p:ph type="sldNum" sz="quarter" idx="4"/>
          </p:nvPr>
        </p:nvSpPr>
        <p:spPr/>
        <p:txBody>
          <a:bodyPr/>
          <a:lstStyle/>
          <a:p>
            <a:pPr>
              <a:defRPr/>
            </a:pPr>
            <a:fld id="{B6546EDA-AC4C-4A45-AF53-BF0FE0BAFCCB}" type="slidenum">
              <a:rPr lang="fr-FR">
                <a:solidFill>
                  <a:prstClr val="white"/>
                </a:solidFill>
              </a:rPr>
              <a:pPr>
                <a:defRPr/>
              </a:pPr>
              <a:t>51</a:t>
            </a:fld>
            <a:endParaRPr lang="fr-FR" dirty="0">
              <a:solidFill>
                <a:prstClr val="white"/>
              </a:solidFill>
            </a:endParaRPr>
          </a:p>
        </p:txBody>
      </p:sp>
      <p:sp>
        <p:nvSpPr>
          <p:cNvPr id="8" name="ZoneTexte 7">
            <a:extLst>
              <a:ext uri="{FF2B5EF4-FFF2-40B4-BE49-F238E27FC236}">
                <a16:creationId xmlns:a16="http://schemas.microsoft.com/office/drawing/2014/main" id="{EBF33A38-BA78-2C58-6059-452822465222}"/>
              </a:ext>
            </a:extLst>
          </p:cNvPr>
          <p:cNvSpPr txBox="1"/>
          <p:nvPr/>
        </p:nvSpPr>
        <p:spPr>
          <a:xfrm>
            <a:off x="4687002" y="2492896"/>
            <a:ext cx="2817996" cy="3108543"/>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171450" indent="-171450">
              <a:buFont typeface="Arial" panose="020B0604020202020204" pitchFamily="34" charset="0"/>
              <a:buChar char="•"/>
            </a:pPr>
            <a:r>
              <a:rPr lang="en-US" sz="1400" dirty="0">
                <a:latin typeface="Calibri" panose="020F0502020204030204" pitchFamily="34" charset="0"/>
              </a:rPr>
              <a:t>1 pièce </a:t>
            </a:r>
            <a:r>
              <a:rPr lang="en-US" sz="1400" dirty="0" err="1">
                <a:latin typeface="Calibri" panose="020F0502020204030204" pitchFamily="34" charset="0"/>
              </a:rPr>
              <a:t>d’effiloché</a:t>
            </a:r>
            <a:r>
              <a:rPr lang="en-US" sz="1400" dirty="0">
                <a:latin typeface="Calibri" panose="020F0502020204030204" pitchFamily="34" charset="0"/>
              </a:rPr>
              <a:t> de </a:t>
            </a:r>
            <a:r>
              <a:rPr lang="en-US" sz="1400" dirty="0" err="1">
                <a:latin typeface="Calibri" panose="020F0502020204030204" pitchFamily="34" charset="0"/>
              </a:rPr>
              <a:t>porc</a:t>
            </a:r>
            <a:r>
              <a:rPr lang="en-US" sz="1400" dirty="0">
                <a:latin typeface="Calibri" panose="020F0502020204030204" pitchFamily="34" charset="0"/>
              </a:rPr>
              <a:t> “pulled pork” Pierre Schmidt</a:t>
            </a:r>
          </a:p>
          <a:p>
            <a:pPr marL="171450" indent="-171450">
              <a:buFont typeface="Arial" panose="020B0604020202020204" pitchFamily="34" charset="0"/>
              <a:buChar char="•"/>
            </a:pPr>
            <a:r>
              <a:rPr lang="en-US" sz="1400" dirty="0">
                <a:latin typeface="Calibri" panose="020F0502020204030204" pitchFamily="34" charset="0"/>
              </a:rPr>
              <a:t>8 tranches de pain de </a:t>
            </a:r>
            <a:r>
              <a:rPr lang="en-US" sz="1400" dirty="0" err="1">
                <a:latin typeface="Calibri" panose="020F0502020204030204" pitchFamily="34" charset="0"/>
              </a:rPr>
              <a:t>mie</a:t>
            </a:r>
            <a:endParaRPr lang="en-US" sz="1400" dirty="0">
              <a:latin typeface="Calibri" panose="020F0502020204030204" pitchFamily="34" charset="0"/>
            </a:endParaRPr>
          </a:p>
          <a:p>
            <a:pPr marL="171450" indent="-171450">
              <a:buFont typeface="Arial" panose="020B0604020202020204" pitchFamily="34" charset="0"/>
              <a:buChar char="•"/>
            </a:pPr>
            <a:r>
              <a:rPr lang="en-US" sz="1400" dirty="0">
                <a:latin typeface="Calibri" panose="020F0502020204030204" pitchFamily="34" charset="0"/>
              </a:rPr>
              <a:t>8 </a:t>
            </a:r>
            <a:r>
              <a:rPr lang="en-US" sz="1400" dirty="0" err="1">
                <a:latin typeface="Calibri" panose="020F0502020204030204" pitchFamily="34" charset="0"/>
              </a:rPr>
              <a:t>grandes</a:t>
            </a:r>
            <a:r>
              <a:rPr lang="en-US" sz="1400" dirty="0">
                <a:latin typeface="Calibri" panose="020F0502020204030204" pitchFamily="34" charset="0"/>
              </a:rPr>
              <a:t> tranches </a:t>
            </a:r>
            <a:r>
              <a:rPr lang="en-US" sz="1400" dirty="0" err="1">
                <a:latin typeface="Calibri" panose="020F0502020204030204" pitchFamily="34" charset="0"/>
              </a:rPr>
              <a:t>d’Emmental</a:t>
            </a:r>
            <a:endParaRPr lang="en-US" sz="1400" dirty="0">
              <a:latin typeface="Calibri" panose="020F0502020204030204" pitchFamily="34" charset="0"/>
            </a:endParaRPr>
          </a:p>
          <a:p>
            <a:pPr marL="171450" indent="-171450">
              <a:buFont typeface="Arial" panose="020B0604020202020204" pitchFamily="34" charset="0"/>
              <a:buChar char="•"/>
            </a:pPr>
            <a:r>
              <a:rPr lang="en-US" sz="1400" dirty="0" err="1">
                <a:latin typeface="Calibri" panose="020F0502020204030204" pitchFamily="34" charset="0"/>
              </a:rPr>
              <a:t>Mimolette</a:t>
            </a:r>
            <a:r>
              <a:rPr lang="en-US" sz="1400" dirty="0">
                <a:latin typeface="Calibri" panose="020F0502020204030204" pitchFamily="34" charset="0"/>
              </a:rPr>
              <a:t> </a:t>
            </a:r>
            <a:r>
              <a:rPr lang="en-US" sz="1400" dirty="0" err="1">
                <a:latin typeface="Calibri" panose="020F0502020204030204" pitchFamily="34" charset="0"/>
              </a:rPr>
              <a:t>râpée</a:t>
            </a:r>
            <a:endParaRPr lang="en-US" sz="1400" dirty="0">
              <a:latin typeface="Calibri" panose="020F0502020204030204" pitchFamily="34" charset="0"/>
            </a:endParaRPr>
          </a:p>
          <a:p>
            <a:pPr marL="171450" indent="-171450">
              <a:buFont typeface="Arial" panose="020B0604020202020204" pitchFamily="34" charset="0"/>
              <a:buChar char="•"/>
            </a:pPr>
            <a:r>
              <a:rPr lang="en-US" sz="1400" dirty="0" err="1">
                <a:latin typeface="Calibri" panose="020F0502020204030204" pitchFamily="34" charset="0"/>
              </a:rPr>
              <a:t>Sésame</a:t>
            </a:r>
            <a:r>
              <a:rPr lang="en-US" sz="1400" dirty="0">
                <a:latin typeface="Calibri" panose="020F0502020204030204" pitchFamily="34" charset="0"/>
              </a:rPr>
              <a:t> noir (</a:t>
            </a:r>
            <a:r>
              <a:rPr lang="en-US" sz="1400" dirty="0" err="1">
                <a:latin typeface="Calibri" panose="020F0502020204030204" pitchFamily="34" charset="0"/>
              </a:rPr>
              <a:t>facultatif</a:t>
            </a:r>
            <a:r>
              <a:rPr lang="en-US" sz="1400" dirty="0">
                <a:latin typeface="Calibri" panose="020F0502020204030204" pitchFamily="34" charset="0"/>
              </a:rPr>
              <a:t>)</a:t>
            </a:r>
          </a:p>
          <a:p>
            <a:pPr marL="457200" lvl="1" indent="0">
              <a:buNone/>
            </a:pPr>
            <a:endParaRPr lang="en-US" sz="1400" dirty="0">
              <a:latin typeface="Calibri" panose="020F0502020204030204" pitchFamily="34" charset="0"/>
            </a:endParaRPr>
          </a:p>
          <a:p>
            <a:r>
              <a:rPr lang="en-US" sz="1400" b="1" dirty="0">
                <a:latin typeface="Calibri" panose="020F0502020204030204" pitchFamily="34" charset="0"/>
              </a:rPr>
              <a:t>Pour la béchamel </a:t>
            </a:r>
            <a:r>
              <a:rPr lang="en-US" sz="1400" b="1" dirty="0" err="1">
                <a:latin typeface="Calibri" panose="020F0502020204030204" pitchFamily="34" charset="0"/>
              </a:rPr>
              <a:t>maison</a:t>
            </a:r>
            <a:r>
              <a:rPr lang="en-US" sz="1400" b="1" dirty="0">
                <a:latin typeface="Calibri" panose="020F0502020204030204" pitchFamily="34" charset="0"/>
              </a:rPr>
              <a:t> : </a:t>
            </a:r>
          </a:p>
          <a:p>
            <a:pPr marL="171450" indent="-171450">
              <a:buFont typeface="Arial" panose="020B0604020202020204" pitchFamily="34" charset="0"/>
              <a:buChar char="•"/>
            </a:pPr>
            <a:r>
              <a:rPr lang="en-US" sz="1400" dirty="0">
                <a:latin typeface="Calibri" panose="020F0502020204030204" pitchFamily="34" charset="0"/>
              </a:rPr>
              <a:t>32g de </a:t>
            </a:r>
            <a:r>
              <a:rPr lang="en-US" sz="1400" dirty="0" err="1">
                <a:latin typeface="Calibri" panose="020F0502020204030204" pitchFamily="34" charset="0"/>
              </a:rPr>
              <a:t>farine</a:t>
            </a:r>
            <a:endParaRPr lang="en-US" sz="1400" dirty="0">
              <a:latin typeface="Calibri" panose="020F0502020204030204" pitchFamily="34" charset="0"/>
            </a:endParaRPr>
          </a:p>
          <a:p>
            <a:pPr marL="171450" indent="-171450">
              <a:buFont typeface="Arial" panose="020B0604020202020204" pitchFamily="34" charset="0"/>
              <a:buChar char="•"/>
            </a:pPr>
            <a:r>
              <a:rPr lang="en-US" sz="1400" dirty="0">
                <a:latin typeface="Calibri" panose="020F0502020204030204" pitchFamily="34" charset="0"/>
              </a:rPr>
              <a:t>32g de beurre</a:t>
            </a:r>
          </a:p>
          <a:p>
            <a:pPr marL="171450" indent="-171450">
              <a:buFont typeface="Arial" panose="020B0604020202020204" pitchFamily="34" charset="0"/>
              <a:buChar char="•"/>
            </a:pPr>
            <a:r>
              <a:rPr lang="en-US" sz="1400" dirty="0">
                <a:latin typeface="Calibri" panose="020F0502020204030204" pitchFamily="34" charset="0"/>
              </a:rPr>
              <a:t>32cl de lait</a:t>
            </a:r>
          </a:p>
          <a:p>
            <a:pPr marL="171450" indent="-171450">
              <a:buFont typeface="Arial" panose="020B0604020202020204" pitchFamily="34" charset="0"/>
              <a:buChar char="•"/>
            </a:pPr>
            <a:r>
              <a:rPr lang="en-US" sz="1400" dirty="0" err="1">
                <a:latin typeface="Calibri" panose="020F0502020204030204" pitchFamily="34" charset="0"/>
              </a:rPr>
              <a:t>Sel</a:t>
            </a:r>
            <a:r>
              <a:rPr lang="en-US" sz="1400" dirty="0">
                <a:latin typeface="Calibri" panose="020F0502020204030204" pitchFamily="34" charset="0"/>
              </a:rPr>
              <a:t>, poivre, muscade</a:t>
            </a:r>
          </a:p>
        </p:txBody>
      </p:sp>
      <p:sp>
        <p:nvSpPr>
          <p:cNvPr id="9" name="ZoneTexte 8">
            <a:extLst>
              <a:ext uri="{FF2B5EF4-FFF2-40B4-BE49-F238E27FC236}">
                <a16:creationId xmlns:a16="http://schemas.microsoft.com/office/drawing/2014/main" id="{E551CF37-B368-3CAF-C936-751D134EFCFD}"/>
              </a:ext>
            </a:extLst>
          </p:cNvPr>
          <p:cNvSpPr txBox="1"/>
          <p:nvPr/>
        </p:nvSpPr>
        <p:spPr>
          <a:xfrm>
            <a:off x="7300543" y="1131032"/>
            <a:ext cx="4768129" cy="5293757"/>
          </a:xfrm>
          <a:prstGeom prst="rect">
            <a:avLst/>
          </a:prstGeom>
          <a:noFill/>
        </p:spPr>
        <p:txBody>
          <a:bodyPr wrap="square" rtlCol="0">
            <a:spAutoFit/>
          </a:bodyPr>
          <a:lstStyle/>
          <a:p>
            <a:r>
              <a:rPr lang="fr-FR" sz="1300" b="1" u="sng" dirty="0">
                <a:latin typeface="Calibri" panose="020F0502020204030204" pitchFamily="34" charset="0"/>
              </a:rPr>
              <a:t>Préparation :</a:t>
            </a:r>
          </a:p>
          <a:p>
            <a:endParaRPr lang="fr-FR" sz="1300" b="1" u="sng" dirty="0">
              <a:latin typeface="Calibri" panose="020F0502020204030204" pitchFamily="34" charset="0"/>
            </a:endParaRPr>
          </a:p>
          <a:p>
            <a:pPr marL="285750" indent="-285750" algn="just">
              <a:buFontTx/>
              <a:buChar char="-"/>
            </a:pPr>
            <a:r>
              <a:rPr lang="en-US" sz="1300" dirty="0" err="1">
                <a:latin typeface="Calibri" panose="020F0502020204030204" pitchFamily="34" charset="0"/>
              </a:rPr>
              <a:t>Préchauffez</a:t>
            </a:r>
            <a:r>
              <a:rPr lang="en-US" sz="1300" dirty="0">
                <a:latin typeface="Calibri" panose="020F0502020204030204" pitchFamily="34" charset="0"/>
              </a:rPr>
              <a:t> le four à 180°C.</a:t>
            </a:r>
          </a:p>
          <a:p>
            <a:pPr algn="just"/>
            <a:endParaRPr lang="en-US" sz="1300" dirty="0">
              <a:latin typeface="Calibri" panose="020F0502020204030204" pitchFamily="34" charset="0"/>
            </a:endParaRPr>
          </a:p>
          <a:p>
            <a:pPr marL="285750" indent="-285750" algn="just">
              <a:buFontTx/>
              <a:buChar char="-"/>
            </a:pPr>
            <a:r>
              <a:rPr lang="en-US" sz="1300" dirty="0" err="1">
                <a:latin typeface="Calibri" panose="020F0502020204030204" pitchFamily="34" charset="0"/>
              </a:rPr>
              <a:t>Ouvrez</a:t>
            </a:r>
            <a:r>
              <a:rPr lang="en-US" sz="1300" dirty="0">
                <a:latin typeface="Calibri" panose="020F0502020204030204" pitchFamily="34" charset="0"/>
              </a:rPr>
              <a:t> la poche de pulled pork et </a:t>
            </a:r>
            <a:r>
              <a:rPr lang="en-US" sz="1300" dirty="0" err="1">
                <a:latin typeface="Calibri" panose="020F0502020204030204" pitchFamily="34" charset="0"/>
              </a:rPr>
              <a:t>disposez</a:t>
            </a:r>
            <a:r>
              <a:rPr lang="en-US" sz="1300" dirty="0">
                <a:latin typeface="Calibri" panose="020F0502020204030204" pitchFamily="34" charset="0"/>
              </a:rPr>
              <a:t>-le dans un plat avec </a:t>
            </a:r>
            <a:r>
              <a:rPr lang="en-US" sz="1300" dirty="0" err="1">
                <a:latin typeface="Calibri" panose="020F0502020204030204" pitchFamily="34" charset="0"/>
              </a:rPr>
              <a:t>couvercle</a:t>
            </a:r>
            <a:r>
              <a:rPr lang="en-US" sz="1300" dirty="0">
                <a:latin typeface="Calibri" panose="020F0502020204030204" pitchFamily="34" charset="0"/>
              </a:rPr>
              <a:t> </a:t>
            </a:r>
            <a:r>
              <a:rPr lang="en-US" sz="1300" dirty="0" err="1">
                <a:latin typeface="Calibri" panose="020F0502020204030204" pitchFamily="34" charset="0"/>
              </a:rPr>
              <a:t>avant</a:t>
            </a:r>
            <a:r>
              <a:rPr lang="en-US" sz="1300" dirty="0">
                <a:latin typeface="Calibri" panose="020F0502020204030204" pitchFamily="34" charset="0"/>
              </a:rPr>
              <a:t> de </a:t>
            </a:r>
            <a:r>
              <a:rPr lang="en-US" sz="1300" dirty="0" err="1">
                <a:latin typeface="Calibri" panose="020F0502020204030204" pitchFamily="34" charset="0"/>
              </a:rPr>
              <a:t>l’enfourner</a:t>
            </a:r>
            <a:r>
              <a:rPr lang="en-US" sz="1300" dirty="0">
                <a:latin typeface="Calibri" panose="020F0502020204030204" pitchFamily="34" charset="0"/>
              </a:rPr>
              <a:t> pour 15 minutes de </a:t>
            </a:r>
            <a:r>
              <a:rPr lang="en-US" sz="1300" dirty="0" err="1">
                <a:latin typeface="Calibri" panose="020F0502020204030204" pitchFamily="34" charset="0"/>
              </a:rPr>
              <a:t>cuisson</a:t>
            </a:r>
            <a:r>
              <a:rPr lang="en-US" sz="1300" dirty="0">
                <a:latin typeface="Calibri" panose="020F0502020204030204" pitchFamily="34" charset="0"/>
              </a:rPr>
              <a:t>.</a:t>
            </a:r>
          </a:p>
          <a:p>
            <a:pPr algn="just"/>
            <a:endParaRPr lang="en-US" sz="1300" dirty="0">
              <a:latin typeface="Calibri" panose="020F0502020204030204" pitchFamily="34" charset="0"/>
            </a:endParaRPr>
          </a:p>
          <a:p>
            <a:pPr marL="285750" indent="-285750" algn="just">
              <a:buFontTx/>
              <a:buChar char="-"/>
            </a:pPr>
            <a:r>
              <a:rPr lang="en-US" sz="1300" dirty="0">
                <a:latin typeface="Calibri" panose="020F0502020204030204" pitchFamily="34" charset="0"/>
              </a:rPr>
              <a:t>Une </a:t>
            </a:r>
            <a:r>
              <a:rPr lang="en-US" sz="1300" dirty="0" err="1">
                <a:latin typeface="Calibri" panose="020F0502020204030204" pitchFamily="34" charset="0"/>
              </a:rPr>
              <a:t>fois</a:t>
            </a:r>
            <a:r>
              <a:rPr lang="en-US" sz="1300" dirty="0">
                <a:latin typeface="Calibri" panose="020F0502020204030204" pitchFamily="34" charset="0"/>
              </a:rPr>
              <a:t> le pulled pork </a:t>
            </a:r>
            <a:r>
              <a:rPr lang="en-US" sz="1300" dirty="0" err="1">
                <a:latin typeface="Calibri" panose="020F0502020204030204" pitchFamily="34" charset="0"/>
              </a:rPr>
              <a:t>chaud</a:t>
            </a:r>
            <a:r>
              <a:rPr lang="en-US" sz="1300" dirty="0">
                <a:latin typeface="Calibri" panose="020F0502020204030204" pitchFamily="34" charset="0"/>
              </a:rPr>
              <a:t>, </a:t>
            </a:r>
            <a:r>
              <a:rPr lang="en-US" sz="1300" dirty="0" err="1">
                <a:latin typeface="Calibri" panose="020F0502020204030204" pitchFamily="34" charset="0"/>
              </a:rPr>
              <a:t>sortez</a:t>
            </a:r>
            <a:r>
              <a:rPr lang="en-US" sz="1300" dirty="0">
                <a:latin typeface="Calibri" panose="020F0502020204030204" pitchFamily="34" charset="0"/>
              </a:rPr>
              <a:t> le plat du four </a:t>
            </a:r>
            <a:r>
              <a:rPr lang="en-US" sz="1300" dirty="0" err="1">
                <a:latin typeface="Calibri" panose="020F0502020204030204" pitchFamily="34" charset="0"/>
              </a:rPr>
              <a:t>puis</a:t>
            </a:r>
            <a:r>
              <a:rPr lang="en-US" sz="1300" dirty="0">
                <a:latin typeface="Calibri" panose="020F0502020204030204" pitchFamily="34" charset="0"/>
              </a:rPr>
              <a:t> </a:t>
            </a:r>
            <a:r>
              <a:rPr lang="en-US" sz="1300" dirty="0" err="1">
                <a:latin typeface="Calibri" panose="020F0502020204030204" pitchFamily="34" charset="0"/>
              </a:rPr>
              <a:t>effilochez</a:t>
            </a:r>
            <a:r>
              <a:rPr lang="en-US" sz="1300" dirty="0">
                <a:latin typeface="Calibri" panose="020F0502020204030204" pitchFamily="34" charset="0"/>
              </a:rPr>
              <a:t> le pulled pork à </a:t>
            </a:r>
            <a:r>
              <a:rPr lang="en-US" sz="1300" dirty="0" err="1">
                <a:latin typeface="Calibri" panose="020F0502020204030204" pitchFamily="34" charset="0"/>
              </a:rPr>
              <a:t>l’aide</a:t>
            </a:r>
            <a:r>
              <a:rPr lang="en-US" sz="1300" dirty="0">
                <a:latin typeface="Calibri" panose="020F0502020204030204" pitchFamily="34" charset="0"/>
              </a:rPr>
              <a:t> de 2 fourchettes et </a:t>
            </a:r>
            <a:r>
              <a:rPr lang="en-US" sz="1300" dirty="0" err="1">
                <a:latin typeface="Calibri" panose="020F0502020204030204" pitchFamily="34" charset="0"/>
              </a:rPr>
              <a:t>mélangez</a:t>
            </a:r>
            <a:r>
              <a:rPr lang="en-US" sz="1300" dirty="0">
                <a:latin typeface="Calibri" panose="020F0502020204030204" pitchFamily="34" charset="0"/>
              </a:rPr>
              <a:t>-le bien à </a:t>
            </a:r>
            <a:r>
              <a:rPr lang="en-US" sz="1300" dirty="0" err="1">
                <a:latin typeface="Calibri" panose="020F0502020204030204" pitchFamily="34" charset="0"/>
              </a:rPr>
              <a:t>sa</a:t>
            </a:r>
            <a:r>
              <a:rPr lang="en-US" sz="1300" dirty="0">
                <a:latin typeface="Calibri" panose="020F0502020204030204" pitchFamily="34" charset="0"/>
              </a:rPr>
              <a:t> sauce.</a:t>
            </a:r>
          </a:p>
          <a:p>
            <a:pPr algn="just"/>
            <a:endParaRPr lang="en-US" sz="1300" dirty="0">
              <a:latin typeface="Calibri" panose="020F0502020204030204" pitchFamily="34" charset="0"/>
            </a:endParaRPr>
          </a:p>
          <a:p>
            <a:pPr marL="285750" indent="-285750" algn="just">
              <a:buFontTx/>
              <a:buChar char="-"/>
            </a:pPr>
            <a:r>
              <a:rPr lang="en-US" sz="1300" b="1" dirty="0" err="1">
                <a:latin typeface="Calibri" panose="020F0502020204030204" pitchFamily="34" charset="0"/>
              </a:rPr>
              <a:t>Préparez</a:t>
            </a:r>
            <a:r>
              <a:rPr lang="en-US" sz="1300" b="1" dirty="0">
                <a:latin typeface="Calibri" panose="020F0502020204030204" pitchFamily="34" charset="0"/>
              </a:rPr>
              <a:t> la béchamel </a:t>
            </a:r>
            <a:r>
              <a:rPr lang="en-US" sz="1300" dirty="0">
                <a:latin typeface="Calibri" panose="020F0502020204030204" pitchFamily="34" charset="0"/>
              </a:rPr>
              <a:t>: </a:t>
            </a:r>
            <a:r>
              <a:rPr lang="en-US" sz="1300" dirty="0" err="1">
                <a:latin typeface="Calibri" panose="020F0502020204030204" pitchFamily="34" charset="0"/>
              </a:rPr>
              <a:t>faites</a:t>
            </a:r>
            <a:r>
              <a:rPr lang="en-US" sz="1300" dirty="0">
                <a:latin typeface="Calibri" panose="020F0502020204030204" pitchFamily="34" charset="0"/>
              </a:rPr>
              <a:t> </a:t>
            </a:r>
            <a:r>
              <a:rPr lang="en-US" sz="1300" dirty="0" err="1">
                <a:latin typeface="Calibri" panose="020F0502020204030204" pitchFamily="34" charset="0"/>
              </a:rPr>
              <a:t>fondre</a:t>
            </a:r>
            <a:r>
              <a:rPr lang="en-US" sz="1300" dirty="0">
                <a:latin typeface="Calibri" panose="020F0502020204030204" pitchFamily="34" charset="0"/>
              </a:rPr>
              <a:t> le beurre dans </a:t>
            </a:r>
            <a:r>
              <a:rPr lang="en-US" sz="1300" dirty="0" err="1">
                <a:latin typeface="Calibri" panose="020F0502020204030204" pitchFamily="34" charset="0"/>
              </a:rPr>
              <a:t>une</a:t>
            </a:r>
            <a:r>
              <a:rPr lang="en-US" sz="1300" dirty="0">
                <a:latin typeface="Calibri" panose="020F0502020204030204" pitchFamily="34" charset="0"/>
              </a:rPr>
              <a:t> casserole, </a:t>
            </a:r>
            <a:r>
              <a:rPr lang="en-US" sz="1300" dirty="0" err="1">
                <a:latin typeface="Calibri" panose="020F0502020204030204" pitchFamily="34" charset="0"/>
              </a:rPr>
              <a:t>ajoutez</a:t>
            </a:r>
            <a:r>
              <a:rPr lang="en-US" sz="1300" dirty="0">
                <a:latin typeface="Calibri" panose="020F0502020204030204" pitchFamily="34" charset="0"/>
              </a:rPr>
              <a:t> la </a:t>
            </a:r>
            <a:r>
              <a:rPr lang="en-US" sz="1300" dirty="0" err="1">
                <a:latin typeface="Calibri" panose="020F0502020204030204" pitchFamily="34" charset="0"/>
              </a:rPr>
              <a:t>farine</a:t>
            </a:r>
            <a:r>
              <a:rPr lang="en-US" sz="1300" dirty="0">
                <a:latin typeface="Calibri" panose="020F0502020204030204" pitchFamily="34" charset="0"/>
              </a:rPr>
              <a:t> et </a:t>
            </a:r>
            <a:r>
              <a:rPr lang="en-US" sz="1300" dirty="0" err="1">
                <a:latin typeface="Calibri" panose="020F0502020204030204" pitchFamily="34" charset="0"/>
              </a:rPr>
              <a:t>remuez</a:t>
            </a:r>
            <a:r>
              <a:rPr lang="en-US" sz="1300" dirty="0">
                <a:latin typeface="Calibri" panose="020F0502020204030204" pitchFamily="34" charset="0"/>
              </a:rPr>
              <a:t>. </a:t>
            </a:r>
            <a:r>
              <a:rPr lang="en-US" sz="1300" dirty="0" err="1">
                <a:latin typeface="Calibri" panose="020F0502020204030204" pitchFamily="34" charset="0"/>
              </a:rPr>
              <a:t>Versez</a:t>
            </a:r>
            <a:r>
              <a:rPr lang="en-US" sz="1300" dirty="0">
                <a:latin typeface="Calibri" panose="020F0502020204030204" pitchFamily="34" charset="0"/>
              </a:rPr>
              <a:t> le lait </a:t>
            </a:r>
            <a:r>
              <a:rPr lang="en-US" sz="1300" dirty="0" err="1">
                <a:latin typeface="Calibri" panose="020F0502020204030204" pitchFamily="34" charset="0"/>
              </a:rPr>
              <a:t>progressivement</a:t>
            </a:r>
            <a:r>
              <a:rPr lang="en-US" sz="1300" dirty="0">
                <a:latin typeface="Calibri" panose="020F0502020204030204" pitchFamily="34" charset="0"/>
              </a:rPr>
              <a:t> sans cesser de </a:t>
            </a:r>
            <a:r>
              <a:rPr lang="en-US" sz="1300" dirty="0" err="1">
                <a:latin typeface="Calibri" panose="020F0502020204030204" pitchFamily="34" charset="0"/>
              </a:rPr>
              <a:t>remuer</a:t>
            </a:r>
            <a:r>
              <a:rPr lang="en-US" sz="1300" dirty="0">
                <a:latin typeface="Calibri" panose="020F0502020204030204" pitchFamily="34" charset="0"/>
              </a:rPr>
              <a:t> </a:t>
            </a:r>
            <a:r>
              <a:rPr lang="en-US" sz="1300" dirty="0" err="1">
                <a:latin typeface="Calibri" panose="020F0502020204030204" pitchFamily="34" charset="0"/>
              </a:rPr>
              <a:t>jusqu’à</a:t>
            </a:r>
            <a:r>
              <a:rPr lang="en-US" sz="1300" dirty="0">
                <a:latin typeface="Calibri" panose="020F0502020204030204" pitchFamily="34" charset="0"/>
              </a:rPr>
              <a:t> </a:t>
            </a:r>
            <a:r>
              <a:rPr lang="en-US" sz="1300" dirty="0" err="1">
                <a:latin typeface="Calibri" panose="020F0502020204030204" pitchFamily="34" charset="0"/>
              </a:rPr>
              <a:t>ce</a:t>
            </a:r>
            <a:r>
              <a:rPr lang="en-US" sz="1300" dirty="0">
                <a:latin typeface="Calibri" panose="020F0502020204030204" pitchFamily="34" charset="0"/>
              </a:rPr>
              <a:t> que la sauce </a:t>
            </a:r>
            <a:r>
              <a:rPr lang="en-US" sz="1300" dirty="0" err="1">
                <a:latin typeface="Calibri" panose="020F0502020204030204" pitchFamily="34" charset="0"/>
              </a:rPr>
              <a:t>épaississe</a:t>
            </a:r>
            <a:r>
              <a:rPr lang="en-US" sz="1300" dirty="0">
                <a:latin typeface="Calibri" panose="020F0502020204030204" pitchFamily="34" charset="0"/>
              </a:rPr>
              <a:t>. </a:t>
            </a:r>
            <a:r>
              <a:rPr lang="en-US" sz="1300" dirty="0" err="1">
                <a:latin typeface="Calibri" panose="020F0502020204030204" pitchFamily="34" charset="0"/>
              </a:rPr>
              <a:t>Assaisonnez</a:t>
            </a:r>
            <a:r>
              <a:rPr lang="en-US" sz="1300" dirty="0">
                <a:latin typeface="Calibri" panose="020F0502020204030204" pitchFamily="34" charset="0"/>
              </a:rPr>
              <a:t> à </a:t>
            </a:r>
            <a:r>
              <a:rPr lang="en-US" sz="1300" dirty="0" err="1">
                <a:latin typeface="Calibri" panose="020F0502020204030204" pitchFamily="34" charset="0"/>
              </a:rPr>
              <a:t>votre</a:t>
            </a:r>
            <a:r>
              <a:rPr lang="en-US" sz="1300" dirty="0">
                <a:latin typeface="Calibri" panose="020F0502020204030204" pitchFamily="34" charset="0"/>
              </a:rPr>
              <a:t> goût.</a:t>
            </a:r>
          </a:p>
          <a:p>
            <a:pPr algn="just"/>
            <a:endParaRPr lang="en-US" sz="1300" dirty="0">
              <a:latin typeface="Calibri" panose="020F0502020204030204" pitchFamily="34" charset="0"/>
            </a:endParaRPr>
          </a:p>
          <a:p>
            <a:pPr marL="285750" indent="-285750" algn="just">
              <a:buFontTx/>
              <a:buChar char="-"/>
            </a:pPr>
            <a:r>
              <a:rPr lang="en-US" sz="1300" dirty="0" err="1">
                <a:latin typeface="Calibri" panose="020F0502020204030204" pitchFamily="34" charset="0"/>
              </a:rPr>
              <a:t>Assemblez</a:t>
            </a:r>
            <a:r>
              <a:rPr lang="en-US" sz="1300" dirty="0">
                <a:latin typeface="Calibri" panose="020F0502020204030204" pitchFamily="34" charset="0"/>
              </a:rPr>
              <a:t> les croque-monsieur </a:t>
            </a:r>
            <a:r>
              <a:rPr lang="en-US" sz="1300" dirty="0" err="1">
                <a:latin typeface="Calibri" panose="020F0502020204030204" pitchFamily="34" charset="0"/>
              </a:rPr>
              <a:t>en</a:t>
            </a:r>
            <a:r>
              <a:rPr lang="en-US" sz="1300" dirty="0">
                <a:latin typeface="Calibri" panose="020F0502020204030204" pitchFamily="34" charset="0"/>
              </a:rPr>
              <a:t> </a:t>
            </a:r>
            <a:r>
              <a:rPr lang="en-US" sz="1300" dirty="0" err="1">
                <a:latin typeface="Calibri" panose="020F0502020204030204" pitchFamily="34" charset="0"/>
              </a:rPr>
              <a:t>disposant</a:t>
            </a:r>
            <a:r>
              <a:rPr lang="en-US" sz="1300" dirty="0">
                <a:latin typeface="Calibri" panose="020F0502020204030204" pitchFamily="34" charset="0"/>
              </a:rPr>
              <a:t> sur la tranche de pain de </a:t>
            </a:r>
            <a:r>
              <a:rPr lang="en-US" sz="1300" dirty="0" err="1">
                <a:latin typeface="Calibri" panose="020F0502020204030204" pitchFamily="34" charset="0"/>
              </a:rPr>
              <a:t>mie</a:t>
            </a:r>
            <a:r>
              <a:rPr lang="en-US" sz="1300" dirty="0">
                <a:latin typeface="Calibri" panose="020F0502020204030204" pitchFamily="34" charset="0"/>
              </a:rPr>
              <a:t> du dessous : </a:t>
            </a:r>
            <a:r>
              <a:rPr lang="en-US" sz="1300" dirty="0" err="1">
                <a:latin typeface="Calibri" panose="020F0502020204030204" pitchFamily="34" charset="0"/>
              </a:rPr>
              <a:t>une</a:t>
            </a:r>
            <a:r>
              <a:rPr lang="en-US" sz="1300" dirty="0">
                <a:latin typeface="Calibri" panose="020F0502020204030204" pitchFamily="34" charset="0"/>
              </a:rPr>
              <a:t> tranche </a:t>
            </a:r>
            <a:r>
              <a:rPr lang="en-US" sz="1300" dirty="0" err="1">
                <a:latin typeface="Calibri" panose="020F0502020204030204" pitchFamily="34" charset="0"/>
              </a:rPr>
              <a:t>d’Emmental</a:t>
            </a:r>
            <a:r>
              <a:rPr lang="en-US" sz="1300" dirty="0">
                <a:latin typeface="Calibri" panose="020F0502020204030204" pitchFamily="34" charset="0"/>
              </a:rPr>
              <a:t>, de la sauce béchamel, le pulled pork et </a:t>
            </a:r>
            <a:r>
              <a:rPr lang="en-US" sz="1300" dirty="0" err="1">
                <a:latin typeface="Calibri" panose="020F0502020204030204" pitchFamily="34" charset="0"/>
              </a:rPr>
              <a:t>une</a:t>
            </a:r>
            <a:r>
              <a:rPr lang="en-US" sz="1300" dirty="0">
                <a:latin typeface="Calibri" panose="020F0502020204030204" pitchFamily="34" charset="0"/>
              </a:rPr>
              <a:t> tranche </a:t>
            </a:r>
            <a:r>
              <a:rPr lang="en-US" sz="1300" dirty="0" err="1">
                <a:latin typeface="Calibri" panose="020F0502020204030204" pitchFamily="34" charset="0"/>
              </a:rPr>
              <a:t>d’Emmental</a:t>
            </a:r>
            <a:r>
              <a:rPr lang="en-US" sz="1300" dirty="0">
                <a:latin typeface="Calibri" panose="020F0502020204030204" pitchFamily="34" charset="0"/>
              </a:rPr>
              <a:t>. </a:t>
            </a:r>
            <a:r>
              <a:rPr lang="en-US" sz="1300" dirty="0" err="1">
                <a:latin typeface="Calibri" panose="020F0502020204030204" pitchFamily="34" charset="0"/>
              </a:rPr>
              <a:t>Refermez</a:t>
            </a:r>
            <a:r>
              <a:rPr lang="en-US" sz="1300" dirty="0">
                <a:latin typeface="Calibri" panose="020F0502020204030204" pitchFamily="34" charset="0"/>
              </a:rPr>
              <a:t> avec le pain de </a:t>
            </a:r>
            <a:r>
              <a:rPr lang="en-US" sz="1300" dirty="0" err="1">
                <a:latin typeface="Calibri" panose="020F0502020204030204" pitchFamily="34" charset="0"/>
              </a:rPr>
              <a:t>mie</a:t>
            </a:r>
            <a:r>
              <a:rPr lang="en-US" sz="1300" dirty="0">
                <a:latin typeface="Calibri" panose="020F0502020204030204" pitchFamily="34" charset="0"/>
              </a:rPr>
              <a:t> du dessus </a:t>
            </a:r>
            <a:r>
              <a:rPr lang="en-US" sz="1300" dirty="0" err="1">
                <a:latin typeface="Calibri" panose="020F0502020204030204" pitchFamily="34" charset="0"/>
              </a:rPr>
              <a:t>recouvert</a:t>
            </a:r>
            <a:r>
              <a:rPr lang="en-US" sz="1300" dirty="0">
                <a:latin typeface="Calibri" panose="020F0502020204030204" pitchFamily="34" charset="0"/>
              </a:rPr>
              <a:t> </a:t>
            </a:r>
            <a:r>
              <a:rPr lang="en-US" sz="1300" dirty="0" err="1">
                <a:latin typeface="Calibri" panose="020F0502020204030204" pitchFamily="34" charset="0"/>
              </a:rPr>
              <a:t>d’une</a:t>
            </a:r>
            <a:r>
              <a:rPr lang="en-US" sz="1300" dirty="0">
                <a:latin typeface="Calibri" panose="020F0502020204030204" pitchFamily="34" charset="0"/>
              </a:rPr>
              <a:t> </a:t>
            </a:r>
            <a:r>
              <a:rPr lang="en-US" sz="1300" dirty="0" err="1">
                <a:latin typeface="Calibri" panose="020F0502020204030204" pitchFamily="34" charset="0"/>
              </a:rPr>
              <a:t>cuillère</a:t>
            </a:r>
            <a:r>
              <a:rPr lang="en-US" sz="1300" dirty="0">
                <a:latin typeface="Calibri" panose="020F0502020204030204" pitchFamily="34" charset="0"/>
              </a:rPr>
              <a:t> à soupe de béchamel, de </a:t>
            </a:r>
            <a:r>
              <a:rPr lang="en-US" sz="1300" dirty="0" err="1">
                <a:latin typeface="Calibri" panose="020F0502020204030204" pitchFamily="34" charset="0"/>
              </a:rPr>
              <a:t>mimolette</a:t>
            </a:r>
            <a:r>
              <a:rPr lang="en-US" sz="1300" dirty="0">
                <a:latin typeface="Calibri" panose="020F0502020204030204" pitchFamily="34" charset="0"/>
              </a:rPr>
              <a:t> </a:t>
            </a:r>
            <a:r>
              <a:rPr lang="en-US" sz="1300" dirty="0" err="1">
                <a:latin typeface="Calibri" panose="020F0502020204030204" pitchFamily="34" charset="0"/>
              </a:rPr>
              <a:t>râpée</a:t>
            </a:r>
            <a:r>
              <a:rPr lang="en-US" sz="1300" dirty="0">
                <a:latin typeface="Calibri" panose="020F0502020204030204" pitchFamily="34" charset="0"/>
              </a:rPr>
              <a:t> et de </a:t>
            </a:r>
            <a:r>
              <a:rPr lang="en-US" sz="1300" dirty="0" err="1">
                <a:latin typeface="Calibri" panose="020F0502020204030204" pitchFamily="34" charset="0"/>
              </a:rPr>
              <a:t>sésame</a:t>
            </a:r>
            <a:r>
              <a:rPr lang="en-US" sz="1300" dirty="0">
                <a:latin typeface="Calibri" panose="020F0502020204030204" pitchFamily="34" charset="0"/>
              </a:rPr>
              <a:t> noir.</a:t>
            </a:r>
          </a:p>
          <a:p>
            <a:pPr algn="just"/>
            <a:endParaRPr lang="en-US" sz="1300" dirty="0">
              <a:latin typeface="Calibri" panose="020F0502020204030204" pitchFamily="34" charset="0"/>
            </a:endParaRPr>
          </a:p>
          <a:p>
            <a:pPr marL="285750" indent="-285750" algn="just">
              <a:buFontTx/>
              <a:buChar char="-"/>
            </a:pPr>
            <a:r>
              <a:rPr lang="en-US" sz="1300" dirty="0" err="1">
                <a:latin typeface="Calibri" panose="020F0502020204030204" pitchFamily="34" charset="0"/>
              </a:rPr>
              <a:t>Faites</a:t>
            </a:r>
            <a:r>
              <a:rPr lang="en-US" sz="1300" dirty="0">
                <a:latin typeface="Calibri" panose="020F0502020204030204" pitchFamily="34" charset="0"/>
              </a:rPr>
              <a:t> griller les croque-monsieur dans un </a:t>
            </a:r>
            <a:r>
              <a:rPr lang="en-US" sz="1300" dirty="0" err="1">
                <a:latin typeface="Calibri" panose="020F0502020204030204" pitchFamily="34" charset="0"/>
              </a:rPr>
              <a:t>appareil</a:t>
            </a:r>
            <a:r>
              <a:rPr lang="en-US" sz="1300" dirty="0">
                <a:latin typeface="Calibri" panose="020F0502020204030204" pitchFamily="34" charset="0"/>
              </a:rPr>
              <a:t> à croque-monsieur </a:t>
            </a:r>
            <a:r>
              <a:rPr lang="en-US" sz="1300" dirty="0" err="1">
                <a:latin typeface="Calibri" panose="020F0502020204030204" pitchFamily="34" charset="0"/>
              </a:rPr>
              <a:t>ou</a:t>
            </a:r>
            <a:r>
              <a:rPr lang="en-US" sz="1300" dirty="0">
                <a:latin typeface="Calibri" panose="020F0502020204030204" pitchFamily="34" charset="0"/>
              </a:rPr>
              <a:t> à la </a:t>
            </a:r>
            <a:r>
              <a:rPr lang="en-US" sz="1300" dirty="0" err="1">
                <a:latin typeface="Calibri" panose="020F0502020204030204" pitchFamily="34" charset="0"/>
              </a:rPr>
              <a:t>poêle</a:t>
            </a:r>
            <a:r>
              <a:rPr lang="en-US" sz="1300" dirty="0">
                <a:latin typeface="Calibri" panose="020F0502020204030204" pitchFamily="34" charset="0"/>
              </a:rPr>
              <a:t> sur </a:t>
            </a:r>
            <a:r>
              <a:rPr lang="en-US" sz="1300" dirty="0" err="1">
                <a:latin typeface="Calibri" panose="020F0502020204030204" pitchFamily="34" charset="0"/>
              </a:rPr>
              <a:t>chaque</a:t>
            </a:r>
            <a:r>
              <a:rPr lang="en-US" sz="1300" dirty="0">
                <a:latin typeface="Calibri" panose="020F0502020204030204" pitchFamily="34" charset="0"/>
              </a:rPr>
              <a:t> face.</a:t>
            </a:r>
          </a:p>
          <a:p>
            <a:pPr algn="just"/>
            <a:endParaRPr lang="en-US" sz="1300" dirty="0">
              <a:latin typeface="Calibri" panose="020F0502020204030204" pitchFamily="34" charset="0"/>
            </a:endParaRPr>
          </a:p>
          <a:p>
            <a:pPr marL="285750" indent="-285750" algn="just">
              <a:buFontTx/>
              <a:buChar char="-"/>
            </a:pPr>
            <a:r>
              <a:rPr lang="en-US" sz="1300" dirty="0">
                <a:latin typeface="Calibri" panose="020F0502020204030204" pitchFamily="34" charset="0"/>
              </a:rPr>
              <a:t>A </a:t>
            </a:r>
            <a:r>
              <a:rPr lang="en-US" sz="1300" dirty="0" err="1">
                <a:latin typeface="Calibri" panose="020F0502020204030204" pitchFamily="34" charset="0"/>
              </a:rPr>
              <a:t>déguster</a:t>
            </a:r>
            <a:r>
              <a:rPr lang="en-US" sz="1300" dirty="0">
                <a:latin typeface="Calibri" panose="020F0502020204030204" pitchFamily="34" charset="0"/>
              </a:rPr>
              <a:t> </a:t>
            </a:r>
            <a:r>
              <a:rPr lang="en-US" sz="1300" dirty="0" err="1">
                <a:latin typeface="Calibri" panose="020F0502020204030204" pitchFamily="34" charset="0"/>
              </a:rPr>
              <a:t>accompagné</a:t>
            </a:r>
            <a:r>
              <a:rPr lang="en-US" sz="1300" dirty="0">
                <a:latin typeface="Calibri" panose="020F0502020204030204" pitchFamily="34" charset="0"/>
              </a:rPr>
              <a:t> </a:t>
            </a:r>
            <a:r>
              <a:rPr lang="en-US" sz="1300" dirty="0" err="1">
                <a:latin typeface="Calibri" panose="020F0502020204030204" pitchFamily="34" charset="0"/>
              </a:rPr>
              <a:t>d’une</a:t>
            </a:r>
            <a:r>
              <a:rPr lang="en-US" sz="1300" dirty="0">
                <a:latin typeface="Calibri" panose="020F0502020204030204" pitchFamily="34" charset="0"/>
              </a:rPr>
              <a:t> salade fraiche.</a:t>
            </a:r>
          </a:p>
        </p:txBody>
      </p:sp>
      <p:sp>
        <p:nvSpPr>
          <p:cNvPr id="14" name="ZoneTexte 13">
            <a:extLst>
              <a:ext uri="{FF2B5EF4-FFF2-40B4-BE49-F238E27FC236}">
                <a16:creationId xmlns:a16="http://schemas.microsoft.com/office/drawing/2014/main" id="{B3C3B103-D1DD-C963-4EC1-B252C50B6258}"/>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25 minutes</a:t>
            </a:r>
          </a:p>
          <a:p>
            <a:r>
              <a:rPr lang="fr-FR" sz="1400" b="1" dirty="0">
                <a:solidFill>
                  <a:srgbClr val="8B2331"/>
                </a:solidFill>
                <a:latin typeface="Calibri" panose="020F0502020204030204" pitchFamily="34" charset="0"/>
              </a:rPr>
              <a:t>Cuisson : 25 minutes</a:t>
            </a:r>
          </a:p>
        </p:txBody>
      </p:sp>
      <p:sp>
        <p:nvSpPr>
          <p:cNvPr id="15" name="ZoneTexte 14">
            <a:extLst>
              <a:ext uri="{FF2B5EF4-FFF2-40B4-BE49-F238E27FC236}">
                <a16:creationId xmlns:a16="http://schemas.microsoft.com/office/drawing/2014/main" id="{114166AD-E66B-123C-376B-906D3406BDB8}"/>
              </a:ext>
            </a:extLst>
          </p:cNvPr>
          <p:cNvSpPr txBox="1"/>
          <p:nvPr/>
        </p:nvSpPr>
        <p:spPr>
          <a:xfrm>
            <a:off x="4605875" y="970015"/>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p:txBody>
      </p:sp>
      <p:sp>
        <p:nvSpPr>
          <p:cNvPr id="7" name="Titre 1">
            <a:extLst>
              <a:ext uri="{FF2B5EF4-FFF2-40B4-BE49-F238E27FC236}">
                <a16:creationId xmlns:a16="http://schemas.microsoft.com/office/drawing/2014/main" id="{56F19843-FD31-E71E-69FD-4EA5B6193E83}"/>
              </a:ext>
            </a:extLst>
          </p:cNvPr>
          <p:cNvSpPr>
            <a:spLocks noGrp="1"/>
          </p:cNvSpPr>
          <p:nvPr>
            <p:ph type="title"/>
          </p:nvPr>
        </p:nvSpPr>
        <p:spPr>
          <a:xfrm>
            <a:off x="5375920" y="262447"/>
            <a:ext cx="4924863" cy="473695"/>
          </a:xfrm>
        </p:spPr>
        <p:txBody>
          <a:bodyPr/>
          <a:lstStyle/>
          <a:p>
            <a:r>
              <a:rPr lang="en-US" sz="2400" dirty="0"/>
              <a:t>Croque-Monsieur au pulled pork</a:t>
            </a:r>
            <a:endParaRPr lang="fr-FR" sz="2400" dirty="0"/>
          </a:p>
        </p:txBody>
      </p:sp>
      <p:pic>
        <p:nvPicPr>
          <p:cNvPr id="3" name="Image 2" descr="Une image contenant Restauration rapide, nourriture, Cuisine, repas&#10;&#10;Description générée automatiquement">
            <a:extLst>
              <a:ext uri="{FF2B5EF4-FFF2-40B4-BE49-F238E27FC236}">
                <a16:creationId xmlns:a16="http://schemas.microsoft.com/office/drawing/2014/main" id="{A4285318-6661-EC77-DACF-B543505A07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26" y="-25407"/>
            <a:ext cx="4605875" cy="6908813"/>
          </a:xfrm>
          <a:prstGeom prst="rect">
            <a:avLst/>
          </a:prstGeom>
        </p:spPr>
      </p:pic>
    </p:spTree>
    <p:extLst>
      <p:ext uri="{BB962C8B-B14F-4D97-AF65-F5344CB8AC3E}">
        <p14:creationId xmlns:p14="http://schemas.microsoft.com/office/powerpoint/2010/main" val="3851236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EDD6E-A2F8-614F-8613-AEF272126FD7}"/>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35EBCA2-C34F-8CEF-08F1-2A7A38EF71A3}"/>
              </a:ext>
            </a:extLst>
          </p:cNvPr>
          <p:cNvSpPr>
            <a:spLocks noGrp="1"/>
          </p:cNvSpPr>
          <p:nvPr>
            <p:ph type="sldNum" sz="quarter" idx="4"/>
          </p:nvPr>
        </p:nvSpPr>
        <p:spPr/>
        <p:txBody>
          <a:bodyPr/>
          <a:lstStyle/>
          <a:p>
            <a:pPr>
              <a:defRPr/>
            </a:pPr>
            <a:fld id="{B6546EDA-AC4C-4A45-AF53-BF0FE0BAFCCB}" type="slidenum">
              <a:rPr lang="fr-FR">
                <a:solidFill>
                  <a:prstClr val="white"/>
                </a:solidFill>
              </a:rPr>
              <a:pPr>
                <a:defRPr/>
              </a:pPr>
              <a:t>52</a:t>
            </a:fld>
            <a:endParaRPr lang="fr-FR" dirty="0">
              <a:solidFill>
                <a:prstClr val="white"/>
              </a:solidFill>
            </a:endParaRPr>
          </a:p>
        </p:txBody>
      </p:sp>
      <p:sp>
        <p:nvSpPr>
          <p:cNvPr id="8" name="ZoneTexte 7">
            <a:extLst>
              <a:ext uri="{FF2B5EF4-FFF2-40B4-BE49-F238E27FC236}">
                <a16:creationId xmlns:a16="http://schemas.microsoft.com/office/drawing/2014/main" id="{EBF33A38-BA78-2C58-6059-452822465222}"/>
              </a:ext>
            </a:extLst>
          </p:cNvPr>
          <p:cNvSpPr txBox="1"/>
          <p:nvPr/>
        </p:nvSpPr>
        <p:spPr>
          <a:xfrm>
            <a:off x="4605875" y="2490245"/>
            <a:ext cx="2817996" cy="2462213"/>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171450" indent="-171450">
              <a:buFont typeface="Arial" panose="020B0604020202020204" pitchFamily="34" charset="0"/>
              <a:buChar char="•"/>
            </a:pPr>
            <a:r>
              <a:rPr lang="en-US" sz="1400" dirty="0">
                <a:latin typeface="Calibri" panose="020F0502020204030204" pitchFamily="34" charset="0"/>
              </a:rPr>
              <a:t>1 pièce </a:t>
            </a:r>
            <a:r>
              <a:rPr lang="en-US" sz="1400" dirty="0" err="1">
                <a:latin typeface="Calibri" panose="020F0502020204030204" pitchFamily="34" charset="0"/>
              </a:rPr>
              <a:t>d’effiloché</a:t>
            </a:r>
            <a:r>
              <a:rPr lang="en-US" sz="1400" dirty="0">
                <a:latin typeface="Calibri" panose="020F0502020204030204" pitchFamily="34" charset="0"/>
              </a:rPr>
              <a:t> de </a:t>
            </a:r>
            <a:r>
              <a:rPr lang="en-US" sz="1400" dirty="0" err="1">
                <a:latin typeface="Calibri" panose="020F0502020204030204" pitchFamily="34" charset="0"/>
              </a:rPr>
              <a:t>porc</a:t>
            </a:r>
            <a:r>
              <a:rPr lang="en-US" sz="1400" dirty="0">
                <a:latin typeface="Calibri" panose="020F0502020204030204" pitchFamily="34" charset="0"/>
              </a:rPr>
              <a:t> “pulled pork” Pierre Schmidt</a:t>
            </a:r>
          </a:p>
          <a:p>
            <a:pPr marL="171450" indent="-171450">
              <a:buFont typeface="Arial" panose="020B0604020202020204" pitchFamily="34" charset="0"/>
              <a:buChar char="•"/>
            </a:pPr>
            <a:r>
              <a:rPr lang="en-US" sz="1400" dirty="0">
                <a:latin typeface="Calibri" panose="020F0502020204030204" pitchFamily="34" charset="0"/>
              </a:rPr>
              <a:t>4 pains </a:t>
            </a:r>
            <a:r>
              <a:rPr lang="en-US" sz="1400" dirty="0" err="1">
                <a:latin typeface="Calibri" panose="020F0502020204030204" pitchFamily="34" charset="0"/>
              </a:rPr>
              <a:t>briochés</a:t>
            </a:r>
            <a:r>
              <a:rPr lang="en-US" sz="1400" dirty="0">
                <a:latin typeface="Calibri" panose="020F0502020204030204" pitchFamily="34" charset="0"/>
              </a:rPr>
              <a:t> pour hot-dog</a:t>
            </a:r>
          </a:p>
          <a:p>
            <a:pPr marL="171450" indent="-171450">
              <a:buFont typeface="Arial" panose="020B0604020202020204" pitchFamily="34" charset="0"/>
              <a:buChar char="•"/>
            </a:pPr>
            <a:r>
              <a:rPr lang="en-US" sz="1400" dirty="0">
                <a:latin typeface="Calibri" panose="020F0502020204030204" pitchFamily="34" charset="0"/>
              </a:rPr>
              <a:t>1 </a:t>
            </a:r>
            <a:r>
              <a:rPr lang="en-US" sz="1400" dirty="0" err="1">
                <a:latin typeface="Calibri" panose="020F0502020204030204" pitchFamily="34" charset="0"/>
              </a:rPr>
              <a:t>oignon</a:t>
            </a:r>
            <a:r>
              <a:rPr lang="en-US" sz="1400" dirty="0">
                <a:latin typeface="Calibri" panose="020F0502020204030204" pitchFamily="34" charset="0"/>
              </a:rPr>
              <a:t> rouge</a:t>
            </a:r>
          </a:p>
          <a:p>
            <a:pPr marL="171450" indent="-171450">
              <a:buFont typeface="Arial" panose="020B0604020202020204" pitchFamily="34" charset="0"/>
              <a:buChar char="•"/>
            </a:pPr>
            <a:r>
              <a:rPr lang="en-US" sz="1400" dirty="0" err="1">
                <a:latin typeface="Calibri" panose="020F0502020204030204" pitchFamily="34" charset="0"/>
              </a:rPr>
              <a:t>Quelques</a:t>
            </a:r>
            <a:r>
              <a:rPr lang="en-US" sz="1400" dirty="0">
                <a:latin typeface="Calibri" panose="020F0502020204030204" pitchFamily="34" charset="0"/>
              </a:rPr>
              <a:t> cornichons</a:t>
            </a:r>
          </a:p>
          <a:p>
            <a:pPr marL="171450" indent="-171450">
              <a:buFont typeface="Arial" panose="020B0604020202020204" pitchFamily="34" charset="0"/>
              <a:buChar char="•"/>
            </a:pPr>
            <a:r>
              <a:rPr lang="en-US" sz="1400" dirty="0">
                <a:latin typeface="Calibri" panose="020F0502020204030204" pitchFamily="34" charset="0"/>
              </a:rPr>
              <a:t>Ketchup</a:t>
            </a:r>
          </a:p>
          <a:p>
            <a:pPr marL="171450" indent="-171450">
              <a:buFont typeface="Arial" panose="020B0604020202020204" pitchFamily="34" charset="0"/>
              <a:buChar char="•"/>
            </a:pPr>
            <a:r>
              <a:rPr lang="en-US" sz="1400" dirty="0" err="1">
                <a:latin typeface="Calibri" panose="020F0502020204030204" pitchFamily="34" charset="0"/>
              </a:rPr>
              <a:t>Moutarde</a:t>
            </a:r>
            <a:r>
              <a:rPr lang="en-US" sz="1400" dirty="0">
                <a:latin typeface="Calibri" panose="020F0502020204030204" pitchFamily="34" charset="0"/>
              </a:rPr>
              <a:t> </a:t>
            </a:r>
            <a:r>
              <a:rPr lang="en-US" sz="1400" dirty="0" err="1">
                <a:latin typeface="Calibri" panose="020F0502020204030204" pitchFamily="34" charset="0"/>
              </a:rPr>
              <a:t>douce</a:t>
            </a:r>
            <a:r>
              <a:rPr lang="en-US" sz="1400" dirty="0">
                <a:latin typeface="Calibri" panose="020F0502020204030204" pitchFamily="34" charset="0"/>
              </a:rPr>
              <a:t> américaine</a:t>
            </a:r>
          </a:p>
          <a:p>
            <a:pPr marL="171450" indent="-171450">
              <a:buFont typeface="Arial" panose="020B0604020202020204" pitchFamily="34" charset="0"/>
              <a:buChar char="•"/>
            </a:pPr>
            <a:r>
              <a:rPr lang="en-US" sz="1400" dirty="0">
                <a:latin typeface="Calibri" panose="020F0502020204030204" pitchFamily="34" charset="0"/>
              </a:rPr>
              <a:t>Cheddar </a:t>
            </a:r>
            <a:r>
              <a:rPr lang="en-US" sz="1400" dirty="0" err="1">
                <a:latin typeface="Calibri" panose="020F0502020204030204" pitchFamily="34" charset="0"/>
              </a:rPr>
              <a:t>fumé</a:t>
            </a:r>
            <a:r>
              <a:rPr lang="en-US" sz="1400" dirty="0">
                <a:latin typeface="Calibri" panose="020F0502020204030204" pitchFamily="34" charset="0"/>
              </a:rPr>
              <a:t> </a:t>
            </a:r>
            <a:r>
              <a:rPr lang="en-US" sz="1400" dirty="0" err="1">
                <a:latin typeface="Calibri" panose="020F0502020204030204" pitchFamily="34" charset="0"/>
              </a:rPr>
              <a:t>râpé</a:t>
            </a:r>
            <a:endParaRPr lang="en-US" sz="1400" dirty="0">
              <a:latin typeface="Calibri" panose="020F0502020204030204" pitchFamily="34" charset="0"/>
            </a:endParaRPr>
          </a:p>
          <a:p>
            <a:pPr marL="171450" indent="-171450">
              <a:buFont typeface="Arial" panose="020B0604020202020204" pitchFamily="34" charset="0"/>
              <a:buChar char="•"/>
            </a:pPr>
            <a:r>
              <a:rPr lang="en-US" sz="1400" dirty="0" err="1">
                <a:latin typeface="Calibri" panose="020F0502020204030204" pitchFamily="34" charset="0"/>
              </a:rPr>
              <a:t>Oignons</a:t>
            </a:r>
            <a:r>
              <a:rPr lang="en-US" sz="1400" dirty="0">
                <a:latin typeface="Calibri" panose="020F0502020204030204" pitchFamily="34" charset="0"/>
              </a:rPr>
              <a:t> frits</a:t>
            </a:r>
          </a:p>
        </p:txBody>
      </p:sp>
      <p:sp>
        <p:nvSpPr>
          <p:cNvPr id="9" name="ZoneTexte 8">
            <a:extLst>
              <a:ext uri="{FF2B5EF4-FFF2-40B4-BE49-F238E27FC236}">
                <a16:creationId xmlns:a16="http://schemas.microsoft.com/office/drawing/2014/main" id="{E551CF37-B368-3CAF-C936-751D134EFCFD}"/>
              </a:ext>
            </a:extLst>
          </p:cNvPr>
          <p:cNvSpPr txBox="1"/>
          <p:nvPr/>
        </p:nvSpPr>
        <p:spPr>
          <a:xfrm>
            <a:off x="7307898" y="1122633"/>
            <a:ext cx="4768129" cy="4616648"/>
          </a:xfrm>
          <a:prstGeom prst="rect">
            <a:avLst/>
          </a:prstGeom>
          <a:noFill/>
        </p:spPr>
        <p:txBody>
          <a:bodyPr wrap="square" rtlCol="0">
            <a:spAutoFit/>
          </a:bodyPr>
          <a:lstStyle/>
          <a:p>
            <a:r>
              <a:rPr lang="fr-FR" sz="1600" b="1" u="sng" dirty="0">
                <a:latin typeface="Calibri" panose="020F0502020204030204" pitchFamily="34" charset="0"/>
              </a:rPr>
              <a:t>Préparation :</a:t>
            </a:r>
          </a:p>
          <a:p>
            <a:endParaRPr lang="fr-FR" sz="1200" b="1" u="sng" dirty="0">
              <a:latin typeface="Calibri" panose="020F0502020204030204" pitchFamily="34" charset="0"/>
            </a:endParaRPr>
          </a:p>
          <a:p>
            <a:pPr algn="just"/>
            <a:r>
              <a:rPr lang="en-US" sz="1400" dirty="0">
                <a:latin typeface="Calibri" panose="020F0502020204030204" pitchFamily="34" charset="0"/>
              </a:rPr>
              <a:t>-  </a:t>
            </a:r>
            <a:r>
              <a:rPr lang="en-US" sz="1400" dirty="0" err="1">
                <a:latin typeface="Calibri" panose="020F0502020204030204" pitchFamily="34" charset="0"/>
              </a:rPr>
              <a:t>Préchauffez</a:t>
            </a:r>
            <a:r>
              <a:rPr lang="en-US" sz="1400" dirty="0">
                <a:latin typeface="Calibri" panose="020F0502020204030204" pitchFamily="34" charset="0"/>
              </a:rPr>
              <a:t> le four à 180°C.</a:t>
            </a:r>
          </a:p>
          <a:p>
            <a:pPr algn="just"/>
            <a:endParaRPr lang="en-US" sz="1400" dirty="0">
              <a:latin typeface="Calibri" panose="020F0502020204030204" pitchFamily="34" charset="0"/>
            </a:endParaRPr>
          </a:p>
          <a:p>
            <a:pPr marL="171450" indent="-171450" algn="just">
              <a:buFontTx/>
              <a:buChar char="-"/>
            </a:pPr>
            <a:r>
              <a:rPr lang="en-US" sz="1400" dirty="0" err="1">
                <a:latin typeface="Calibri" panose="020F0502020204030204" pitchFamily="34" charset="0"/>
              </a:rPr>
              <a:t>Ouvrez</a:t>
            </a:r>
            <a:r>
              <a:rPr lang="en-US" sz="1400" dirty="0">
                <a:latin typeface="Calibri" panose="020F0502020204030204" pitchFamily="34" charset="0"/>
              </a:rPr>
              <a:t> la poche de pulled pork et </a:t>
            </a:r>
            <a:r>
              <a:rPr lang="en-US" sz="1400" dirty="0" err="1">
                <a:latin typeface="Calibri" panose="020F0502020204030204" pitchFamily="34" charset="0"/>
              </a:rPr>
              <a:t>disposez</a:t>
            </a:r>
            <a:r>
              <a:rPr lang="en-US" sz="1400" dirty="0">
                <a:latin typeface="Calibri" panose="020F0502020204030204" pitchFamily="34" charset="0"/>
              </a:rPr>
              <a:t>-le dans un plat avec </a:t>
            </a:r>
            <a:r>
              <a:rPr lang="en-US" sz="1400" dirty="0" err="1">
                <a:latin typeface="Calibri" panose="020F0502020204030204" pitchFamily="34" charset="0"/>
              </a:rPr>
              <a:t>couvercle</a:t>
            </a:r>
            <a:r>
              <a:rPr lang="en-US" sz="1400" dirty="0">
                <a:latin typeface="Calibri" panose="020F0502020204030204" pitchFamily="34" charset="0"/>
              </a:rPr>
              <a:t> </a:t>
            </a:r>
            <a:r>
              <a:rPr lang="en-US" sz="1400" dirty="0" err="1">
                <a:latin typeface="Calibri" panose="020F0502020204030204" pitchFamily="34" charset="0"/>
              </a:rPr>
              <a:t>avant</a:t>
            </a:r>
            <a:r>
              <a:rPr lang="en-US" sz="1400" dirty="0">
                <a:latin typeface="Calibri" panose="020F0502020204030204" pitchFamily="34" charset="0"/>
              </a:rPr>
              <a:t> de </a:t>
            </a:r>
            <a:r>
              <a:rPr lang="en-US" sz="1400" dirty="0" err="1">
                <a:latin typeface="Calibri" panose="020F0502020204030204" pitchFamily="34" charset="0"/>
              </a:rPr>
              <a:t>l’enfourner</a:t>
            </a:r>
            <a:r>
              <a:rPr lang="en-US" sz="1400" dirty="0">
                <a:latin typeface="Calibri" panose="020F0502020204030204" pitchFamily="34" charset="0"/>
              </a:rPr>
              <a:t> pour 15 minutes de </a:t>
            </a:r>
            <a:r>
              <a:rPr lang="en-US" sz="1400" dirty="0" err="1">
                <a:latin typeface="Calibri" panose="020F0502020204030204" pitchFamily="34" charset="0"/>
              </a:rPr>
              <a:t>cuisson</a:t>
            </a:r>
            <a:r>
              <a:rPr lang="en-US" sz="1400" dirty="0">
                <a:latin typeface="Calibri" panose="020F0502020204030204" pitchFamily="34" charset="0"/>
              </a:rPr>
              <a:t>.</a:t>
            </a:r>
          </a:p>
          <a:p>
            <a:pPr algn="just"/>
            <a:endParaRPr lang="en-US" sz="1400" dirty="0">
              <a:latin typeface="Calibri" panose="020F0502020204030204" pitchFamily="34" charset="0"/>
            </a:endParaRPr>
          </a:p>
          <a:p>
            <a:pPr marL="171450" indent="-171450" algn="just">
              <a:buFontTx/>
              <a:buChar char="-"/>
            </a:pPr>
            <a:r>
              <a:rPr lang="en-US" sz="1400" dirty="0">
                <a:latin typeface="Calibri" panose="020F0502020204030204" pitchFamily="34" charset="0"/>
              </a:rPr>
              <a:t>Pendant </a:t>
            </a:r>
            <a:r>
              <a:rPr lang="en-US" sz="1400" dirty="0" err="1">
                <a:latin typeface="Calibri" panose="020F0502020204030204" pitchFamily="34" charset="0"/>
              </a:rPr>
              <a:t>ce</a:t>
            </a:r>
            <a:r>
              <a:rPr lang="en-US" sz="1400" dirty="0">
                <a:latin typeface="Calibri" panose="020F0502020204030204" pitchFamily="34" charset="0"/>
              </a:rPr>
              <a:t> temps, </a:t>
            </a:r>
            <a:r>
              <a:rPr lang="en-US" sz="1400" dirty="0" err="1">
                <a:latin typeface="Calibri" panose="020F0502020204030204" pitchFamily="34" charset="0"/>
              </a:rPr>
              <a:t>coupez</a:t>
            </a:r>
            <a:r>
              <a:rPr lang="en-US" sz="1400" dirty="0">
                <a:latin typeface="Calibri" panose="020F0502020204030204" pitchFamily="34" charset="0"/>
              </a:rPr>
              <a:t> </a:t>
            </a:r>
            <a:r>
              <a:rPr lang="en-US" sz="1400" dirty="0" err="1">
                <a:latin typeface="Calibri" panose="020F0502020204030204" pitchFamily="34" charset="0"/>
              </a:rPr>
              <a:t>en</a:t>
            </a:r>
            <a:r>
              <a:rPr lang="en-US" sz="1400" dirty="0">
                <a:latin typeface="Calibri" panose="020F0502020204030204" pitchFamily="34" charset="0"/>
              </a:rPr>
              <a:t> tranches fines </a:t>
            </a:r>
            <a:r>
              <a:rPr lang="en-US" sz="1400" dirty="0" err="1">
                <a:latin typeface="Calibri" panose="020F0502020204030204" pitchFamily="34" charset="0"/>
              </a:rPr>
              <a:t>l’oignon</a:t>
            </a:r>
            <a:r>
              <a:rPr lang="en-US" sz="1400" dirty="0">
                <a:latin typeface="Calibri" panose="020F0502020204030204" pitchFamily="34" charset="0"/>
              </a:rPr>
              <a:t> rouge et les cornichons.</a:t>
            </a:r>
          </a:p>
          <a:p>
            <a:pPr algn="just"/>
            <a:endParaRPr lang="en-US" sz="1400" dirty="0">
              <a:latin typeface="Calibri" panose="020F0502020204030204" pitchFamily="34" charset="0"/>
            </a:endParaRPr>
          </a:p>
          <a:p>
            <a:pPr marL="171450" indent="-171450" algn="just">
              <a:buFontTx/>
              <a:buChar char="-"/>
            </a:pPr>
            <a:r>
              <a:rPr lang="en-US" sz="1400" dirty="0">
                <a:latin typeface="Calibri" panose="020F0502020204030204" pitchFamily="34" charset="0"/>
              </a:rPr>
              <a:t>Une </a:t>
            </a:r>
            <a:r>
              <a:rPr lang="en-US" sz="1400" dirty="0" err="1">
                <a:latin typeface="Calibri" panose="020F0502020204030204" pitchFamily="34" charset="0"/>
              </a:rPr>
              <a:t>fois</a:t>
            </a:r>
            <a:r>
              <a:rPr lang="en-US" sz="1400" dirty="0">
                <a:latin typeface="Calibri" panose="020F0502020204030204" pitchFamily="34" charset="0"/>
              </a:rPr>
              <a:t> le pulled pork </a:t>
            </a:r>
            <a:r>
              <a:rPr lang="en-US" sz="1400" dirty="0" err="1">
                <a:latin typeface="Calibri" panose="020F0502020204030204" pitchFamily="34" charset="0"/>
              </a:rPr>
              <a:t>chaud</a:t>
            </a:r>
            <a:r>
              <a:rPr lang="en-US" sz="1400" dirty="0">
                <a:latin typeface="Calibri" panose="020F0502020204030204" pitchFamily="34" charset="0"/>
              </a:rPr>
              <a:t>, </a:t>
            </a:r>
            <a:r>
              <a:rPr lang="en-US" sz="1400" dirty="0" err="1">
                <a:latin typeface="Calibri" panose="020F0502020204030204" pitchFamily="34" charset="0"/>
              </a:rPr>
              <a:t>sortez</a:t>
            </a:r>
            <a:r>
              <a:rPr lang="en-US" sz="1400" dirty="0">
                <a:latin typeface="Calibri" panose="020F0502020204030204" pitchFamily="34" charset="0"/>
              </a:rPr>
              <a:t> le plat du four </a:t>
            </a:r>
            <a:r>
              <a:rPr lang="en-US" sz="1400" dirty="0" err="1">
                <a:latin typeface="Calibri" panose="020F0502020204030204" pitchFamily="34" charset="0"/>
              </a:rPr>
              <a:t>puis</a:t>
            </a:r>
            <a:r>
              <a:rPr lang="en-US" sz="1400" dirty="0">
                <a:latin typeface="Calibri" panose="020F0502020204030204" pitchFamily="34" charset="0"/>
              </a:rPr>
              <a:t> </a:t>
            </a:r>
            <a:r>
              <a:rPr lang="en-US" sz="1400" dirty="0" err="1">
                <a:latin typeface="Calibri" panose="020F0502020204030204" pitchFamily="34" charset="0"/>
              </a:rPr>
              <a:t>effilochez</a:t>
            </a:r>
            <a:r>
              <a:rPr lang="en-US" sz="1400" dirty="0">
                <a:latin typeface="Calibri" panose="020F0502020204030204" pitchFamily="34" charset="0"/>
              </a:rPr>
              <a:t> le pulled pork à </a:t>
            </a:r>
            <a:r>
              <a:rPr lang="en-US" sz="1400" dirty="0" err="1">
                <a:latin typeface="Calibri" panose="020F0502020204030204" pitchFamily="34" charset="0"/>
              </a:rPr>
              <a:t>l’aide</a:t>
            </a:r>
            <a:r>
              <a:rPr lang="en-US" sz="1400" dirty="0">
                <a:latin typeface="Calibri" panose="020F0502020204030204" pitchFamily="34" charset="0"/>
              </a:rPr>
              <a:t> de 2 fourchettes et </a:t>
            </a:r>
            <a:r>
              <a:rPr lang="en-US" sz="1400" dirty="0" err="1">
                <a:latin typeface="Calibri" panose="020F0502020204030204" pitchFamily="34" charset="0"/>
              </a:rPr>
              <a:t>mélangez</a:t>
            </a:r>
            <a:r>
              <a:rPr lang="en-US" sz="1400" dirty="0">
                <a:latin typeface="Calibri" panose="020F0502020204030204" pitchFamily="34" charset="0"/>
              </a:rPr>
              <a:t>-le bien à </a:t>
            </a:r>
            <a:r>
              <a:rPr lang="en-US" sz="1400" dirty="0" err="1">
                <a:latin typeface="Calibri" panose="020F0502020204030204" pitchFamily="34" charset="0"/>
              </a:rPr>
              <a:t>sa</a:t>
            </a:r>
            <a:r>
              <a:rPr lang="en-US" sz="1400" dirty="0">
                <a:latin typeface="Calibri" panose="020F0502020204030204" pitchFamily="34" charset="0"/>
              </a:rPr>
              <a:t> sauce.</a:t>
            </a:r>
          </a:p>
          <a:p>
            <a:pPr algn="just"/>
            <a:endParaRPr lang="en-US" sz="1400" dirty="0">
              <a:latin typeface="Calibri" panose="020F0502020204030204" pitchFamily="34" charset="0"/>
            </a:endParaRPr>
          </a:p>
          <a:p>
            <a:pPr marL="171450" indent="-171450" algn="just">
              <a:buFontTx/>
              <a:buChar char="-"/>
            </a:pPr>
            <a:r>
              <a:rPr lang="en-US" sz="1400" dirty="0" err="1">
                <a:latin typeface="Calibri" panose="020F0502020204030204" pitchFamily="34" charset="0"/>
              </a:rPr>
              <a:t>Placez</a:t>
            </a:r>
            <a:r>
              <a:rPr lang="en-US" sz="1400" dirty="0">
                <a:latin typeface="Calibri" panose="020F0502020204030204" pitchFamily="34" charset="0"/>
              </a:rPr>
              <a:t> les pains à hot-dog </a:t>
            </a:r>
            <a:r>
              <a:rPr lang="en-US" sz="1400" dirty="0" err="1">
                <a:latin typeface="Calibri" panose="020F0502020204030204" pitchFamily="34" charset="0"/>
              </a:rPr>
              <a:t>ouverts</a:t>
            </a:r>
            <a:r>
              <a:rPr lang="en-US" sz="1400" dirty="0">
                <a:latin typeface="Calibri" panose="020F0502020204030204" pitchFamily="34" charset="0"/>
              </a:rPr>
              <a:t> </a:t>
            </a:r>
            <a:r>
              <a:rPr lang="en-US" sz="1400" dirty="0" err="1">
                <a:latin typeface="Calibri" panose="020F0502020204030204" pitchFamily="34" charset="0"/>
              </a:rPr>
              <a:t>en</a:t>
            </a:r>
            <a:r>
              <a:rPr lang="en-US" sz="1400" dirty="0">
                <a:latin typeface="Calibri" panose="020F0502020204030204" pitchFamily="34" charset="0"/>
              </a:rPr>
              <a:t> deux sur </a:t>
            </a:r>
            <a:r>
              <a:rPr lang="en-US" sz="1400" dirty="0" err="1">
                <a:latin typeface="Calibri" panose="020F0502020204030204" pitchFamily="34" charset="0"/>
              </a:rPr>
              <a:t>une</a:t>
            </a:r>
            <a:r>
              <a:rPr lang="en-US" sz="1400" dirty="0">
                <a:latin typeface="Calibri" panose="020F0502020204030204" pitchFamily="34" charset="0"/>
              </a:rPr>
              <a:t> plaque de </a:t>
            </a:r>
            <a:r>
              <a:rPr lang="en-US" sz="1400" dirty="0" err="1">
                <a:latin typeface="Calibri" panose="020F0502020204030204" pitchFamily="34" charset="0"/>
              </a:rPr>
              <a:t>cuisson</a:t>
            </a:r>
            <a:r>
              <a:rPr lang="en-US" sz="1400" dirty="0">
                <a:latin typeface="Calibri" panose="020F0502020204030204" pitchFamily="34" charset="0"/>
              </a:rPr>
              <a:t> et </a:t>
            </a:r>
            <a:r>
              <a:rPr lang="en-US" sz="1400" dirty="0" err="1">
                <a:latin typeface="Calibri" panose="020F0502020204030204" pitchFamily="34" charset="0"/>
              </a:rPr>
              <a:t>enfournez</a:t>
            </a:r>
            <a:r>
              <a:rPr lang="en-US" sz="1400" dirty="0">
                <a:latin typeface="Calibri" panose="020F0502020204030204" pitchFamily="34" charset="0"/>
              </a:rPr>
              <a:t> pour 5 minutes à 180°C.</a:t>
            </a:r>
          </a:p>
          <a:p>
            <a:pPr algn="just"/>
            <a:endParaRPr lang="en-US" sz="1400" dirty="0">
              <a:latin typeface="Calibri" panose="020F0502020204030204" pitchFamily="34" charset="0"/>
            </a:endParaRPr>
          </a:p>
          <a:p>
            <a:pPr algn="just"/>
            <a:r>
              <a:rPr lang="en-US" sz="1400" dirty="0">
                <a:latin typeface="Calibri" panose="020F0502020204030204" pitchFamily="34" charset="0"/>
              </a:rPr>
              <a:t>- </a:t>
            </a:r>
            <a:r>
              <a:rPr lang="en-US" sz="1400" dirty="0" err="1">
                <a:latin typeface="Calibri" panose="020F0502020204030204" pitchFamily="34" charset="0"/>
              </a:rPr>
              <a:t>Assemblez</a:t>
            </a:r>
            <a:r>
              <a:rPr lang="en-US" sz="1400" dirty="0">
                <a:latin typeface="Calibri" panose="020F0502020204030204" pitchFamily="34" charset="0"/>
              </a:rPr>
              <a:t> les hot-dogs </a:t>
            </a:r>
            <a:r>
              <a:rPr lang="en-US" sz="1400" dirty="0" err="1">
                <a:latin typeface="Calibri" panose="020F0502020204030204" pitchFamily="34" charset="0"/>
              </a:rPr>
              <a:t>en</a:t>
            </a:r>
            <a:r>
              <a:rPr lang="en-US" sz="1400" dirty="0">
                <a:latin typeface="Calibri" panose="020F0502020204030204" pitchFamily="34" charset="0"/>
              </a:rPr>
              <a:t> les </a:t>
            </a:r>
            <a:r>
              <a:rPr lang="en-US" sz="1400" dirty="0" err="1">
                <a:latin typeface="Calibri" panose="020F0502020204030204" pitchFamily="34" charset="0"/>
              </a:rPr>
              <a:t>garnissant</a:t>
            </a:r>
            <a:r>
              <a:rPr lang="en-US" sz="1400" dirty="0">
                <a:latin typeface="Calibri" panose="020F0502020204030204" pitchFamily="34" charset="0"/>
              </a:rPr>
              <a:t> avec un mélange de ketchup et </a:t>
            </a:r>
            <a:r>
              <a:rPr lang="en-US" sz="1400" dirty="0" err="1">
                <a:latin typeface="Calibri" panose="020F0502020204030204" pitchFamily="34" charset="0"/>
              </a:rPr>
              <a:t>moutarde</a:t>
            </a:r>
            <a:r>
              <a:rPr lang="en-US" sz="1400" dirty="0">
                <a:latin typeface="Calibri" panose="020F0502020204030204" pitchFamily="34" charset="0"/>
              </a:rPr>
              <a:t>, le pulled pork, des tranches </a:t>
            </a:r>
            <a:r>
              <a:rPr lang="en-US" sz="1400" dirty="0" err="1">
                <a:latin typeface="Calibri" panose="020F0502020204030204" pitchFamily="34" charset="0"/>
              </a:rPr>
              <a:t>d’oignons</a:t>
            </a:r>
            <a:r>
              <a:rPr lang="en-US" sz="1400" dirty="0">
                <a:latin typeface="Calibri" panose="020F0502020204030204" pitchFamily="34" charset="0"/>
              </a:rPr>
              <a:t> rouge et de cornichons, du cheddar </a:t>
            </a:r>
            <a:r>
              <a:rPr lang="en-US" sz="1400" dirty="0" err="1">
                <a:latin typeface="Calibri" panose="020F0502020204030204" pitchFamily="34" charset="0"/>
              </a:rPr>
              <a:t>râpé</a:t>
            </a:r>
            <a:r>
              <a:rPr lang="en-US" sz="1400" dirty="0">
                <a:latin typeface="Calibri" panose="020F0502020204030204" pitchFamily="34" charset="0"/>
              </a:rPr>
              <a:t> et des </a:t>
            </a:r>
            <a:r>
              <a:rPr lang="en-US" sz="1400" dirty="0" err="1">
                <a:latin typeface="Calibri" panose="020F0502020204030204" pitchFamily="34" charset="0"/>
              </a:rPr>
              <a:t>oignons</a:t>
            </a:r>
            <a:r>
              <a:rPr lang="en-US" sz="1400" dirty="0">
                <a:latin typeface="Calibri" panose="020F0502020204030204" pitchFamily="34" charset="0"/>
              </a:rPr>
              <a:t> frits.</a:t>
            </a:r>
          </a:p>
        </p:txBody>
      </p:sp>
      <p:sp>
        <p:nvSpPr>
          <p:cNvPr id="14" name="ZoneTexte 13">
            <a:extLst>
              <a:ext uri="{FF2B5EF4-FFF2-40B4-BE49-F238E27FC236}">
                <a16:creationId xmlns:a16="http://schemas.microsoft.com/office/drawing/2014/main" id="{B3C3B103-D1DD-C963-4EC1-B252C50B6258}"/>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minutes</a:t>
            </a:r>
          </a:p>
          <a:p>
            <a:r>
              <a:rPr lang="fr-FR" sz="1400" b="1" dirty="0">
                <a:solidFill>
                  <a:srgbClr val="8B2331"/>
                </a:solidFill>
                <a:latin typeface="Calibri" panose="020F0502020204030204" pitchFamily="34" charset="0"/>
              </a:rPr>
              <a:t>Cuisson : 20 minutes</a:t>
            </a:r>
          </a:p>
        </p:txBody>
      </p:sp>
      <p:sp>
        <p:nvSpPr>
          <p:cNvPr id="15" name="ZoneTexte 14">
            <a:extLst>
              <a:ext uri="{FF2B5EF4-FFF2-40B4-BE49-F238E27FC236}">
                <a16:creationId xmlns:a16="http://schemas.microsoft.com/office/drawing/2014/main" id="{114166AD-E66B-123C-376B-906D3406BDB8}"/>
              </a:ext>
            </a:extLst>
          </p:cNvPr>
          <p:cNvSpPr txBox="1"/>
          <p:nvPr/>
        </p:nvSpPr>
        <p:spPr>
          <a:xfrm>
            <a:off x="4605875" y="970015"/>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p:txBody>
      </p:sp>
      <p:sp>
        <p:nvSpPr>
          <p:cNvPr id="7" name="Titre 1">
            <a:extLst>
              <a:ext uri="{FF2B5EF4-FFF2-40B4-BE49-F238E27FC236}">
                <a16:creationId xmlns:a16="http://schemas.microsoft.com/office/drawing/2014/main" id="{56F19843-FD31-E71E-69FD-4EA5B6193E83}"/>
              </a:ext>
            </a:extLst>
          </p:cNvPr>
          <p:cNvSpPr>
            <a:spLocks noGrp="1"/>
          </p:cNvSpPr>
          <p:nvPr>
            <p:ph type="title"/>
          </p:nvPr>
        </p:nvSpPr>
        <p:spPr>
          <a:xfrm>
            <a:off x="5375920" y="262447"/>
            <a:ext cx="4924863" cy="473695"/>
          </a:xfrm>
        </p:spPr>
        <p:txBody>
          <a:bodyPr/>
          <a:lstStyle/>
          <a:p>
            <a:r>
              <a:rPr lang="en-US" sz="2400" dirty="0"/>
              <a:t>Hot-Dog au pulled pork</a:t>
            </a:r>
            <a:endParaRPr lang="fr-FR" sz="2400" dirty="0"/>
          </a:p>
        </p:txBody>
      </p:sp>
      <p:pic>
        <p:nvPicPr>
          <p:cNvPr id="5" name="Image 4" descr="Une image contenant Restauration rapide, nourriture, Snack, repas&#10;&#10;Description générée automatiquement">
            <a:extLst>
              <a:ext uri="{FF2B5EF4-FFF2-40B4-BE49-F238E27FC236}">
                <a16:creationId xmlns:a16="http://schemas.microsoft.com/office/drawing/2014/main" id="{DB318CCD-5FE9-0649-7CE4-F6442059F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52" y="-72995"/>
            <a:ext cx="4669327" cy="7003990"/>
          </a:xfrm>
          <a:prstGeom prst="rect">
            <a:avLst/>
          </a:prstGeom>
        </p:spPr>
      </p:pic>
    </p:spTree>
    <p:extLst>
      <p:ext uri="{BB962C8B-B14F-4D97-AF65-F5344CB8AC3E}">
        <p14:creationId xmlns:p14="http://schemas.microsoft.com/office/powerpoint/2010/main" val="35435286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EDD6E-A2F8-614F-8613-AEF272126FD7}"/>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35EBCA2-C34F-8CEF-08F1-2A7A38EF71A3}"/>
              </a:ext>
            </a:extLst>
          </p:cNvPr>
          <p:cNvSpPr>
            <a:spLocks noGrp="1"/>
          </p:cNvSpPr>
          <p:nvPr>
            <p:ph type="sldNum" sz="quarter" idx="4"/>
          </p:nvPr>
        </p:nvSpPr>
        <p:spPr/>
        <p:txBody>
          <a:bodyPr/>
          <a:lstStyle/>
          <a:p>
            <a:pPr>
              <a:defRPr/>
            </a:pPr>
            <a:fld id="{B6546EDA-AC4C-4A45-AF53-BF0FE0BAFCCB}" type="slidenum">
              <a:rPr lang="fr-FR">
                <a:solidFill>
                  <a:prstClr val="white"/>
                </a:solidFill>
              </a:rPr>
              <a:pPr>
                <a:defRPr/>
              </a:pPr>
              <a:t>53</a:t>
            </a:fld>
            <a:endParaRPr lang="fr-FR" dirty="0">
              <a:solidFill>
                <a:prstClr val="white"/>
              </a:solidFill>
            </a:endParaRPr>
          </a:p>
        </p:txBody>
      </p:sp>
      <p:sp>
        <p:nvSpPr>
          <p:cNvPr id="8" name="ZoneTexte 7">
            <a:extLst>
              <a:ext uri="{FF2B5EF4-FFF2-40B4-BE49-F238E27FC236}">
                <a16:creationId xmlns:a16="http://schemas.microsoft.com/office/drawing/2014/main" id="{EBF33A38-BA78-2C58-6059-452822465222}"/>
              </a:ext>
            </a:extLst>
          </p:cNvPr>
          <p:cNvSpPr txBox="1"/>
          <p:nvPr/>
        </p:nvSpPr>
        <p:spPr>
          <a:xfrm>
            <a:off x="4833123" y="2166579"/>
            <a:ext cx="2736869" cy="4401205"/>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171450" indent="-171450">
              <a:buFont typeface="Arial" panose="020B0604020202020204" pitchFamily="34" charset="0"/>
              <a:buChar char="•"/>
            </a:pPr>
            <a:r>
              <a:rPr lang="en-US" sz="1400" dirty="0">
                <a:latin typeface="Calibri" panose="020F0502020204030204" pitchFamily="34" charset="0"/>
              </a:rPr>
              <a:t>1 pièce </a:t>
            </a:r>
            <a:r>
              <a:rPr lang="en-US" sz="1400" dirty="0" err="1">
                <a:latin typeface="Calibri" panose="020F0502020204030204" pitchFamily="34" charset="0"/>
              </a:rPr>
              <a:t>d’effiloché</a:t>
            </a:r>
            <a:r>
              <a:rPr lang="en-US" sz="1400" dirty="0">
                <a:latin typeface="Calibri" panose="020F0502020204030204" pitchFamily="34" charset="0"/>
              </a:rPr>
              <a:t> de </a:t>
            </a:r>
            <a:r>
              <a:rPr lang="en-US" sz="1400" dirty="0" err="1">
                <a:latin typeface="Calibri" panose="020F0502020204030204" pitchFamily="34" charset="0"/>
              </a:rPr>
              <a:t>porc</a:t>
            </a:r>
            <a:r>
              <a:rPr lang="en-US" sz="1400" dirty="0">
                <a:latin typeface="Calibri" panose="020F0502020204030204" pitchFamily="34" charset="0"/>
              </a:rPr>
              <a:t> “pulled pork” Pierre Schmidt</a:t>
            </a:r>
          </a:p>
          <a:p>
            <a:pPr marL="171450" indent="-171450">
              <a:buFont typeface="Arial" panose="020B0604020202020204" pitchFamily="34" charset="0"/>
              <a:buChar char="•"/>
            </a:pPr>
            <a:r>
              <a:rPr lang="en-US" sz="1400" dirty="0">
                <a:latin typeface="Calibri" panose="020F0502020204030204" pitchFamily="34" charset="0"/>
              </a:rPr>
              <a:t>4 pains pita</a:t>
            </a:r>
          </a:p>
          <a:p>
            <a:pPr marL="171450" indent="-171450">
              <a:buFont typeface="Arial" panose="020B0604020202020204" pitchFamily="34" charset="0"/>
              <a:buChar char="•"/>
            </a:pPr>
            <a:r>
              <a:rPr lang="en-US" sz="1400" dirty="0">
                <a:latin typeface="Calibri" panose="020F0502020204030204" pitchFamily="34" charset="0"/>
              </a:rPr>
              <a:t>1 </a:t>
            </a:r>
            <a:r>
              <a:rPr lang="en-US" sz="1400" dirty="0" err="1">
                <a:latin typeface="Calibri" panose="020F0502020204030204" pitchFamily="34" charset="0"/>
              </a:rPr>
              <a:t>oignon</a:t>
            </a:r>
            <a:r>
              <a:rPr lang="en-US" sz="1400" dirty="0">
                <a:latin typeface="Calibri" panose="020F0502020204030204" pitchFamily="34" charset="0"/>
              </a:rPr>
              <a:t> rouge</a:t>
            </a:r>
          </a:p>
          <a:p>
            <a:pPr marL="171450" indent="-171450">
              <a:buFont typeface="Arial" panose="020B0604020202020204" pitchFamily="34" charset="0"/>
              <a:buChar char="•"/>
            </a:pPr>
            <a:r>
              <a:rPr lang="en-US" sz="1400" dirty="0">
                <a:latin typeface="Calibri" panose="020F0502020204030204" pitchFamily="34" charset="0"/>
              </a:rPr>
              <a:t>2 citrons jaunes</a:t>
            </a:r>
          </a:p>
          <a:p>
            <a:pPr marL="171450" indent="-171450">
              <a:buFont typeface="Arial" panose="020B0604020202020204" pitchFamily="34" charset="0"/>
              <a:buChar char="•"/>
            </a:pPr>
            <a:r>
              <a:rPr lang="en-US" sz="1400" dirty="0">
                <a:latin typeface="Calibri" panose="020F0502020204030204" pitchFamily="34" charset="0"/>
              </a:rPr>
              <a:t>De la salade </a:t>
            </a:r>
            <a:r>
              <a:rPr lang="en-US" sz="1400" dirty="0" err="1">
                <a:latin typeface="Calibri" panose="020F0502020204030204" pitchFamily="34" charset="0"/>
              </a:rPr>
              <a:t>sucrine</a:t>
            </a:r>
            <a:endParaRPr lang="en-US" sz="1400" dirty="0">
              <a:latin typeface="Calibri" panose="020F0502020204030204" pitchFamily="34" charset="0"/>
            </a:endParaRPr>
          </a:p>
          <a:p>
            <a:pPr marL="171450" indent="-171450">
              <a:buFont typeface="Arial" panose="020B0604020202020204" pitchFamily="34" charset="0"/>
              <a:buChar char="•"/>
            </a:pPr>
            <a:r>
              <a:rPr lang="en-US" sz="1400" dirty="0" err="1">
                <a:latin typeface="Calibri" panose="020F0502020204030204" pitchFamily="34" charset="0"/>
              </a:rPr>
              <a:t>Sel</a:t>
            </a:r>
            <a:endParaRPr lang="en-US" sz="1400" dirty="0">
              <a:latin typeface="Calibri" panose="020F0502020204030204" pitchFamily="34" charset="0"/>
            </a:endParaRPr>
          </a:p>
          <a:p>
            <a:pPr marL="171450" indent="-171450">
              <a:buFont typeface="Arial" panose="020B0604020202020204" pitchFamily="34" charset="0"/>
              <a:buChar char="•"/>
            </a:pPr>
            <a:endParaRPr lang="en-US" sz="1400" dirty="0">
              <a:latin typeface="Calibri" panose="020F0502020204030204" pitchFamily="34" charset="0"/>
            </a:endParaRPr>
          </a:p>
          <a:p>
            <a:r>
              <a:rPr lang="en-US" sz="1400" b="1" dirty="0">
                <a:latin typeface="Calibri" panose="020F0502020204030204" pitchFamily="34" charset="0"/>
              </a:rPr>
              <a:t>Pour le Tzatziki :</a:t>
            </a:r>
          </a:p>
          <a:p>
            <a:endParaRPr lang="en-US" sz="1400" b="1" dirty="0">
              <a:latin typeface="Calibri" panose="020F0502020204030204" pitchFamily="34" charset="0"/>
            </a:endParaRPr>
          </a:p>
          <a:p>
            <a:pPr marL="171450" indent="-171450">
              <a:buFont typeface="Arial" panose="020B0604020202020204" pitchFamily="34" charset="0"/>
              <a:buChar char="•"/>
            </a:pPr>
            <a:r>
              <a:rPr lang="en-US" sz="1400" dirty="0">
                <a:latin typeface="Calibri" panose="020F0502020204030204" pitchFamily="34" charset="0"/>
              </a:rPr>
              <a:t>2 yaourts à la Grecque</a:t>
            </a:r>
          </a:p>
          <a:p>
            <a:pPr marL="171450" indent="-171450">
              <a:buFont typeface="Arial" panose="020B0604020202020204" pitchFamily="34" charset="0"/>
              <a:buChar char="•"/>
            </a:pPr>
            <a:r>
              <a:rPr lang="en-US" sz="1400" dirty="0">
                <a:latin typeface="Calibri" panose="020F0502020204030204" pitchFamily="34" charset="0"/>
              </a:rPr>
              <a:t>1 </a:t>
            </a:r>
            <a:r>
              <a:rPr lang="en-US" sz="1400" dirty="0" err="1">
                <a:latin typeface="Calibri" panose="020F0502020204030204" pitchFamily="34" charset="0"/>
              </a:rPr>
              <a:t>concombre</a:t>
            </a:r>
            <a:endParaRPr lang="en-US" sz="1400" dirty="0">
              <a:latin typeface="Calibri" panose="020F0502020204030204" pitchFamily="34" charset="0"/>
            </a:endParaRPr>
          </a:p>
          <a:p>
            <a:pPr marL="171450" indent="-171450">
              <a:buFont typeface="Arial" panose="020B0604020202020204" pitchFamily="34" charset="0"/>
              <a:buChar char="•"/>
            </a:pPr>
            <a:r>
              <a:rPr lang="en-US" sz="1400" dirty="0">
                <a:latin typeface="Calibri" panose="020F0502020204030204" pitchFamily="34" charset="0"/>
              </a:rPr>
              <a:t>2 </a:t>
            </a:r>
            <a:r>
              <a:rPr lang="en-US" sz="1400" dirty="0" err="1">
                <a:latin typeface="Calibri" panose="020F0502020204030204" pitchFamily="34" charset="0"/>
              </a:rPr>
              <a:t>gousses</a:t>
            </a:r>
            <a:r>
              <a:rPr lang="en-US" sz="1400" dirty="0">
                <a:latin typeface="Calibri" panose="020F0502020204030204" pitchFamily="34" charset="0"/>
              </a:rPr>
              <a:t> </a:t>
            </a:r>
            <a:r>
              <a:rPr lang="en-US" sz="1400" dirty="0" err="1">
                <a:latin typeface="Calibri" panose="020F0502020204030204" pitchFamily="34" charset="0"/>
              </a:rPr>
              <a:t>d’ail</a:t>
            </a:r>
            <a:endParaRPr lang="en-US" sz="1400" dirty="0">
              <a:latin typeface="Calibri" panose="020F0502020204030204" pitchFamily="34" charset="0"/>
            </a:endParaRPr>
          </a:p>
          <a:p>
            <a:pPr marL="171450" indent="-171450">
              <a:buFont typeface="Arial" panose="020B0604020202020204" pitchFamily="34" charset="0"/>
              <a:buChar char="•"/>
            </a:pPr>
            <a:r>
              <a:rPr lang="en-US" sz="1400" dirty="0">
                <a:latin typeface="Calibri" panose="020F0502020204030204" pitchFamily="34" charset="0"/>
              </a:rPr>
              <a:t>2 </a:t>
            </a:r>
            <a:r>
              <a:rPr lang="en-US" sz="1400" dirty="0" err="1">
                <a:latin typeface="Calibri" panose="020F0502020204030204" pitchFamily="34" charset="0"/>
              </a:rPr>
              <a:t>c.c</a:t>
            </a:r>
            <a:r>
              <a:rPr lang="en-US" sz="1400" dirty="0">
                <a:latin typeface="Calibri" panose="020F0502020204030204" pitchFamily="34" charset="0"/>
              </a:rPr>
              <a:t> de jus de citron</a:t>
            </a:r>
          </a:p>
          <a:p>
            <a:pPr marL="171450" indent="-171450">
              <a:buFont typeface="Arial" panose="020B0604020202020204" pitchFamily="34" charset="0"/>
              <a:buChar char="•"/>
            </a:pPr>
            <a:r>
              <a:rPr lang="en-US" sz="1400" dirty="0">
                <a:latin typeface="Calibri" panose="020F0502020204030204" pitchFamily="34" charset="0"/>
              </a:rPr>
              <a:t>2 </a:t>
            </a:r>
            <a:r>
              <a:rPr lang="en-US" sz="1400" dirty="0" err="1">
                <a:latin typeface="Calibri" panose="020F0502020204030204" pitchFamily="34" charset="0"/>
              </a:rPr>
              <a:t>c.c</a:t>
            </a:r>
            <a:r>
              <a:rPr lang="en-US" sz="1400" dirty="0">
                <a:latin typeface="Calibri" panose="020F0502020204030204" pitchFamily="34" charset="0"/>
              </a:rPr>
              <a:t> </a:t>
            </a:r>
            <a:r>
              <a:rPr lang="en-US" sz="1400" dirty="0" err="1">
                <a:latin typeface="Calibri" panose="020F0502020204030204" pitchFamily="34" charset="0"/>
              </a:rPr>
              <a:t>d’huile</a:t>
            </a:r>
            <a:r>
              <a:rPr lang="en-US" sz="1400" dirty="0">
                <a:latin typeface="Calibri" panose="020F0502020204030204" pitchFamily="34" charset="0"/>
              </a:rPr>
              <a:t> </a:t>
            </a:r>
            <a:r>
              <a:rPr lang="en-US" sz="1400" dirty="0" err="1">
                <a:latin typeface="Calibri" panose="020F0502020204030204" pitchFamily="34" charset="0"/>
              </a:rPr>
              <a:t>d’olive</a:t>
            </a:r>
            <a:endParaRPr lang="en-US" sz="1400" dirty="0">
              <a:latin typeface="Calibri" panose="020F0502020204030204" pitchFamily="34" charset="0"/>
            </a:endParaRPr>
          </a:p>
          <a:p>
            <a:pPr marL="171450" indent="-171450">
              <a:buFont typeface="Arial" panose="020B0604020202020204" pitchFamily="34" charset="0"/>
              <a:buChar char="•"/>
            </a:pPr>
            <a:r>
              <a:rPr lang="en-US" sz="1400" dirty="0" err="1">
                <a:latin typeface="Calibri" panose="020F0502020204030204" pitchFamily="34" charset="0"/>
              </a:rPr>
              <a:t>Quelques</a:t>
            </a:r>
            <a:r>
              <a:rPr lang="en-US" sz="1400" dirty="0">
                <a:latin typeface="Calibri" panose="020F0502020204030204" pitchFamily="34" charset="0"/>
              </a:rPr>
              <a:t> </a:t>
            </a:r>
            <a:r>
              <a:rPr lang="en-US" sz="1400" dirty="0" err="1">
                <a:latin typeface="Calibri" panose="020F0502020204030204" pitchFamily="34" charset="0"/>
              </a:rPr>
              <a:t>feuilles</a:t>
            </a:r>
            <a:r>
              <a:rPr lang="en-US" sz="1400" dirty="0">
                <a:latin typeface="Calibri" panose="020F0502020204030204" pitchFamily="34" charset="0"/>
              </a:rPr>
              <a:t> de menthe </a:t>
            </a:r>
            <a:r>
              <a:rPr lang="en-US" sz="1400" dirty="0" err="1">
                <a:latin typeface="Calibri" panose="020F0502020204030204" pitchFamily="34" charset="0"/>
              </a:rPr>
              <a:t>fraîche</a:t>
            </a:r>
            <a:endParaRPr lang="en-US" sz="1400" dirty="0">
              <a:latin typeface="Calibri" panose="020F0502020204030204" pitchFamily="34" charset="0"/>
            </a:endParaRPr>
          </a:p>
          <a:p>
            <a:pPr marL="171450" indent="-171450">
              <a:buFont typeface="Arial" panose="020B0604020202020204" pitchFamily="34" charset="0"/>
              <a:buChar char="•"/>
            </a:pPr>
            <a:r>
              <a:rPr lang="en-US" sz="1400" dirty="0">
                <a:latin typeface="Calibri" panose="020F0502020204030204" pitchFamily="34" charset="0"/>
              </a:rPr>
              <a:t>Poivre</a:t>
            </a:r>
          </a:p>
        </p:txBody>
      </p:sp>
      <p:sp>
        <p:nvSpPr>
          <p:cNvPr id="9" name="ZoneTexte 8">
            <a:extLst>
              <a:ext uri="{FF2B5EF4-FFF2-40B4-BE49-F238E27FC236}">
                <a16:creationId xmlns:a16="http://schemas.microsoft.com/office/drawing/2014/main" id="{E551CF37-B368-3CAF-C936-751D134EFCFD}"/>
              </a:ext>
            </a:extLst>
          </p:cNvPr>
          <p:cNvSpPr txBox="1"/>
          <p:nvPr/>
        </p:nvSpPr>
        <p:spPr>
          <a:xfrm>
            <a:off x="7182476" y="1101741"/>
            <a:ext cx="4890188" cy="5493812"/>
          </a:xfrm>
          <a:prstGeom prst="rect">
            <a:avLst/>
          </a:prstGeom>
          <a:noFill/>
        </p:spPr>
        <p:txBody>
          <a:bodyPr wrap="square" rtlCol="0">
            <a:spAutoFit/>
          </a:bodyPr>
          <a:lstStyle/>
          <a:p>
            <a:r>
              <a:rPr lang="fr-FR" sz="1300" b="1" u="sng" dirty="0">
                <a:latin typeface="Calibri" panose="020F0502020204030204" pitchFamily="34" charset="0"/>
              </a:rPr>
              <a:t>Préparation :</a:t>
            </a:r>
          </a:p>
          <a:p>
            <a:endParaRPr lang="fr-FR" sz="1300" b="1" u="sng" dirty="0">
              <a:latin typeface="Calibri" panose="020F0502020204030204" pitchFamily="34" charset="0"/>
            </a:endParaRPr>
          </a:p>
          <a:p>
            <a:pPr marL="285750" indent="-285750" algn="just">
              <a:buFontTx/>
              <a:buChar char="-"/>
            </a:pPr>
            <a:r>
              <a:rPr lang="en-US" sz="1300" b="1" dirty="0" err="1">
                <a:latin typeface="Calibri" panose="020F0502020204030204" pitchFamily="34" charset="0"/>
              </a:rPr>
              <a:t>Préparez</a:t>
            </a:r>
            <a:r>
              <a:rPr lang="en-US" sz="1300" b="1" dirty="0">
                <a:latin typeface="Calibri" panose="020F0502020204030204" pitchFamily="34" charset="0"/>
              </a:rPr>
              <a:t> le tzatziki </a:t>
            </a:r>
            <a:r>
              <a:rPr lang="en-US" sz="1300" dirty="0">
                <a:latin typeface="Calibri" panose="020F0502020204030204" pitchFamily="34" charset="0"/>
              </a:rPr>
              <a:t>: </a:t>
            </a:r>
            <a:r>
              <a:rPr lang="en-US" sz="1300" dirty="0" err="1">
                <a:latin typeface="Calibri" panose="020F0502020204030204" pitchFamily="34" charset="0"/>
              </a:rPr>
              <a:t>épluchez</a:t>
            </a:r>
            <a:r>
              <a:rPr lang="en-US" sz="1300" dirty="0">
                <a:latin typeface="Calibri" panose="020F0502020204030204" pitchFamily="34" charset="0"/>
              </a:rPr>
              <a:t> et </a:t>
            </a:r>
            <a:r>
              <a:rPr lang="en-US" sz="1300" dirty="0" err="1">
                <a:latin typeface="Calibri" panose="020F0502020204030204" pitchFamily="34" charset="0"/>
              </a:rPr>
              <a:t>coupez</a:t>
            </a:r>
            <a:r>
              <a:rPr lang="en-US" sz="1300" dirty="0">
                <a:latin typeface="Calibri" panose="020F0502020204030204" pitchFamily="34" charset="0"/>
              </a:rPr>
              <a:t> </a:t>
            </a:r>
            <a:r>
              <a:rPr lang="en-US" sz="1300" dirty="0" err="1">
                <a:latin typeface="Calibri" panose="020F0502020204030204" pitchFamily="34" charset="0"/>
              </a:rPr>
              <a:t>en</a:t>
            </a:r>
            <a:r>
              <a:rPr lang="en-US" sz="1300" dirty="0">
                <a:latin typeface="Calibri" panose="020F0502020204030204" pitchFamily="34" charset="0"/>
              </a:rPr>
              <a:t> </a:t>
            </a:r>
            <a:r>
              <a:rPr lang="en-US" sz="1300" dirty="0" err="1">
                <a:latin typeface="Calibri" panose="020F0502020204030204" pitchFamily="34" charset="0"/>
              </a:rPr>
              <a:t>brunoise</a:t>
            </a:r>
            <a:r>
              <a:rPr lang="en-US" sz="1300" dirty="0">
                <a:latin typeface="Calibri" panose="020F0502020204030204" pitchFamily="34" charset="0"/>
              </a:rPr>
              <a:t> le </a:t>
            </a:r>
            <a:r>
              <a:rPr lang="en-US" sz="1300" dirty="0" err="1">
                <a:latin typeface="Calibri" panose="020F0502020204030204" pitchFamily="34" charset="0"/>
              </a:rPr>
              <a:t>concombre</a:t>
            </a:r>
            <a:r>
              <a:rPr lang="en-US" sz="1300" dirty="0">
                <a:latin typeface="Calibri" panose="020F0502020204030204" pitchFamily="34" charset="0"/>
              </a:rPr>
              <a:t> </a:t>
            </a:r>
            <a:r>
              <a:rPr lang="en-US" sz="1300" dirty="0" err="1">
                <a:latin typeface="Calibri" panose="020F0502020204030204" pitchFamily="34" charset="0"/>
              </a:rPr>
              <a:t>puis</a:t>
            </a:r>
            <a:r>
              <a:rPr lang="en-US" sz="1300" dirty="0">
                <a:latin typeface="Calibri" panose="020F0502020204030204" pitchFamily="34" charset="0"/>
              </a:rPr>
              <a:t> </a:t>
            </a:r>
            <a:r>
              <a:rPr lang="en-US" sz="1300" dirty="0" err="1">
                <a:latin typeface="Calibri" panose="020F0502020204030204" pitchFamily="34" charset="0"/>
              </a:rPr>
              <a:t>faites</a:t>
            </a:r>
            <a:r>
              <a:rPr lang="en-US" sz="1300" dirty="0">
                <a:latin typeface="Calibri" panose="020F0502020204030204" pitchFamily="34" charset="0"/>
              </a:rPr>
              <a:t>-le </a:t>
            </a:r>
            <a:r>
              <a:rPr lang="en-US" sz="1300" dirty="0" err="1">
                <a:latin typeface="Calibri" panose="020F0502020204030204" pitchFamily="34" charset="0"/>
              </a:rPr>
              <a:t>dégorger</a:t>
            </a:r>
            <a:r>
              <a:rPr lang="en-US" sz="1300" dirty="0">
                <a:latin typeface="Calibri" panose="020F0502020204030204" pitchFamily="34" charset="0"/>
              </a:rPr>
              <a:t>. </a:t>
            </a:r>
            <a:r>
              <a:rPr lang="en-US" sz="1300" dirty="0" err="1">
                <a:latin typeface="Calibri" panose="020F0502020204030204" pitchFamily="34" charset="0"/>
              </a:rPr>
              <a:t>Mélangez</a:t>
            </a:r>
            <a:r>
              <a:rPr lang="en-US" sz="1300" dirty="0">
                <a:latin typeface="Calibri" panose="020F0502020204030204" pitchFamily="34" charset="0"/>
              </a:rPr>
              <a:t> dans un </a:t>
            </a:r>
            <a:r>
              <a:rPr lang="en-US" sz="1300" dirty="0" err="1">
                <a:latin typeface="Calibri" panose="020F0502020204030204" pitchFamily="34" charset="0"/>
              </a:rPr>
              <a:t>bol</a:t>
            </a:r>
            <a:r>
              <a:rPr lang="en-US" sz="1300" dirty="0">
                <a:latin typeface="Calibri" panose="020F0502020204030204" pitchFamily="34" charset="0"/>
              </a:rPr>
              <a:t> les yaourts, les </a:t>
            </a:r>
            <a:r>
              <a:rPr lang="en-US" sz="1300" dirty="0" err="1">
                <a:latin typeface="Calibri" panose="020F0502020204030204" pitchFamily="34" charset="0"/>
              </a:rPr>
              <a:t>gousses</a:t>
            </a:r>
            <a:r>
              <a:rPr lang="en-US" sz="1300" dirty="0">
                <a:latin typeface="Calibri" panose="020F0502020204030204" pitchFamily="34" charset="0"/>
              </a:rPr>
              <a:t> </a:t>
            </a:r>
            <a:r>
              <a:rPr lang="en-US" sz="1300" dirty="0" err="1">
                <a:latin typeface="Calibri" panose="020F0502020204030204" pitchFamily="34" charset="0"/>
              </a:rPr>
              <a:t>d’ail</a:t>
            </a:r>
            <a:r>
              <a:rPr lang="en-US" sz="1300" dirty="0">
                <a:latin typeface="Calibri" panose="020F0502020204030204" pitchFamily="34" charset="0"/>
              </a:rPr>
              <a:t> </a:t>
            </a:r>
            <a:r>
              <a:rPr lang="en-US" sz="1300" dirty="0" err="1">
                <a:latin typeface="Calibri" panose="020F0502020204030204" pitchFamily="34" charset="0"/>
              </a:rPr>
              <a:t>écrasées</a:t>
            </a:r>
            <a:r>
              <a:rPr lang="en-US" sz="1300" dirty="0">
                <a:latin typeface="Calibri" panose="020F0502020204030204" pitchFamily="34" charset="0"/>
              </a:rPr>
              <a:t>, le jus de citron, </a:t>
            </a:r>
            <a:r>
              <a:rPr lang="en-US" sz="1300" dirty="0" err="1">
                <a:latin typeface="Calibri" panose="020F0502020204030204" pitchFamily="34" charset="0"/>
              </a:rPr>
              <a:t>l’huile</a:t>
            </a:r>
            <a:r>
              <a:rPr lang="en-US" sz="1300" dirty="0">
                <a:latin typeface="Calibri" panose="020F0502020204030204" pitchFamily="34" charset="0"/>
              </a:rPr>
              <a:t> </a:t>
            </a:r>
            <a:r>
              <a:rPr lang="en-US" sz="1300" dirty="0" err="1">
                <a:latin typeface="Calibri" panose="020F0502020204030204" pitchFamily="34" charset="0"/>
              </a:rPr>
              <a:t>d’olive</a:t>
            </a:r>
            <a:r>
              <a:rPr lang="en-US" sz="1300" dirty="0">
                <a:latin typeface="Calibri" panose="020F0502020204030204" pitchFamily="34" charset="0"/>
              </a:rPr>
              <a:t> et le poivre. </a:t>
            </a:r>
            <a:r>
              <a:rPr lang="en-US" sz="1300" dirty="0" err="1">
                <a:latin typeface="Calibri" panose="020F0502020204030204" pitchFamily="34" charset="0"/>
              </a:rPr>
              <a:t>Ajoutez</a:t>
            </a:r>
            <a:r>
              <a:rPr lang="en-US" sz="1300" dirty="0">
                <a:latin typeface="Calibri" panose="020F0502020204030204" pitchFamily="34" charset="0"/>
              </a:rPr>
              <a:t> le </a:t>
            </a:r>
            <a:r>
              <a:rPr lang="en-US" sz="1300" dirty="0" err="1">
                <a:latin typeface="Calibri" panose="020F0502020204030204" pitchFamily="34" charset="0"/>
              </a:rPr>
              <a:t>concombre</a:t>
            </a:r>
            <a:r>
              <a:rPr lang="en-US" sz="1300" dirty="0">
                <a:latin typeface="Calibri" panose="020F0502020204030204" pitchFamily="34" charset="0"/>
              </a:rPr>
              <a:t> </a:t>
            </a:r>
            <a:r>
              <a:rPr lang="en-US" sz="1300" dirty="0" err="1">
                <a:latin typeface="Calibri" panose="020F0502020204030204" pitchFamily="34" charset="0"/>
              </a:rPr>
              <a:t>essoré</a:t>
            </a:r>
            <a:r>
              <a:rPr lang="en-US" sz="1300" dirty="0">
                <a:latin typeface="Calibri" panose="020F0502020204030204" pitchFamily="34" charset="0"/>
              </a:rPr>
              <a:t> et la menthe </a:t>
            </a:r>
            <a:r>
              <a:rPr lang="en-US" sz="1300" dirty="0" err="1">
                <a:latin typeface="Calibri" panose="020F0502020204030204" pitchFamily="34" charset="0"/>
              </a:rPr>
              <a:t>hachée</a:t>
            </a:r>
            <a:r>
              <a:rPr lang="en-US" sz="1300" dirty="0">
                <a:latin typeface="Calibri" panose="020F0502020204030204" pitchFamily="34" charset="0"/>
              </a:rPr>
              <a:t>. </a:t>
            </a:r>
            <a:r>
              <a:rPr lang="en-US" sz="1300" dirty="0" err="1">
                <a:latin typeface="Calibri" panose="020F0502020204030204" pitchFamily="34" charset="0"/>
              </a:rPr>
              <a:t>Mettez</a:t>
            </a:r>
            <a:r>
              <a:rPr lang="en-US" sz="1300" dirty="0">
                <a:latin typeface="Calibri" panose="020F0502020204030204" pitchFamily="34" charset="0"/>
              </a:rPr>
              <a:t> au frais pendant 1 </a:t>
            </a:r>
            <a:r>
              <a:rPr lang="en-US" sz="1300" dirty="0" err="1">
                <a:latin typeface="Calibri" panose="020F0502020204030204" pitchFamily="34" charset="0"/>
              </a:rPr>
              <a:t>heure</a:t>
            </a:r>
            <a:r>
              <a:rPr lang="en-US" sz="1300" dirty="0">
                <a:latin typeface="Calibri" panose="020F0502020204030204" pitchFamily="34" charset="0"/>
              </a:rPr>
              <a:t>.</a:t>
            </a:r>
          </a:p>
          <a:p>
            <a:pPr algn="just"/>
            <a:endParaRPr lang="en-US" sz="1300" dirty="0">
              <a:latin typeface="Calibri" panose="020F0502020204030204" pitchFamily="34" charset="0"/>
            </a:endParaRPr>
          </a:p>
          <a:p>
            <a:pPr marL="285750" indent="-285750" algn="just">
              <a:buFontTx/>
              <a:buChar char="-"/>
            </a:pPr>
            <a:r>
              <a:rPr lang="en-US" sz="1300" dirty="0" err="1">
                <a:latin typeface="Calibri" panose="020F0502020204030204" pitchFamily="34" charset="0"/>
              </a:rPr>
              <a:t>Emincez</a:t>
            </a:r>
            <a:r>
              <a:rPr lang="en-US" sz="1300" dirty="0">
                <a:latin typeface="Calibri" panose="020F0502020204030204" pitchFamily="34" charset="0"/>
              </a:rPr>
              <a:t> </a:t>
            </a:r>
            <a:r>
              <a:rPr lang="en-US" sz="1300" dirty="0" err="1">
                <a:latin typeface="Calibri" panose="020F0502020204030204" pitchFamily="34" charset="0"/>
              </a:rPr>
              <a:t>l’oignon</a:t>
            </a:r>
            <a:r>
              <a:rPr lang="en-US" sz="1300" dirty="0">
                <a:latin typeface="Calibri" panose="020F0502020204030204" pitchFamily="34" charset="0"/>
              </a:rPr>
              <a:t> rouge </a:t>
            </a:r>
            <a:r>
              <a:rPr lang="en-US" sz="1300" dirty="0" err="1">
                <a:latin typeface="Calibri" panose="020F0502020204030204" pitchFamily="34" charset="0"/>
              </a:rPr>
              <a:t>en</a:t>
            </a:r>
            <a:r>
              <a:rPr lang="en-US" sz="1300" dirty="0">
                <a:latin typeface="Calibri" panose="020F0502020204030204" pitchFamily="34" charset="0"/>
              </a:rPr>
              <a:t> rondelles et </a:t>
            </a:r>
            <a:r>
              <a:rPr lang="en-US" sz="1300" dirty="0" err="1">
                <a:latin typeface="Calibri" panose="020F0502020204030204" pitchFamily="34" charset="0"/>
              </a:rPr>
              <a:t>diposez</a:t>
            </a:r>
            <a:r>
              <a:rPr lang="en-US" sz="1300" dirty="0">
                <a:latin typeface="Calibri" panose="020F0502020204030204" pitchFamily="34" charset="0"/>
              </a:rPr>
              <a:t>-les dans un </a:t>
            </a:r>
            <a:r>
              <a:rPr lang="en-US" sz="1300" dirty="0" err="1">
                <a:latin typeface="Calibri" panose="020F0502020204030204" pitchFamily="34" charset="0"/>
              </a:rPr>
              <a:t>bol.</a:t>
            </a:r>
            <a:r>
              <a:rPr lang="en-US" sz="1300" dirty="0">
                <a:latin typeface="Calibri" panose="020F0502020204030204" pitchFamily="34" charset="0"/>
              </a:rPr>
              <a:t> </a:t>
            </a:r>
            <a:r>
              <a:rPr lang="en-US" sz="1300" dirty="0" err="1">
                <a:latin typeface="Calibri" panose="020F0502020204030204" pitchFamily="34" charset="0"/>
              </a:rPr>
              <a:t>Versez</a:t>
            </a:r>
            <a:r>
              <a:rPr lang="en-US" sz="1300" dirty="0">
                <a:latin typeface="Calibri" panose="020F0502020204030204" pitchFamily="34" charset="0"/>
              </a:rPr>
              <a:t>-y le jus des citrons </a:t>
            </a:r>
            <a:r>
              <a:rPr lang="en-US" sz="1300" dirty="0" err="1">
                <a:latin typeface="Calibri" panose="020F0502020204030204" pitchFamily="34" charset="0"/>
              </a:rPr>
              <a:t>pressés</a:t>
            </a:r>
            <a:r>
              <a:rPr lang="en-US" sz="1300" dirty="0">
                <a:latin typeface="Calibri" panose="020F0502020204030204" pitchFamily="34" charset="0"/>
              </a:rPr>
              <a:t> et 2 </a:t>
            </a:r>
            <a:r>
              <a:rPr lang="en-US" sz="1300" dirty="0" err="1">
                <a:latin typeface="Calibri" panose="020F0502020204030204" pitchFamily="34" charset="0"/>
              </a:rPr>
              <a:t>pincées</a:t>
            </a:r>
            <a:r>
              <a:rPr lang="en-US" sz="1300" dirty="0">
                <a:latin typeface="Calibri" panose="020F0502020204030204" pitchFamily="34" charset="0"/>
              </a:rPr>
              <a:t> de sel.</a:t>
            </a:r>
          </a:p>
          <a:p>
            <a:pPr algn="just"/>
            <a:endParaRPr lang="en-US" sz="1300" dirty="0">
              <a:latin typeface="Calibri" panose="020F0502020204030204" pitchFamily="34" charset="0"/>
            </a:endParaRPr>
          </a:p>
          <a:p>
            <a:pPr marL="285750" indent="-285750" algn="just">
              <a:buFontTx/>
              <a:buChar char="-"/>
            </a:pPr>
            <a:r>
              <a:rPr lang="en-US" sz="1300" dirty="0">
                <a:latin typeface="Calibri" panose="020F0502020204030204" pitchFamily="34" charset="0"/>
              </a:rPr>
              <a:t>Laissez mariner 1 </a:t>
            </a:r>
            <a:r>
              <a:rPr lang="en-US" sz="1300" dirty="0" err="1">
                <a:latin typeface="Calibri" panose="020F0502020204030204" pitchFamily="34" charset="0"/>
              </a:rPr>
              <a:t>heure</a:t>
            </a:r>
            <a:r>
              <a:rPr lang="en-US" sz="1300" dirty="0">
                <a:latin typeface="Calibri" panose="020F0502020204030204" pitchFamily="34" charset="0"/>
              </a:rPr>
              <a:t>.</a:t>
            </a:r>
          </a:p>
          <a:p>
            <a:pPr marL="285750" indent="-285750" algn="just">
              <a:buFontTx/>
              <a:buChar char="-"/>
            </a:pPr>
            <a:r>
              <a:rPr lang="en-US" sz="1300" dirty="0" err="1">
                <a:latin typeface="Calibri" panose="020F0502020204030204" pitchFamily="34" charset="0"/>
              </a:rPr>
              <a:t>Préchauffez</a:t>
            </a:r>
            <a:r>
              <a:rPr lang="en-US" sz="1300" dirty="0">
                <a:latin typeface="Calibri" panose="020F0502020204030204" pitchFamily="34" charset="0"/>
              </a:rPr>
              <a:t> le four à 180°C.</a:t>
            </a:r>
          </a:p>
          <a:p>
            <a:pPr algn="just"/>
            <a:endParaRPr lang="en-US" sz="1300" dirty="0">
              <a:latin typeface="Calibri" panose="020F0502020204030204" pitchFamily="34" charset="0"/>
            </a:endParaRPr>
          </a:p>
          <a:p>
            <a:pPr marL="285750" indent="-285750" algn="just">
              <a:buFontTx/>
              <a:buChar char="-"/>
            </a:pPr>
            <a:r>
              <a:rPr lang="en-US" sz="1300" dirty="0" err="1">
                <a:latin typeface="Calibri" panose="020F0502020204030204" pitchFamily="34" charset="0"/>
              </a:rPr>
              <a:t>Ouvrez</a:t>
            </a:r>
            <a:r>
              <a:rPr lang="en-US" sz="1300" dirty="0">
                <a:latin typeface="Calibri" panose="020F0502020204030204" pitchFamily="34" charset="0"/>
              </a:rPr>
              <a:t> la poche de pulled pork et </a:t>
            </a:r>
            <a:r>
              <a:rPr lang="en-US" sz="1300" dirty="0" err="1">
                <a:latin typeface="Calibri" panose="020F0502020204030204" pitchFamily="34" charset="0"/>
              </a:rPr>
              <a:t>disposez</a:t>
            </a:r>
            <a:r>
              <a:rPr lang="en-US" sz="1300" dirty="0">
                <a:latin typeface="Calibri" panose="020F0502020204030204" pitchFamily="34" charset="0"/>
              </a:rPr>
              <a:t>-le dans un plat avec </a:t>
            </a:r>
            <a:r>
              <a:rPr lang="en-US" sz="1300" dirty="0" err="1">
                <a:latin typeface="Calibri" panose="020F0502020204030204" pitchFamily="34" charset="0"/>
              </a:rPr>
              <a:t>couvercle</a:t>
            </a:r>
            <a:r>
              <a:rPr lang="en-US" sz="1300" dirty="0">
                <a:latin typeface="Calibri" panose="020F0502020204030204" pitchFamily="34" charset="0"/>
              </a:rPr>
              <a:t> </a:t>
            </a:r>
            <a:r>
              <a:rPr lang="en-US" sz="1300" dirty="0" err="1">
                <a:latin typeface="Calibri" panose="020F0502020204030204" pitchFamily="34" charset="0"/>
              </a:rPr>
              <a:t>avant</a:t>
            </a:r>
            <a:r>
              <a:rPr lang="en-US" sz="1300" dirty="0">
                <a:latin typeface="Calibri" panose="020F0502020204030204" pitchFamily="34" charset="0"/>
              </a:rPr>
              <a:t> de </a:t>
            </a:r>
            <a:r>
              <a:rPr lang="en-US" sz="1300" dirty="0" err="1">
                <a:latin typeface="Calibri" panose="020F0502020204030204" pitchFamily="34" charset="0"/>
              </a:rPr>
              <a:t>l’enfourner</a:t>
            </a:r>
            <a:r>
              <a:rPr lang="en-US" sz="1300" dirty="0">
                <a:latin typeface="Calibri" panose="020F0502020204030204" pitchFamily="34" charset="0"/>
              </a:rPr>
              <a:t> pour 15 minutes de </a:t>
            </a:r>
            <a:r>
              <a:rPr lang="en-US" sz="1300" dirty="0" err="1">
                <a:latin typeface="Calibri" panose="020F0502020204030204" pitchFamily="34" charset="0"/>
              </a:rPr>
              <a:t>cuisson</a:t>
            </a:r>
            <a:r>
              <a:rPr lang="en-US" sz="1300" dirty="0">
                <a:latin typeface="Calibri" panose="020F0502020204030204" pitchFamily="34" charset="0"/>
              </a:rPr>
              <a:t>.</a:t>
            </a:r>
          </a:p>
          <a:p>
            <a:pPr algn="just"/>
            <a:endParaRPr lang="en-US" sz="1300" dirty="0">
              <a:latin typeface="Calibri" panose="020F0502020204030204" pitchFamily="34" charset="0"/>
            </a:endParaRPr>
          </a:p>
          <a:p>
            <a:pPr marL="285750" indent="-285750" algn="just">
              <a:buFontTx/>
              <a:buChar char="-"/>
            </a:pPr>
            <a:r>
              <a:rPr lang="en-US" sz="1300" dirty="0">
                <a:latin typeface="Calibri" panose="020F0502020204030204" pitchFamily="34" charset="0"/>
              </a:rPr>
              <a:t>Une </a:t>
            </a:r>
            <a:r>
              <a:rPr lang="en-US" sz="1300" dirty="0" err="1">
                <a:latin typeface="Calibri" panose="020F0502020204030204" pitchFamily="34" charset="0"/>
              </a:rPr>
              <a:t>fois</a:t>
            </a:r>
            <a:r>
              <a:rPr lang="en-US" sz="1300" dirty="0">
                <a:latin typeface="Calibri" panose="020F0502020204030204" pitchFamily="34" charset="0"/>
              </a:rPr>
              <a:t> le pulled pork </a:t>
            </a:r>
            <a:r>
              <a:rPr lang="en-US" sz="1300" dirty="0" err="1">
                <a:latin typeface="Calibri" panose="020F0502020204030204" pitchFamily="34" charset="0"/>
              </a:rPr>
              <a:t>chaud</a:t>
            </a:r>
            <a:r>
              <a:rPr lang="en-US" sz="1300" dirty="0">
                <a:latin typeface="Calibri" panose="020F0502020204030204" pitchFamily="34" charset="0"/>
              </a:rPr>
              <a:t>, </a:t>
            </a:r>
            <a:r>
              <a:rPr lang="en-US" sz="1300" dirty="0" err="1">
                <a:latin typeface="Calibri" panose="020F0502020204030204" pitchFamily="34" charset="0"/>
              </a:rPr>
              <a:t>sortez</a:t>
            </a:r>
            <a:r>
              <a:rPr lang="en-US" sz="1300" dirty="0">
                <a:latin typeface="Calibri" panose="020F0502020204030204" pitchFamily="34" charset="0"/>
              </a:rPr>
              <a:t> le plat du four </a:t>
            </a:r>
            <a:r>
              <a:rPr lang="en-US" sz="1300" dirty="0" err="1">
                <a:latin typeface="Calibri" panose="020F0502020204030204" pitchFamily="34" charset="0"/>
              </a:rPr>
              <a:t>puis</a:t>
            </a:r>
            <a:r>
              <a:rPr lang="en-US" sz="1300" dirty="0">
                <a:latin typeface="Calibri" panose="020F0502020204030204" pitchFamily="34" charset="0"/>
              </a:rPr>
              <a:t> </a:t>
            </a:r>
            <a:r>
              <a:rPr lang="en-US" sz="1300" dirty="0" err="1">
                <a:latin typeface="Calibri" panose="020F0502020204030204" pitchFamily="34" charset="0"/>
              </a:rPr>
              <a:t>effilochez</a:t>
            </a:r>
            <a:r>
              <a:rPr lang="en-US" sz="1300" dirty="0">
                <a:latin typeface="Calibri" panose="020F0502020204030204" pitchFamily="34" charset="0"/>
              </a:rPr>
              <a:t> le pulled pork à </a:t>
            </a:r>
            <a:r>
              <a:rPr lang="en-US" sz="1300" dirty="0" err="1">
                <a:latin typeface="Calibri" panose="020F0502020204030204" pitchFamily="34" charset="0"/>
              </a:rPr>
              <a:t>l’aide</a:t>
            </a:r>
            <a:r>
              <a:rPr lang="en-US" sz="1300" dirty="0">
                <a:latin typeface="Calibri" panose="020F0502020204030204" pitchFamily="34" charset="0"/>
              </a:rPr>
              <a:t> de 2 fourchettes et </a:t>
            </a:r>
            <a:r>
              <a:rPr lang="en-US" sz="1300" dirty="0" err="1">
                <a:latin typeface="Calibri" panose="020F0502020204030204" pitchFamily="34" charset="0"/>
              </a:rPr>
              <a:t>mélangez</a:t>
            </a:r>
            <a:r>
              <a:rPr lang="en-US" sz="1300" dirty="0">
                <a:latin typeface="Calibri" panose="020F0502020204030204" pitchFamily="34" charset="0"/>
              </a:rPr>
              <a:t>-le bien à </a:t>
            </a:r>
            <a:r>
              <a:rPr lang="en-US" sz="1300" dirty="0" err="1">
                <a:latin typeface="Calibri" panose="020F0502020204030204" pitchFamily="34" charset="0"/>
              </a:rPr>
              <a:t>sa</a:t>
            </a:r>
            <a:r>
              <a:rPr lang="en-US" sz="1300" dirty="0">
                <a:latin typeface="Calibri" panose="020F0502020204030204" pitchFamily="34" charset="0"/>
              </a:rPr>
              <a:t> sauce.</a:t>
            </a:r>
          </a:p>
          <a:p>
            <a:pPr algn="just"/>
            <a:endParaRPr lang="en-US" sz="1300" dirty="0">
              <a:latin typeface="Calibri" panose="020F0502020204030204" pitchFamily="34" charset="0"/>
            </a:endParaRPr>
          </a:p>
          <a:p>
            <a:pPr marL="285750" indent="-285750" algn="just">
              <a:buFontTx/>
              <a:buChar char="-"/>
            </a:pPr>
            <a:r>
              <a:rPr lang="en-US" sz="1300" dirty="0" err="1">
                <a:latin typeface="Calibri" panose="020F0502020204030204" pitchFamily="34" charset="0"/>
              </a:rPr>
              <a:t>Humidifiez</a:t>
            </a:r>
            <a:r>
              <a:rPr lang="en-US" sz="1300" dirty="0">
                <a:latin typeface="Calibri" panose="020F0502020204030204" pitchFamily="34" charset="0"/>
              </a:rPr>
              <a:t> les pains pita </a:t>
            </a:r>
            <a:r>
              <a:rPr lang="en-US" sz="1300" dirty="0" err="1">
                <a:latin typeface="Calibri" panose="020F0502020204030204" pitchFamily="34" charset="0"/>
              </a:rPr>
              <a:t>puis</a:t>
            </a:r>
            <a:r>
              <a:rPr lang="en-US" sz="1300" dirty="0">
                <a:latin typeface="Calibri" panose="020F0502020204030204" pitchFamily="34" charset="0"/>
              </a:rPr>
              <a:t> </a:t>
            </a:r>
            <a:r>
              <a:rPr lang="en-US" sz="1300" dirty="0" err="1">
                <a:latin typeface="Calibri" panose="020F0502020204030204" pitchFamily="34" charset="0"/>
              </a:rPr>
              <a:t>réchauffez</a:t>
            </a:r>
            <a:r>
              <a:rPr lang="en-US" sz="1300" dirty="0">
                <a:latin typeface="Calibri" panose="020F0502020204030204" pitchFamily="34" charset="0"/>
              </a:rPr>
              <a:t>-les 30 </a:t>
            </a:r>
            <a:r>
              <a:rPr lang="en-US" sz="1300" dirty="0" err="1">
                <a:latin typeface="Calibri" panose="020F0502020204030204" pitchFamily="34" charset="0"/>
              </a:rPr>
              <a:t>secondes</a:t>
            </a:r>
            <a:r>
              <a:rPr lang="en-US" sz="1300" dirty="0">
                <a:latin typeface="Calibri" panose="020F0502020204030204" pitchFamily="34" charset="0"/>
              </a:rPr>
              <a:t> au micro-</a:t>
            </a:r>
            <a:r>
              <a:rPr lang="en-US" sz="1300" dirty="0" err="1">
                <a:latin typeface="Calibri" panose="020F0502020204030204" pitchFamily="34" charset="0"/>
              </a:rPr>
              <a:t>ondes</a:t>
            </a:r>
            <a:r>
              <a:rPr lang="en-US" sz="1300" dirty="0">
                <a:latin typeface="Calibri" panose="020F0502020204030204" pitchFamily="34" charset="0"/>
              </a:rPr>
              <a:t>. </a:t>
            </a:r>
            <a:r>
              <a:rPr lang="en-US" sz="1300" dirty="0" err="1">
                <a:latin typeface="Calibri" panose="020F0502020204030204" pitchFamily="34" charset="0"/>
              </a:rPr>
              <a:t>Coupez</a:t>
            </a:r>
            <a:r>
              <a:rPr lang="en-US" sz="1300" dirty="0">
                <a:latin typeface="Calibri" panose="020F0502020204030204" pitchFamily="34" charset="0"/>
              </a:rPr>
              <a:t>-les </a:t>
            </a:r>
            <a:r>
              <a:rPr lang="en-US" sz="1300" dirty="0" err="1">
                <a:latin typeface="Calibri" panose="020F0502020204030204" pitchFamily="34" charset="0"/>
              </a:rPr>
              <a:t>en</a:t>
            </a:r>
            <a:r>
              <a:rPr lang="en-US" sz="1300" dirty="0">
                <a:latin typeface="Calibri" panose="020F0502020204030204" pitchFamily="34" charset="0"/>
              </a:rPr>
              <a:t> deux </a:t>
            </a:r>
            <a:r>
              <a:rPr lang="en-US" sz="1300" dirty="0" err="1">
                <a:latin typeface="Calibri" panose="020F0502020204030204" pitchFamily="34" charset="0"/>
              </a:rPr>
              <a:t>puis</a:t>
            </a:r>
            <a:r>
              <a:rPr lang="en-US" sz="1300" dirty="0">
                <a:latin typeface="Calibri" panose="020F0502020204030204" pitchFamily="34" charset="0"/>
              </a:rPr>
              <a:t> </a:t>
            </a:r>
            <a:r>
              <a:rPr lang="en-US" sz="1300" dirty="0" err="1">
                <a:latin typeface="Calibri" panose="020F0502020204030204" pitchFamily="34" charset="0"/>
              </a:rPr>
              <a:t>garnissez</a:t>
            </a:r>
            <a:r>
              <a:rPr lang="en-US" sz="1300" dirty="0">
                <a:latin typeface="Calibri" panose="020F0502020204030204" pitchFamily="34" charset="0"/>
              </a:rPr>
              <a:t>-les avec des </a:t>
            </a:r>
            <a:r>
              <a:rPr lang="en-US" sz="1300" dirty="0" err="1">
                <a:latin typeface="Calibri" panose="020F0502020204030204" pitchFamily="34" charset="0"/>
              </a:rPr>
              <a:t>feuilles</a:t>
            </a:r>
            <a:r>
              <a:rPr lang="en-US" sz="1300" dirty="0">
                <a:latin typeface="Calibri" panose="020F0502020204030204" pitchFamily="34" charset="0"/>
              </a:rPr>
              <a:t> de salade </a:t>
            </a:r>
            <a:r>
              <a:rPr lang="en-US" sz="1300" dirty="0" err="1">
                <a:latin typeface="Calibri" panose="020F0502020204030204" pitchFamily="34" charset="0"/>
              </a:rPr>
              <a:t>coupées</a:t>
            </a:r>
            <a:r>
              <a:rPr lang="en-US" sz="1300" dirty="0">
                <a:latin typeface="Calibri" panose="020F0502020204030204" pitchFamily="34" charset="0"/>
              </a:rPr>
              <a:t> </a:t>
            </a:r>
            <a:r>
              <a:rPr lang="en-US" sz="1300" dirty="0" err="1">
                <a:latin typeface="Calibri" panose="020F0502020204030204" pitchFamily="34" charset="0"/>
              </a:rPr>
              <a:t>en</a:t>
            </a:r>
            <a:r>
              <a:rPr lang="en-US" sz="1300" dirty="0">
                <a:latin typeface="Calibri" panose="020F0502020204030204" pitchFamily="34" charset="0"/>
              </a:rPr>
              <a:t> </a:t>
            </a:r>
            <a:r>
              <a:rPr lang="en-US" sz="1300" dirty="0" err="1">
                <a:latin typeface="Calibri" panose="020F0502020204030204" pitchFamily="34" charset="0"/>
              </a:rPr>
              <a:t>lamelles</a:t>
            </a:r>
            <a:r>
              <a:rPr lang="en-US" sz="1300" dirty="0">
                <a:latin typeface="Calibri" panose="020F0502020204030204" pitchFamily="34" charset="0"/>
              </a:rPr>
              <a:t>, le pulled pork et les tranches </a:t>
            </a:r>
            <a:r>
              <a:rPr lang="en-US" sz="1300" dirty="0" err="1">
                <a:latin typeface="Calibri" panose="020F0502020204030204" pitchFamily="34" charset="0"/>
              </a:rPr>
              <a:t>d’oignon</a:t>
            </a:r>
            <a:r>
              <a:rPr lang="en-US" sz="1300" dirty="0">
                <a:latin typeface="Calibri" panose="020F0502020204030204" pitchFamily="34" charset="0"/>
              </a:rPr>
              <a:t> rouge. </a:t>
            </a:r>
            <a:r>
              <a:rPr lang="en-US" sz="1300" dirty="0" err="1">
                <a:latin typeface="Calibri" panose="020F0502020204030204" pitchFamily="34" charset="0"/>
              </a:rPr>
              <a:t>Nappez</a:t>
            </a:r>
            <a:r>
              <a:rPr lang="en-US" sz="1300" dirty="0">
                <a:latin typeface="Calibri" panose="020F0502020204030204" pitchFamily="34" charset="0"/>
              </a:rPr>
              <a:t> le tout de tzatziki. </a:t>
            </a:r>
          </a:p>
          <a:p>
            <a:pPr algn="just"/>
            <a:endParaRPr lang="en-US" sz="1300" dirty="0"/>
          </a:p>
        </p:txBody>
      </p:sp>
      <p:sp>
        <p:nvSpPr>
          <p:cNvPr id="14" name="ZoneTexte 13">
            <a:extLst>
              <a:ext uri="{FF2B5EF4-FFF2-40B4-BE49-F238E27FC236}">
                <a16:creationId xmlns:a16="http://schemas.microsoft.com/office/drawing/2014/main" id="{B3C3B103-D1DD-C963-4EC1-B252C50B6258}"/>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1h20</a:t>
            </a:r>
          </a:p>
          <a:p>
            <a:r>
              <a:rPr lang="fr-FR" sz="1400" b="1" dirty="0">
                <a:solidFill>
                  <a:srgbClr val="8B2331"/>
                </a:solidFill>
                <a:latin typeface="Calibri" panose="020F0502020204030204" pitchFamily="34" charset="0"/>
              </a:rPr>
              <a:t>Cuisson : 20 minutes</a:t>
            </a:r>
          </a:p>
        </p:txBody>
      </p:sp>
      <p:sp>
        <p:nvSpPr>
          <p:cNvPr id="15" name="ZoneTexte 14">
            <a:extLst>
              <a:ext uri="{FF2B5EF4-FFF2-40B4-BE49-F238E27FC236}">
                <a16:creationId xmlns:a16="http://schemas.microsoft.com/office/drawing/2014/main" id="{114166AD-E66B-123C-376B-906D3406BDB8}"/>
              </a:ext>
            </a:extLst>
          </p:cNvPr>
          <p:cNvSpPr txBox="1"/>
          <p:nvPr/>
        </p:nvSpPr>
        <p:spPr>
          <a:xfrm>
            <a:off x="4605875" y="970015"/>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p:txBody>
      </p:sp>
      <p:sp>
        <p:nvSpPr>
          <p:cNvPr id="7" name="Titre 1">
            <a:extLst>
              <a:ext uri="{FF2B5EF4-FFF2-40B4-BE49-F238E27FC236}">
                <a16:creationId xmlns:a16="http://schemas.microsoft.com/office/drawing/2014/main" id="{56F19843-FD31-E71E-69FD-4EA5B6193E83}"/>
              </a:ext>
            </a:extLst>
          </p:cNvPr>
          <p:cNvSpPr>
            <a:spLocks noGrp="1"/>
          </p:cNvSpPr>
          <p:nvPr>
            <p:ph type="title"/>
          </p:nvPr>
        </p:nvSpPr>
        <p:spPr>
          <a:xfrm>
            <a:off x="5735960" y="288399"/>
            <a:ext cx="4924863" cy="473695"/>
          </a:xfrm>
        </p:spPr>
        <p:txBody>
          <a:bodyPr/>
          <a:lstStyle/>
          <a:p>
            <a:r>
              <a:rPr lang="en-US" sz="2400" dirty="0"/>
              <a:t>Pain pita au pulled pork</a:t>
            </a:r>
            <a:endParaRPr lang="fr-FR" sz="2400" dirty="0"/>
          </a:p>
        </p:txBody>
      </p:sp>
      <p:pic>
        <p:nvPicPr>
          <p:cNvPr id="3" name="Image 2" descr="Une image contenant nourriture, Cuisine, Restauration rapide, plat&#10;&#10;Description générée automatiquement">
            <a:extLst>
              <a:ext uri="{FF2B5EF4-FFF2-40B4-BE49-F238E27FC236}">
                <a16:creationId xmlns:a16="http://schemas.microsoft.com/office/drawing/2014/main" id="{9CC143F0-DABB-16DC-B2DD-AEE3E5BF58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63" y="-17484"/>
            <a:ext cx="4608512" cy="6912768"/>
          </a:xfrm>
          <a:prstGeom prst="rect">
            <a:avLst/>
          </a:prstGeom>
        </p:spPr>
      </p:pic>
    </p:spTree>
    <p:extLst>
      <p:ext uri="{BB962C8B-B14F-4D97-AF65-F5344CB8AC3E}">
        <p14:creationId xmlns:p14="http://schemas.microsoft.com/office/powerpoint/2010/main" val="27740169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EDD6E-A2F8-614F-8613-AEF272126FD7}"/>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35EBCA2-C34F-8CEF-08F1-2A7A38EF71A3}"/>
              </a:ext>
            </a:extLst>
          </p:cNvPr>
          <p:cNvSpPr>
            <a:spLocks noGrp="1"/>
          </p:cNvSpPr>
          <p:nvPr>
            <p:ph type="sldNum" sz="quarter" idx="4"/>
          </p:nvPr>
        </p:nvSpPr>
        <p:spPr/>
        <p:txBody>
          <a:bodyPr/>
          <a:lstStyle/>
          <a:p>
            <a:pPr>
              <a:defRPr/>
            </a:pPr>
            <a:fld id="{B6546EDA-AC4C-4A45-AF53-BF0FE0BAFCCB}" type="slidenum">
              <a:rPr lang="fr-FR">
                <a:solidFill>
                  <a:prstClr val="white"/>
                </a:solidFill>
              </a:rPr>
              <a:pPr>
                <a:defRPr/>
              </a:pPr>
              <a:t>54</a:t>
            </a:fld>
            <a:endParaRPr lang="fr-FR" dirty="0">
              <a:solidFill>
                <a:prstClr val="white"/>
              </a:solidFill>
            </a:endParaRPr>
          </a:p>
        </p:txBody>
      </p:sp>
      <p:sp>
        <p:nvSpPr>
          <p:cNvPr id="8" name="ZoneTexte 7">
            <a:extLst>
              <a:ext uri="{FF2B5EF4-FFF2-40B4-BE49-F238E27FC236}">
                <a16:creationId xmlns:a16="http://schemas.microsoft.com/office/drawing/2014/main" id="{EBF33A38-BA78-2C58-6059-452822465222}"/>
              </a:ext>
            </a:extLst>
          </p:cNvPr>
          <p:cNvSpPr txBox="1"/>
          <p:nvPr/>
        </p:nvSpPr>
        <p:spPr>
          <a:xfrm>
            <a:off x="4687002" y="2339620"/>
            <a:ext cx="2600715" cy="3323987"/>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171450" indent="-171450">
              <a:buFont typeface="Arial" panose="020B0604020202020204" pitchFamily="34" charset="0"/>
              <a:buChar char="•"/>
            </a:pPr>
            <a:r>
              <a:rPr lang="en-US" sz="1400" dirty="0">
                <a:latin typeface="Calibri" panose="020F0502020204030204" pitchFamily="34" charset="0"/>
              </a:rPr>
              <a:t>1 pièce </a:t>
            </a:r>
            <a:r>
              <a:rPr lang="en-US" sz="1400" dirty="0" err="1">
                <a:latin typeface="Calibri" panose="020F0502020204030204" pitchFamily="34" charset="0"/>
              </a:rPr>
              <a:t>d’effiloché</a:t>
            </a:r>
            <a:r>
              <a:rPr lang="en-US" sz="1400" dirty="0">
                <a:latin typeface="Calibri" panose="020F0502020204030204" pitchFamily="34" charset="0"/>
              </a:rPr>
              <a:t> de </a:t>
            </a:r>
            <a:r>
              <a:rPr lang="en-US" sz="1400" dirty="0" err="1">
                <a:latin typeface="Calibri" panose="020F0502020204030204" pitchFamily="34" charset="0"/>
              </a:rPr>
              <a:t>porc</a:t>
            </a:r>
            <a:r>
              <a:rPr lang="en-US" sz="1400" dirty="0">
                <a:latin typeface="Calibri" panose="020F0502020204030204" pitchFamily="34" charset="0"/>
              </a:rPr>
              <a:t> “pulled pork” Pierre Schmidt</a:t>
            </a:r>
          </a:p>
          <a:p>
            <a:pPr marL="171450" indent="-171450">
              <a:buFont typeface="Arial" panose="020B0604020202020204" pitchFamily="34" charset="0"/>
              <a:buChar char="•"/>
            </a:pPr>
            <a:r>
              <a:rPr lang="en-US" sz="1400" dirty="0">
                <a:latin typeface="Calibri" panose="020F0502020204030204" pitchFamily="34" charset="0"/>
              </a:rPr>
              <a:t>4 tortillas de </a:t>
            </a:r>
            <a:r>
              <a:rPr lang="en-US" sz="1400" dirty="0" err="1">
                <a:latin typeface="Calibri" panose="020F0502020204030204" pitchFamily="34" charset="0"/>
              </a:rPr>
              <a:t>blé</a:t>
            </a:r>
            <a:endParaRPr lang="en-US" sz="1400" dirty="0">
              <a:latin typeface="Calibri" panose="020F0502020204030204" pitchFamily="34" charset="0"/>
            </a:endParaRPr>
          </a:p>
          <a:p>
            <a:pPr marL="171450" indent="-171450">
              <a:buFont typeface="Arial" panose="020B0604020202020204" pitchFamily="34" charset="0"/>
              <a:buChar char="•"/>
            </a:pPr>
            <a:r>
              <a:rPr lang="en-US" sz="1400" dirty="0">
                <a:latin typeface="Calibri" panose="020F0502020204030204" pitchFamily="34" charset="0"/>
              </a:rPr>
              <a:t>1 </a:t>
            </a:r>
            <a:r>
              <a:rPr lang="en-US" sz="1400" dirty="0" err="1">
                <a:latin typeface="Calibri" panose="020F0502020204030204" pitchFamily="34" charset="0"/>
              </a:rPr>
              <a:t>oignon</a:t>
            </a:r>
            <a:r>
              <a:rPr lang="en-US" sz="1400" dirty="0">
                <a:latin typeface="Calibri" panose="020F0502020204030204" pitchFamily="34" charset="0"/>
              </a:rPr>
              <a:t> rouge</a:t>
            </a:r>
          </a:p>
          <a:p>
            <a:pPr marL="171450" indent="-171450">
              <a:buFont typeface="Arial" panose="020B0604020202020204" pitchFamily="34" charset="0"/>
              <a:buChar char="•"/>
            </a:pPr>
            <a:r>
              <a:rPr lang="en-US" sz="1400" dirty="0">
                <a:latin typeface="Calibri" panose="020F0502020204030204" pitchFamily="34" charset="0"/>
              </a:rPr>
              <a:t>2 carottes</a:t>
            </a:r>
          </a:p>
          <a:p>
            <a:pPr marL="171450" indent="-171450">
              <a:buFont typeface="Arial" panose="020B0604020202020204" pitchFamily="34" charset="0"/>
              <a:buChar char="•"/>
            </a:pPr>
            <a:r>
              <a:rPr lang="en-US" sz="1400" dirty="0">
                <a:latin typeface="Calibri" panose="020F0502020204030204" pitchFamily="34" charset="0"/>
              </a:rPr>
              <a:t>2 avocats</a:t>
            </a:r>
          </a:p>
          <a:p>
            <a:pPr marL="171450" indent="-171450">
              <a:buFont typeface="Arial" panose="020B0604020202020204" pitchFamily="34" charset="0"/>
              <a:buChar char="•"/>
            </a:pPr>
            <a:r>
              <a:rPr lang="en-US" sz="1400" dirty="0">
                <a:latin typeface="Calibri" panose="020F0502020204030204" pitchFamily="34" charset="0"/>
              </a:rPr>
              <a:t>Guacamole (</a:t>
            </a:r>
            <a:r>
              <a:rPr lang="en-US" sz="1400" dirty="0" err="1">
                <a:latin typeface="Calibri" panose="020F0502020204030204" pitchFamily="34" charset="0"/>
              </a:rPr>
              <a:t>acheté</a:t>
            </a:r>
            <a:r>
              <a:rPr lang="en-US" sz="1400" dirty="0">
                <a:latin typeface="Calibri" panose="020F0502020204030204" pitchFamily="34" charset="0"/>
              </a:rPr>
              <a:t> </a:t>
            </a:r>
            <a:r>
              <a:rPr lang="en-US" sz="1400" dirty="0" err="1">
                <a:latin typeface="Calibri" panose="020F0502020204030204" pitchFamily="34" charset="0"/>
              </a:rPr>
              <a:t>ou</a:t>
            </a:r>
            <a:r>
              <a:rPr lang="en-US" sz="1400" dirty="0">
                <a:latin typeface="Calibri" panose="020F0502020204030204" pitchFamily="34" charset="0"/>
              </a:rPr>
              <a:t> fait </a:t>
            </a:r>
            <a:r>
              <a:rPr lang="en-US" sz="1400" dirty="0" err="1">
                <a:latin typeface="Calibri" panose="020F0502020204030204" pitchFamily="34" charset="0"/>
              </a:rPr>
              <a:t>maison</a:t>
            </a:r>
            <a:r>
              <a:rPr lang="en-US" sz="1400" dirty="0">
                <a:latin typeface="Calibri" panose="020F0502020204030204" pitchFamily="34" charset="0"/>
              </a:rPr>
              <a:t>)</a:t>
            </a:r>
          </a:p>
          <a:p>
            <a:pPr marL="171450" indent="-171450">
              <a:buFont typeface="Arial" panose="020B0604020202020204" pitchFamily="34" charset="0"/>
              <a:buChar char="•"/>
            </a:pPr>
            <a:r>
              <a:rPr lang="en-US" sz="1400" dirty="0">
                <a:latin typeface="Calibri" panose="020F0502020204030204" pitchFamily="34" charset="0"/>
              </a:rPr>
              <a:t>Fromage </a:t>
            </a:r>
            <a:r>
              <a:rPr lang="en-US" sz="1400" dirty="0" err="1">
                <a:latin typeface="Calibri" panose="020F0502020204030204" pitchFamily="34" charset="0"/>
              </a:rPr>
              <a:t>blanc</a:t>
            </a:r>
            <a:r>
              <a:rPr lang="en-US" sz="1400" dirty="0">
                <a:latin typeface="Calibri" panose="020F0502020204030204" pitchFamily="34" charset="0"/>
              </a:rPr>
              <a:t> </a:t>
            </a:r>
            <a:r>
              <a:rPr lang="en-US" sz="1400" dirty="0" err="1">
                <a:latin typeface="Calibri" panose="020F0502020204030204" pitchFamily="34" charset="0"/>
              </a:rPr>
              <a:t>assaisonné</a:t>
            </a:r>
            <a:r>
              <a:rPr lang="en-US" sz="1400" dirty="0">
                <a:latin typeface="Calibri" panose="020F0502020204030204" pitchFamily="34" charset="0"/>
              </a:rPr>
              <a:t> au jus de citron</a:t>
            </a:r>
          </a:p>
          <a:p>
            <a:pPr marL="171450" indent="-171450">
              <a:buFont typeface="Arial" panose="020B0604020202020204" pitchFamily="34" charset="0"/>
              <a:buChar char="•"/>
            </a:pPr>
            <a:r>
              <a:rPr lang="en-US" sz="1400" dirty="0" err="1">
                <a:latin typeface="Calibri" panose="020F0502020204030204" pitchFamily="34" charset="0"/>
              </a:rPr>
              <a:t>Quelques</a:t>
            </a:r>
            <a:r>
              <a:rPr lang="en-US" sz="1400" dirty="0">
                <a:latin typeface="Calibri" panose="020F0502020204030204" pitchFamily="34" charset="0"/>
              </a:rPr>
              <a:t> </a:t>
            </a:r>
            <a:r>
              <a:rPr lang="en-US" sz="1400" dirty="0" err="1">
                <a:latin typeface="Calibri" panose="020F0502020204030204" pitchFamily="34" charset="0"/>
              </a:rPr>
              <a:t>tomates</a:t>
            </a:r>
            <a:r>
              <a:rPr lang="en-US" sz="1400" dirty="0">
                <a:latin typeface="Calibri" panose="020F0502020204030204" pitchFamily="34" charset="0"/>
              </a:rPr>
              <a:t> </a:t>
            </a:r>
            <a:r>
              <a:rPr lang="en-US" sz="1400" dirty="0" err="1">
                <a:latin typeface="Calibri" panose="020F0502020204030204" pitchFamily="34" charset="0"/>
              </a:rPr>
              <a:t>cerises</a:t>
            </a:r>
            <a:endParaRPr lang="en-US" sz="1400" dirty="0">
              <a:latin typeface="Calibri" panose="020F0502020204030204" pitchFamily="34" charset="0"/>
            </a:endParaRPr>
          </a:p>
          <a:p>
            <a:pPr marL="171450" indent="-171450">
              <a:buFont typeface="Arial" panose="020B0604020202020204" pitchFamily="34" charset="0"/>
              <a:buChar char="•"/>
            </a:pPr>
            <a:r>
              <a:rPr lang="en-US" sz="1400" dirty="0">
                <a:latin typeface="Calibri" panose="020F0502020204030204" pitchFamily="34" charset="0"/>
              </a:rPr>
              <a:t>Feta </a:t>
            </a:r>
            <a:r>
              <a:rPr lang="en-US" sz="1400" dirty="0" err="1">
                <a:latin typeface="Calibri" panose="020F0502020204030204" pitchFamily="34" charset="0"/>
              </a:rPr>
              <a:t>en</a:t>
            </a:r>
            <a:r>
              <a:rPr lang="en-US" sz="1400" dirty="0">
                <a:latin typeface="Calibri" panose="020F0502020204030204" pitchFamily="34" charset="0"/>
              </a:rPr>
              <a:t> </a:t>
            </a:r>
            <a:r>
              <a:rPr lang="en-US" sz="1400" dirty="0" err="1">
                <a:latin typeface="Calibri" panose="020F0502020204030204" pitchFamily="34" charset="0"/>
              </a:rPr>
              <a:t>dés</a:t>
            </a:r>
            <a:endParaRPr lang="en-US" sz="1400" dirty="0">
              <a:latin typeface="Calibri" panose="020F0502020204030204" pitchFamily="34" charset="0"/>
            </a:endParaRPr>
          </a:p>
          <a:p>
            <a:pPr marL="171450" indent="-171450">
              <a:buFont typeface="Arial" panose="020B0604020202020204" pitchFamily="34" charset="0"/>
              <a:buChar char="•"/>
            </a:pPr>
            <a:r>
              <a:rPr lang="en-US" sz="1400" dirty="0" err="1">
                <a:latin typeface="Calibri" panose="020F0502020204030204" pitchFamily="34" charset="0"/>
              </a:rPr>
              <a:t>Oignons</a:t>
            </a:r>
            <a:r>
              <a:rPr lang="en-US" sz="1400" dirty="0">
                <a:latin typeface="Calibri" panose="020F0502020204030204" pitchFamily="34" charset="0"/>
              </a:rPr>
              <a:t> frits</a:t>
            </a:r>
          </a:p>
        </p:txBody>
      </p:sp>
      <p:sp>
        <p:nvSpPr>
          <p:cNvPr id="9" name="ZoneTexte 8">
            <a:extLst>
              <a:ext uri="{FF2B5EF4-FFF2-40B4-BE49-F238E27FC236}">
                <a16:creationId xmlns:a16="http://schemas.microsoft.com/office/drawing/2014/main" id="{E551CF37-B368-3CAF-C936-751D134EFCFD}"/>
              </a:ext>
            </a:extLst>
          </p:cNvPr>
          <p:cNvSpPr txBox="1"/>
          <p:nvPr/>
        </p:nvSpPr>
        <p:spPr>
          <a:xfrm>
            <a:off x="7104112" y="1154681"/>
            <a:ext cx="4844343" cy="5693866"/>
          </a:xfrm>
          <a:prstGeom prst="rect">
            <a:avLst/>
          </a:prstGeom>
          <a:noFill/>
        </p:spPr>
        <p:txBody>
          <a:bodyPr wrap="square" rtlCol="0">
            <a:spAutoFit/>
          </a:bodyPr>
          <a:lstStyle/>
          <a:p>
            <a:r>
              <a:rPr lang="fr-FR" sz="1400" b="1" u="sng" dirty="0">
                <a:latin typeface="Calibri" panose="020F0502020204030204" pitchFamily="34" charset="0"/>
              </a:rPr>
              <a:t>Préparation :</a:t>
            </a:r>
          </a:p>
          <a:p>
            <a:endParaRPr lang="fr-FR" sz="1400" b="1" u="sng" dirty="0">
              <a:latin typeface="Calibri" panose="020F0502020204030204" pitchFamily="34" charset="0"/>
            </a:endParaRPr>
          </a:p>
          <a:p>
            <a:pPr marL="285750" indent="-285750" algn="just">
              <a:buFontTx/>
              <a:buChar char="-"/>
            </a:pPr>
            <a:r>
              <a:rPr lang="en-US" sz="1400" dirty="0" err="1">
                <a:latin typeface="Calibri" panose="020F0502020204030204" pitchFamily="34" charset="0"/>
              </a:rPr>
              <a:t>Préchauffez</a:t>
            </a:r>
            <a:r>
              <a:rPr lang="en-US" sz="1400" dirty="0">
                <a:latin typeface="Calibri" panose="020F0502020204030204" pitchFamily="34" charset="0"/>
              </a:rPr>
              <a:t> le four à 180°C.</a:t>
            </a:r>
          </a:p>
          <a:p>
            <a:pPr algn="just"/>
            <a:endParaRPr lang="en-US" sz="1400" dirty="0">
              <a:latin typeface="Calibri" panose="020F0502020204030204" pitchFamily="34" charset="0"/>
            </a:endParaRPr>
          </a:p>
          <a:p>
            <a:pPr marL="285750" indent="-285750" algn="just">
              <a:buFontTx/>
              <a:buChar char="-"/>
            </a:pPr>
            <a:r>
              <a:rPr lang="en-US" sz="1400" dirty="0" err="1">
                <a:latin typeface="Calibri" panose="020F0502020204030204" pitchFamily="34" charset="0"/>
              </a:rPr>
              <a:t>Ouvrez</a:t>
            </a:r>
            <a:r>
              <a:rPr lang="en-US" sz="1400" dirty="0">
                <a:latin typeface="Calibri" panose="020F0502020204030204" pitchFamily="34" charset="0"/>
              </a:rPr>
              <a:t> la poche de pulled pork et </a:t>
            </a:r>
            <a:r>
              <a:rPr lang="en-US" sz="1400" dirty="0" err="1">
                <a:latin typeface="Calibri" panose="020F0502020204030204" pitchFamily="34" charset="0"/>
              </a:rPr>
              <a:t>disposez</a:t>
            </a:r>
            <a:r>
              <a:rPr lang="en-US" sz="1400" dirty="0">
                <a:latin typeface="Calibri" panose="020F0502020204030204" pitchFamily="34" charset="0"/>
              </a:rPr>
              <a:t>-le dans un plat avec </a:t>
            </a:r>
            <a:r>
              <a:rPr lang="en-US" sz="1400" dirty="0" err="1">
                <a:latin typeface="Calibri" panose="020F0502020204030204" pitchFamily="34" charset="0"/>
              </a:rPr>
              <a:t>couvercle</a:t>
            </a:r>
            <a:r>
              <a:rPr lang="en-US" sz="1400" dirty="0">
                <a:latin typeface="Calibri" panose="020F0502020204030204" pitchFamily="34" charset="0"/>
              </a:rPr>
              <a:t> </a:t>
            </a:r>
            <a:r>
              <a:rPr lang="en-US" sz="1400" dirty="0" err="1">
                <a:latin typeface="Calibri" panose="020F0502020204030204" pitchFamily="34" charset="0"/>
              </a:rPr>
              <a:t>avant</a:t>
            </a:r>
            <a:r>
              <a:rPr lang="en-US" sz="1400" dirty="0">
                <a:latin typeface="Calibri" panose="020F0502020204030204" pitchFamily="34" charset="0"/>
              </a:rPr>
              <a:t> de </a:t>
            </a:r>
            <a:r>
              <a:rPr lang="en-US" sz="1400" dirty="0" err="1">
                <a:latin typeface="Calibri" panose="020F0502020204030204" pitchFamily="34" charset="0"/>
              </a:rPr>
              <a:t>l’enfourner</a:t>
            </a:r>
            <a:r>
              <a:rPr lang="en-US" sz="1400" dirty="0">
                <a:latin typeface="Calibri" panose="020F0502020204030204" pitchFamily="34" charset="0"/>
              </a:rPr>
              <a:t> pour 15 minutes de </a:t>
            </a:r>
            <a:r>
              <a:rPr lang="en-US" sz="1400" dirty="0" err="1">
                <a:latin typeface="Calibri" panose="020F0502020204030204" pitchFamily="34" charset="0"/>
              </a:rPr>
              <a:t>cuisson</a:t>
            </a:r>
            <a:r>
              <a:rPr lang="en-US" sz="1400" dirty="0">
                <a:latin typeface="Calibri" panose="020F0502020204030204" pitchFamily="34" charset="0"/>
              </a:rPr>
              <a:t>.</a:t>
            </a:r>
          </a:p>
          <a:p>
            <a:pPr algn="just"/>
            <a:endParaRPr lang="en-US" sz="1400" dirty="0">
              <a:latin typeface="Calibri" panose="020F0502020204030204" pitchFamily="34" charset="0"/>
            </a:endParaRPr>
          </a:p>
          <a:p>
            <a:pPr marL="285750" indent="-285750" algn="just">
              <a:buFontTx/>
              <a:buChar char="-"/>
            </a:pPr>
            <a:r>
              <a:rPr lang="en-US" sz="1400" dirty="0">
                <a:latin typeface="Calibri" panose="020F0502020204030204" pitchFamily="34" charset="0"/>
              </a:rPr>
              <a:t>Pendant </a:t>
            </a:r>
            <a:r>
              <a:rPr lang="en-US" sz="1400" dirty="0" err="1">
                <a:latin typeface="Calibri" panose="020F0502020204030204" pitchFamily="34" charset="0"/>
              </a:rPr>
              <a:t>ce</a:t>
            </a:r>
            <a:r>
              <a:rPr lang="en-US" sz="1400" dirty="0">
                <a:latin typeface="Calibri" panose="020F0502020204030204" pitchFamily="34" charset="0"/>
              </a:rPr>
              <a:t> temps, </a:t>
            </a:r>
            <a:r>
              <a:rPr lang="en-US" sz="1400" dirty="0" err="1">
                <a:latin typeface="Calibri" panose="020F0502020204030204" pitchFamily="34" charset="0"/>
              </a:rPr>
              <a:t>hachez</a:t>
            </a:r>
            <a:r>
              <a:rPr lang="en-US" sz="1400" dirty="0">
                <a:latin typeface="Calibri" panose="020F0502020204030204" pitchFamily="34" charset="0"/>
              </a:rPr>
              <a:t> </a:t>
            </a:r>
            <a:r>
              <a:rPr lang="en-US" sz="1400" dirty="0" err="1">
                <a:latin typeface="Calibri" panose="020F0502020204030204" pitchFamily="34" charset="0"/>
              </a:rPr>
              <a:t>l’oignon</a:t>
            </a:r>
            <a:r>
              <a:rPr lang="en-US" sz="1400" dirty="0">
                <a:latin typeface="Calibri" panose="020F0502020204030204" pitchFamily="34" charset="0"/>
              </a:rPr>
              <a:t> rouge, </a:t>
            </a:r>
            <a:r>
              <a:rPr lang="en-US" sz="1400" dirty="0" err="1">
                <a:latin typeface="Calibri" panose="020F0502020204030204" pitchFamily="34" charset="0"/>
              </a:rPr>
              <a:t>épluchez</a:t>
            </a:r>
            <a:r>
              <a:rPr lang="en-US" sz="1400" dirty="0">
                <a:latin typeface="Calibri" panose="020F0502020204030204" pitchFamily="34" charset="0"/>
              </a:rPr>
              <a:t> et </a:t>
            </a:r>
            <a:r>
              <a:rPr lang="en-US" sz="1400" dirty="0" err="1">
                <a:latin typeface="Calibri" panose="020F0502020204030204" pitchFamily="34" charset="0"/>
              </a:rPr>
              <a:t>râpez</a:t>
            </a:r>
            <a:r>
              <a:rPr lang="en-US" sz="1400" dirty="0">
                <a:latin typeface="Calibri" panose="020F0502020204030204" pitchFamily="34" charset="0"/>
              </a:rPr>
              <a:t> les carottes, </a:t>
            </a:r>
            <a:r>
              <a:rPr lang="en-US" sz="1400" dirty="0" err="1">
                <a:latin typeface="Calibri" panose="020F0502020204030204" pitchFamily="34" charset="0"/>
              </a:rPr>
              <a:t>détaillez</a:t>
            </a:r>
            <a:r>
              <a:rPr lang="en-US" sz="1400" dirty="0">
                <a:latin typeface="Calibri" panose="020F0502020204030204" pitchFamily="34" charset="0"/>
              </a:rPr>
              <a:t> les avocats </a:t>
            </a:r>
            <a:r>
              <a:rPr lang="en-US" sz="1400" dirty="0" err="1">
                <a:latin typeface="Calibri" panose="020F0502020204030204" pitchFamily="34" charset="0"/>
              </a:rPr>
              <a:t>en</a:t>
            </a:r>
            <a:r>
              <a:rPr lang="en-US" sz="1400" dirty="0">
                <a:latin typeface="Calibri" panose="020F0502020204030204" pitchFamily="34" charset="0"/>
              </a:rPr>
              <a:t> tranches fines, </a:t>
            </a:r>
            <a:r>
              <a:rPr lang="en-US" sz="1400" dirty="0" err="1">
                <a:latin typeface="Calibri" panose="020F0502020204030204" pitchFamily="34" charset="0"/>
              </a:rPr>
              <a:t>coupez</a:t>
            </a:r>
            <a:r>
              <a:rPr lang="en-US" sz="1400" dirty="0">
                <a:latin typeface="Calibri" panose="020F0502020204030204" pitchFamily="34" charset="0"/>
              </a:rPr>
              <a:t> les </a:t>
            </a:r>
            <a:r>
              <a:rPr lang="en-US" sz="1400" dirty="0" err="1">
                <a:latin typeface="Calibri" panose="020F0502020204030204" pitchFamily="34" charset="0"/>
              </a:rPr>
              <a:t>tomates</a:t>
            </a:r>
            <a:r>
              <a:rPr lang="en-US" sz="1400" dirty="0">
                <a:latin typeface="Calibri" panose="020F0502020204030204" pitchFamily="34" charset="0"/>
              </a:rPr>
              <a:t> </a:t>
            </a:r>
            <a:r>
              <a:rPr lang="en-US" sz="1400" dirty="0" err="1">
                <a:latin typeface="Calibri" panose="020F0502020204030204" pitchFamily="34" charset="0"/>
              </a:rPr>
              <a:t>cerises</a:t>
            </a:r>
            <a:r>
              <a:rPr lang="en-US" sz="1400" dirty="0">
                <a:latin typeface="Calibri" panose="020F0502020204030204" pitchFamily="34" charset="0"/>
              </a:rPr>
              <a:t> </a:t>
            </a:r>
            <a:r>
              <a:rPr lang="en-US" sz="1400" dirty="0" err="1">
                <a:latin typeface="Calibri" panose="020F0502020204030204" pitchFamily="34" charset="0"/>
              </a:rPr>
              <a:t>en</a:t>
            </a:r>
            <a:r>
              <a:rPr lang="en-US" sz="1400" dirty="0">
                <a:latin typeface="Calibri" panose="020F0502020204030204" pitchFamily="34" charset="0"/>
              </a:rPr>
              <a:t> deux et </a:t>
            </a:r>
            <a:r>
              <a:rPr lang="en-US" sz="1400" dirty="0" err="1">
                <a:latin typeface="Calibri" panose="020F0502020204030204" pitchFamily="34" charset="0"/>
              </a:rPr>
              <a:t>émiettez</a:t>
            </a:r>
            <a:r>
              <a:rPr lang="en-US" sz="1400" dirty="0">
                <a:latin typeface="Calibri" panose="020F0502020204030204" pitchFamily="34" charset="0"/>
              </a:rPr>
              <a:t> la feta avec </a:t>
            </a:r>
            <a:r>
              <a:rPr lang="en-US" sz="1400" dirty="0" err="1">
                <a:latin typeface="Calibri" panose="020F0502020204030204" pitchFamily="34" charset="0"/>
              </a:rPr>
              <a:t>une</a:t>
            </a:r>
            <a:r>
              <a:rPr lang="en-US" sz="1400" dirty="0">
                <a:latin typeface="Calibri" panose="020F0502020204030204" pitchFamily="34" charset="0"/>
              </a:rPr>
              <a:t> fourchette.</a:t>
            </a:r>
          </a:p>
          <a:p>
            <a:pPr algn="just"/>
            <a:endParaRPr lang="en-US" sz="1400" dirty="0">
              <a:latin typeface="Calibri" panose="020F0502020204030204" pitchFamily="34" charset="0"/>
            </a:endParaRPr>
          </a:p>
          <a:p>
            <a:pPr marL="285750" indent="-285750" algn="just">
              <a:buFontTx/>
              <a:buChar char="-"/>
            </a:pPr>
            <a:r>
              <a:rPr lang="en-US" sz="1400" dirty="0">
                <a:latin typeface="Calibri" panose="020F0502020204030204" pitchFamily="34" charset="0"/>
              </a:rPr>
              <a:t>Une </a:t>
            </a:r>
            <a:r>
              <a:rPr lang="en-US" sz="1400" dirty="0" err="1">
                <a:latin typeface="Calibri" panose="020F0502020204030204" pitchFamily="34" charset="0"/>
              </a:rPr>
              <a:t>fois</a:t>
            </a:r>
            <a:r>
              <a:rPr lang="en-US" sz="1400" dirty="0">
                <a:latin typeface="Calibri" panose="020F0502020204030204" pitchFamily="34" charset="0"/>
              </a:rPr>
              <a:t> le pulled pork </a:t>
            </a:r>
            <a:r>
              <a:rPr lang="en-US" sz="1400" dirty="0" err="1">
                <a:latin typeface="Calibri" panose="020F0502020204030204" pitchFamily="34" charset="0"/>
              </a:rPr>
              <a:t>chaud</a:t>
            </a:r>
            <a:r>
              <a:rPr lang="en-US" sz="1400" dirty="0">
                <a:latin typeface="Calibri" panose="020F0502020204030204" pitchFamily="34" charset="0"/>
              </a:rPr>
              <a:t>, </a:t>
            </a:r>
            <a:r>
              <a:rPr lang="en-US" sz="1400" dirty="0" err="1">
                <a:latin typeface="Calibri" panose="020F0502020204030204" pitchFamily="34" charset="0"/>
              </a:rPr>
              <a:t>sortez</a:t>
            </a:r>
            <a:r>
              <a:rPr lang="en-US" sz="1400" dirty="0">
                <a:latin typeface="Calibri" panose="020F0502020204030204" pitchFamily="34" charset="0"/>
              </a:rPr>
              <a:t> le plat du four </a:t>
            </a:r>
            <a:r>
              <a:rPr lang="en-US" sz="1400" dirty="0" err="1">
                <a:latin typeface="Calibri" panose="020F0502020204030204" pitchFamily="34" charset="0"/>
              </a:rPr>
              <a:t>puis</a:t>
            </a:r>
            <a:r>
              <a:rPr lang="en-US" sz="1400" dirty="0">
                <a:latin typeface="Calibri" panose="020F0502020204030204" pitchFamily="34" charset="0"/>
              </a:rPr>
              <a:t> </a:t>
            </a:r>
            <a:r>
              <a:rPr lang="en-US" sz="1400" dirty="0" err="1">
                <a:latin typeface="Calibri" panose="020F0502020204030204" pitchFamily="34" charset="0"/>
              </a:rPr>
              <a:t>effilochez</a:t>
            </a:r>
            <a:r>
              <a:rPr lang="en-US" sz="1400" dirty="0">
                <a:latin typeface="Calibri" panose="020F0502020204030204" pitchFamily="34" charset="0"/>
              </a:rPr>
              <a:t> le pulled pork à </a:t>
            </a:r>
            <a:r>
              <a:rPr lang="en-US" sz="1400" dirty="0" err="1">
                <a:latin typeface="Calibri" panose="020F0502020204030204" pitchFamily="34" charset="0"/>
              </a:rPr>
              <a:t>l’aide</a:t>
            </a:r>
            <a:r>
              <a:rPr lang="en-US" sz="1400" dirty="0">
                <a:latin typeface="Calibri" panose="020F0502020204030204" pitchFamily="34" charset="0"/>
              </a:rPr>
              <a:t> de 2 fourchettes et </a:t>
            </a:r>
            <a:r>
              <a:rPr lang="en-US" sz="1400" dirty="0" err="1">
                <a:latin typeface="Calibri" panose="020F0502020204030204" pitchFamily="34" charset="0"/>
              </a:rPr>
              <a:t>mélangez</a:t>
            </a:r>
            <a:r>
              <a:rPr lang="en-US" sz="1400" dirty="0">
                <a:latin typeface="Calibri" panose="020F0502020204030204" pitchFamily="34" charset="0"/>
              </a:rPr>
              <a:t>-le bien à </a:t>
            </a:r>
            <a:r>
              <a:rPr lang="en-US" sz="1400" dirty="0" err="1">
                <a:latin typeface="Calibri" panose="020F0502020204030204" pitchFamily="34" charset="0"/>
              </a:rPr>
              <a:t>sa</a:t>
            </a:r>
            <a:r>
              <a:rPr lang="en-US" sz="1400" dirty="0">
                <a:latin typeface="Calibri" panose="020F0502020204030204" pitchFamily="34" charset="0"/>
              </a:rPr>
              <a:t> sauce.</a:t>
            </a:r>
          </a:p>
          <a:p>
            <a:pPr algn="just"/>
            <a:endParaRPr lang="en-US" sz="1400" dirty="0">
              <a:latin typeface="Calibri" panose="020F0502020204030204" pitchFamily="34" charset="0"/>
            </a:endParaRPr>
          </a:p>
          <a:p>
            <a:pPr marL="285750" indent="-285750" algn="just">
              <a:buFontTx/>
              <a:buChar char="-"/>
            </a:pPr>
            <a:r>
              <a:rPr lang="en-US" sz="1400" dirty="0" err="1">
                <a:latin typeface="Calibri" panose="020F0502020204030204" pitchFamily="34" charset="0"/>
              </a:rPr>
              <a:t>Garnissez</a:t>
            </a:r>
            <a:r>
              <a:rPr lang="en-US" sz="1400" dirty="0">
                <a:latin typeface="Calibri" panose="020F0502020204030204" pitchFamily="34" charset="0"/>
              </a:rPr>
              <a:t> la </a:t>
            </a:r>
            <a:r>
              <a:rPr lang="en-US" sz="1400" dirty="0" err="1">
                <a:latin typeface="Calibri" panose="020F0502020204030204" pitchFamily="34" charset="0"/>
              </a:rPr>
              <a:t>moitié</a:t>
            </a:r>
            <a:r>
              <a:rPr lang="en-US" sz="1400" dirty="0">
                <a:latin typeface="Calibri" panose="020F0502020204030204" pitchFamily="34" charset="0"/>
              </a:rPr>
              <a:t> des tortillas avec le guacamole, le fromage </a:t>
            </a:r>
            <a:r>
              <a:rPr lang="en-US" sz="1400" dirty="0" err="1">
                <a:latin typeface="Calibri" panose="020F0502020204030204" pitchFamily="34" charset="0"/>
              </a:rPr>
              <a:t>blanc</a:t>
            </a:r>
            <a:r>
              <a:rPr lang="en-US" sz="1400" dirty="0">
                <a:latin typeface="Calibri" panose="020F0502020204030204" pitchFamily="34" charset="0"/>
              </a:rPr>
              <a:t>, le pulled pork et les </a:t>
            </a:r>
            <a:r>
              <a:rPr lang="en-US" sz="1400" dirty="0" err="1">
                <a:latin typeface="Calibri" panose="020F0502020204030204" pitchFamily="34" charset="0"/>
              </a:rPr>
              <a:t>légumes</a:t>
            </a:r>
            <a:r>
              <a:rPr lang="en-US" sz="1400" dirty="0">
                <a:latin typeface="Calibri" panose="020F0502020204030204" pitchFamily="34" charset="0"/>
              </a:rPr>
              <a:t> coupés (</a:t>
            </a:r>
            <a:r>
              <a:rPr lang="en-US" sz="1400" dirty="0" err="1">
                <a:latin typeface="Calibri" panose="020F0502020204030204" pitchFamily="34" charset="0"/>
              </a:rPr>
              <a:t>oignon</a:t>
            </a:r>
            <a:r>
              <a:rPr lang="en-US" sz="1400" dirty="0">
                <a:latin typeface="Calibri" panose="020F0502020204030204" pitchFamily="34" charset="0"/>
              </a:rPr>
              <a:t>, </a:t>
            </a:r>
            <a:r>
              <a:rPr lang="en-US" sz="1400" dirty="0" err="1">
                <a:latin typeface="Calibri" panose="020F0502020204030204" pitchFamily="34" charset="0"/>
              </a:rPr>
              <a:t>tomates</a:t>
            </a:r>
            <a:r>
              <a:rPr lang="en-US" sz="1400" dirty="0">
                <a:latin typeface="Calibri" panose="020F0502020204030204" pitchFamily="34" charset="0"/>
              </a:rPr>
              <a:t>, carottes et avocats). </a:t>
            </a:r>
            <a:r>
              <a:rPr lang="en-US" sz="1400" dirty="0" err="1">
                <a:latin typeface="Calibri" panose="020F0502020204030204" pitchFamily="34" charset="0"/>
              </a:rPr>
              <a:t>Repliez</a:t>
            </a:r>
            <a:r>
              <a:rPr lang="en-US" sz="1400" dirty="0">
                <a:latin typeface="Calibri" panose="020F0502020204030204" pitchFamily="34" charset="0"/>
              </a:rPr>
              <a:t> les </a:t>
            </a:r>
            <a:r>
              <a:rPr lang="en-US" sz="1400" dirty="0" err="1">
                <a:latin typeface="Calibri" panose="020F0502020204030204" pitchFamily="34" charset="0"/>
              </a:rPr>
              <a:t>côtés</a:t>
            </a:r>
            <a:r>
              <a:rPr lang="en-US" sz="1400" dirty="0">
                <a:latin typeface="Calibri" panose="020F0502020204030204" pitchFamily="34" charset="0"/>
              </a:rPr>
              <a:t> des tortillas et </a:t>
            </a:r>
            <a:r>
              <a:rPr lang="en-US" sz="1400" dirty="0" err="1">
                <a:latin typeface="Calibri" panose="020F0502020204030204" pitchFamily="34" charset="0"/>
              </a:rPr>
              <a:t>roulez</a:t>
            </a:r>
            <a:r>
              <a:rPr lang="en-US" sz="1400" dirty="0">
                <a:latin typeface="Calibri" panose="020F0502020204030204" pitchFamily="34" charset="0"/>
              </a:rPr>
              <a:t> les wraps </a:t>
            </a:r>
            <a:r>
              <a:rPr lang="en-US" sz="1400" dirty="0" err="1">
                <a:latin typeface="Calibri" panose="020F0502020204030204" pitchFamily="34" charset="0"/>
              </a:rPr>
              <a:t>en</a:t>
            </a:r>
            <a:r>
              <a:rPr lang="en-US" sz="1400" dirty="0">
                <a:latin typeface="Calibri" panose="020F0502020204030204" pitchFamily="34" charset="0"/>
              </a:rPr>
              <a:t> </a:t>
            </a:r>
            <a:r>
              <a:rPr lang="en-US" sz="1400" dirty="0" err="1">
                <a:latin typeface="Calibri" panose="020F0502020204030204" pitchFamily="34" charset="0"/>
              </a:rPr>
              <a:t>serrant</a:t>
            </a:r>
            <a:r>
              <a:rPr lang="en-US" sz="1400" dirty="0">
                <a:latin typeface="Calibri" panose="020F0502020204030204" pitchFamily="34" charset="0"/>
              </a:rPr>
              <a:t> bien.</a:t>
            </a:r>
          </a:p>
          <a:p>
            <a:pPr algn="just"/>
            <a:endParaRPr lang="en-US" sz="1400" dirty="0">
              <a:latin typeface="Calibri" panose="020F0502020204030204" pitchFamily="34" charset="0"/>
            </a:endParaRPr>
          </a:p>
          <a:p>
            <a:pPr marL="285750" indent="-285750" algn="just">
              <a:buFontTx/>
              <a:buChar char="-"/>
            </a:pPr>
            <a:r>
              <a:rPr lang="en-US" sz="1400" dirty="0" err="1">
                <a:latin typeface="Calibri" panose="020F0502020204030204" pitchFamily="34" charset="0"/>
              </a:rPr>
              <a:t>Coupez</a:t>
            </a:r>
            <a:r>
              <a:rPr lang="en-US" sz="1400" dirty="0">
                <a:latin typeface="Calibri" panose="020F0502020204030204" pitchFamily="34" charset="0"/>
              </a:rPr>
              <a:t> les wraps </a:t>
            </a:r>
            <a:r>
              <a:rPr lang="en-US" sz="1400" dirty="0" err="1">
                <a:latin typeface="Calibri" panose="020F0502020204030204" pitchFamily="34" charset="0"/>
              </a:rPr>
              <a:t>en</a:t>
            </a:r>
            <a:r>
              <a:rPr lang="en-US" sz="1400" dirty="0">
                <a:latin typeface="Calibri" panose="020F0502020204030204" pitchFamily="34" charset="0"/>
              </a:rPr>
              <a:t> deux </a:t>
            </a:r>
            <a:r>
              <a:rPr lang="en-US" sz="1400" dirty="0" err="1">
                <a:latin typeface="Calibri" panose="020F0502020204030204" pitchFamily="34" charset="0"/>
              </a:rPr>
              <a:t>puis</a:t>
            </a:r>
            <a:r>
              <a:rPr lang="en-US" sz="1400" dirty="0">
                <a:latin typeface="Calibri" panose="020F0502020204030204" pitchFamily="34" charset="0"/>
              </a:rPr>
              <a:t> </a:t>
            </a:r>
            <a:r>
              <a:rPr lang="en-US" sz="1400" dirty="0" err="1">
                <a:latin typeface="Calibri" panose="020F0502020204030204" pitchFamily="34" charset="0"/>
              </a:rPr>
              <a:t>saupoudrez</a:t>
            </a:r>
            <a:r>
              <a:rPr lang="en-US" sz="1400" dirty="0">
                <a:latin typeface="Calibri" panose="020F0502020204030204" pitchFamily="34" charset="0"/>
              </a:rPr>
              <a:t> la garniture </a:t>
            </a:r>
            <a:r>
              <a:rPr lang="en-US" sz="1400" dirty="0" err="1">
                <a:latin typeface="Calibri" panose="020F0502020204030204" pitchFamily="34" charset="0"/>
              </a:rPr>
              <a:t>d’oignons</a:t>
            </a:r>
            <a:r>
              <a:rPr lang="en-US" sz="1400" dirty="0">
                <a:latin typeface="Calibri" panose="020F0502020204030204" pitchFamily="34" charset="0"/>
              </a:rPr>
              <a:t> frits </a:t>
            </a:r>
            <a:r>
              <a:rPr lang="en-US" sz="1400" dirty="0" err="1">
                <a:latin typeface="Calibri" panose="020F0502020204030204" pitchFamily="34" charset="0"/>
              </a:rPr>
              <a:t>avant</a:t>
            </a:r>
            <a:r>
              <a:rPr lang="en-US" sz="1400" dirty="0">
                <a:latin typeface="Calibri" panose="020F0502020204030204" pitchFamily="34" charset="0"/>
              </a:rPr>
              <a:t> de </a:t>
            </a:r>
            <a:r>
              <a:rPr lang="en-US" sz="1400" dirty="0" err="1">
                <a:latin typeface="Calibri" panose="020F0502020204030204" pitchFamily="34" charset="0"/>
              </a:rPr>
              <a:t>déguster</a:t>
            </a:r>
            <a:r>
              <a:rPr lang="en-US" sz="1400" dirty="0">
                <a:latin typeface="Calibri" panose="020F0502020204030204" pitchFamily="34" charset="0"/>
              </a:rPr>
              <a:t>.</a:t>
            </a:r>
          </a:p>
          <a:p>
            <a:pPr lvl="1" algn="just"/>
            <a:endParaRPr lang="en-US" sz="1400" dirty="0"/>
          </a:p>
          <a:p>
            <a:pPr algn="just"/>
            <a:endParaRPr lang="en-US" sz="1400" dirty="0"/>
          </a:p>
        </p:txBody>
      </p:sp>
      <p:sp>
        <p:nvSpPr>
          <p:cNvPr id="14" name="ZoneTexte 13">
            <a:extLst>
              <a:ext uri="{FF2B5EF4-FFF2-40B4-BE49-F238E27FC236}">
                <a16:creationId xmlns:a16="http://schemas.microsoft.com/office/drawing/2014/main" id="{B3C3B103-D1DD-C963-4EC1-B252C50B6258}"/>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minutes</a:t>
            </a:r>
          </a:p>
          <a:p>
            <a:r>
              <a:rPr lang="fr-FR" sz="1400" b="1" dirty="0">
                <a:solidFill>
                  <a:srgbClr val="8B2331"/>
                </a:solidFill>
                <a:latin typeface="Calibri" panose="020F0502020204030204" pitchFamily="34" charset="0"/>
              </a:rPr>
              <a:t>Cuisson : 15 minutes</a:t>
            </a:r>
          </a:p>
        </p:txBody>
      </p:sp>
      <p:sp>
        <p:nvSpPr>
          <p:cNvPr id="15" name="ZoneTexte 14">
            <a:extLst>
              <a:ext uri="{FF2B5EF4-FFF2-40B4-BE49-F238E27FC236}">
                <a16:creationId xmlns:a16="http://schemas.microsoft.com/office/drawing/2014/main" id="{114166AD-E66B-123C-376B-906D3406BDB8}"/>
              </a:ext>
            </a:extLst>
          </p:cNvPr>
          <p:cNvSpPr txBox="1"/>
          <p:nvPr/>
        </p:nvSpPr>
        <p:spPr>
          <a:xfrm>
            <a:off x="4605875" y="970015"/>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p:txBody>
      </p:sp>
      <p:sp>
        <p:nvSpPr>
          <p:cNvPr id="7" name="Titre 1">
            <a:extLst>
              <a:ext uri="{FF2B5EF4-FFF2-40B4-BE49-F238E27FC236}">
                <a16:creationId xmlns:a16="http://schemas.microsoft.com/office/drawing/2014/main" id="{56F19843-FD31-E71E-69FD-4EA5B6193E83}"/>
              </a:ext>
            </a:extLst>
          </p:cNvPr>
          <p:cNvSpPr>
            <a:spLocks noGrp="1"/>
          </p:cNvSpPr>
          <p:nvPr>
            <p:ph type="title"/>
          </p:nvPr>
        </p:nvSpPr>
        <p:spPr>
          <a:xfrm>
            <a:off x="5375920" y="262447"/>
            <a:ext cx="4924863" cy="473695"/>
          </a:xfrm>
        </p:spPr>
        <p:txBody>
          <a:bodyPr/>
          <a:lstStyle/>
          <a:p>
            <a:r>
              <a:rPr lang="en-US" sz="2400" dirty="0"/>
              <a:t>Wrap au pulled pork</a:t>
            </a:r>
            <a:endParaRPr lang="fr-FR" sz="2400" dirty="0"/>
          </a:p>
        </p:txBody>
      </p:sp>
      <p:pic>
        <p:nvPicPr>
          <p:cNvPr id="5" name="Image 4" descr="Une image contenant Cuisine, repas, nourriture, plat&#10;&#10;Description générée automatiquement">
            <a:extLst>
              <a:ext uri="{FF2B5EF4-FFF2-40B4-BE49-F238E27FC236}">
                <a16:creationId xmlns:a16="http://schemas.microsoft.com/office/drawing/2014/main" id="{66D2D9B2-D75C-55AA-0F4C-B86ED7EACC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97" y="-60816"/>
            <a:ext cx="4653087" cy="6979631"/>
          </a:xfrm>
          <a:prstGeom prst="rect">
            <a:avLst/>
          </a:prstGeom>
        </p:spPr>
      </p:pic>
    </p:spTree>
    <p:extLst>
      <p:ext uri="{BB962C8B-B14F-4D97-AF65-F5344CB8AC3E}">
        <p14:creationId xmlns:p14="http://schemas.microsoft.com/office/powerpoint/2010/main" val="18502054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EDD6E-A2F8-614F-8613-AEF272126FD7}"/>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35EBCA2-C34F-8CEF-08F1-2A7A38EF71A3}"/>
              </a:ext>
            </a:extLst>
          </p:cNvPr>
          <p:cNvSpPr>
            <a:spLocks noGrp="1"/>
          </p:cNvSpPr>
          <p:nvPr>
            <p:ph type="sldNum" sz="quarter" idx="4"/>
          </p:nvPr>
        </p:nvSpPr>
        <p:spPr/>
        <p:txBody>
          <a:bodyPr/>
          <a:lstStyle/>
          <a:p>
            <a:pPr>
              <a:defRPr/>
            </a:pPr>
            <a:fld id="{B6546EDA-AC4C-4A45-AF53-BF0FE0BAFCCB}" type="slidenum">
              <a:rPr lang="fr-FR">
                <a:solidFill>
                  <a:prstClr val="white"/>
                </a:solidFill>
              </a:rPr>
              <a:pPr>
                <a:defRPr/>
              </a:pPr>
              <a:t>55</a:t>
            </a:fld>
            <a:endParaRPr lang="fr-FR" dirty="0">
              <a:solidFill>
                <a:prstClr val="white"/>
              </a:solidFill>
            </a:endParaRPr>
          </a:p>
        </p:txBody>
      </p:sp>
      <p:sp>
        <p:nvSpPr>
          <p:cNvPr id="8" name="ZoneTexte 7">
            <a:extLst>
              <a:ext uri="{FF2B5EF4-FFF2-40B4-BE49-F238E27FC236}">
                <a16:creationId xmlns:a16="http://schemas.microsoft.com/office/drawing/2014/main" id="{EBF33A38-BA78-2C58-6059-452822465222}"/>
              </a:ext>
            </a:extLst>
          </p:cNvPr>
          <p:cNvSpPr txBox="1"/>
          <p:nvPr/>
        </p:nvSpPr>
        <p:spPr>
          <a:xfrm>
            <a:off x="4653181" y="2348880"/>
            <a:ext cx="2817996" cy="3323987"/>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171450" indent="-171450">
              <a:buFont typeface="Arial" panose="020B0604020202020204" pitchFamily="34" charset="0"/>
              <a:buChar char="•"/>
            </a:pPr>
            <a:r>
              <a:rPr lang="en-US" sz="1400" dirty="0">
                <a:latin typeface="Calibri" panose="020F0502020204030204" pitchFamily="34" charset="0"/>
              </a:rPr>
              <a:t>1 pièce </a:t>
            </a:r>
            <a:r>
              <a:rPr lang="en-US" sz="1400" dirty="0" err="1">
                <a:latin typeface="Calibri" panose="020F0502020204030204" pitchFamily="34" charset="0"/>
              </a:rPr>
              <a:t>d’effiloché</a:t>
            </a:r>
            <a:r>
              <a:rPr lang="en-US" sz="1400" dirty="0">
                <a:latin typeface="Calibri" panose="020F0502020204030204" pitchFamily="34" charset="0"/>
              </a:rPr>
              <a:t> de </a:t>
            </a:r>
            <a:r>
              <a:rPr lang="en-US" sz="1400" dirty="0" err="1">
                <a:latin typeface="Calibri" panose="020F0502020204030204" pitchFamily="34" charset="0"/>
              </a:rPr>
              <a:t>porc</a:t>
            </a:r>
            <a:r>
              <a:rPr lang="en-US" sz="1400" dirty="0">
                <a:latin typeface="Calibri" panose="020F0502020204030204" pitchFamily="34" charset="0"/>
              </a:rPr>
              <a:t> “pulled pork” Pierre Schmidt</a:t>
            </a:r>
          </a:p>
          <a:p>
            <a:pPr marL="171450" indent="-171450">
              <a:buFont typeface="Arial" panose="020B0604020202020204" pitchFamily="34" charset="0"/>
              <a:buChar char="•"/>
            </a:pPr>
            <a:r>
              <a:rPr lang="en-US" sz="1400" dirty="0">
                <a:latin typeface="Calibri" panose="020F0502020204030204" pitchFamily="34" charset="0"/>
              </a:rPr>
              <a:t>2 pâtes à pizza (</a:t>
            </a:r>
            <a:r>
              <a:rPr lang="en-US" sz="1400" dirty="0" err="1">
                <a:latin typeface="Calibri" panose="020F0502020204030204" pitchFamily="34" charset="0"/>
              </a:rPr>
              <a:t>achetées</a:t>
            </a:r>
            <a:r>
              <a:rPr lang="en-US" sz="1400" dirty="0">
                <a:latin typeface="Calibri" panose="020F0502020204030204" pitchFamily="34" charset="0"/>
              </a:rPr>
              <a:t> </a:t>
            </a:r>
            <a:r>
              <a:rPr lang="en-US" sz="1400" dirty="0" err="1">
                <a:latin typeface="Calibri" panose="020F0502020204030204" pitchFamily="34" charset="0"/>
              </a:rPr>
              <a:t>ou</a:t>
            </a:r>
            <a:r>
              <a:rPr lang="en-US" sz="1400" dirty="0">
                <a:latin typeface="Calibri" panose="020F0502020204030204" pitchFamily="34" charset="0"/>
              </a:rPr>
              <a:t> </a:t>
            </a:r>
            <a:r>
              <a:rPr lang="en-US" sz="1400" dirty="0" err="1">
                <a:latin typeface="Calibri" panose="020F0502020204030204" pitchFamily="34" charset="0"/>
              </a:rPr>
              <a:t>faites</a:t>
            </a:r>
            <a:r>
              <a:rPr lang="en-US" sz="1400" dirty="0">
                <a:latin typeface="Calibri" panose="020F0502020204030204" pitchFamily="34" charset="0"/>
              </a:rPr>
              <a:t> </a:t>
            </a:r>
            <a:r>
              <a:rPr lang="en-US" sz="1400" dirty="0" err="1">
                <a:latin typeface="Calibri" panose="020F0502020204030204" pitchFamily="34" charset="0"/>
              </a:rPr>
              <a:t>maison</a:t>
            </a:r>
            <a:r>
              <a:rPr lang="en-US" sz="1400" dirty="0">
                <a:latin typeface="Calibri" panose="020F0502020204030204" pitchFamily="34" charset="0"/>
              </a:rPr>
              <a:t>)</a:t>
            </a:r>
          </a:p>
          <a:p>
            <a:pPr marL="171450" indent="-171450">
              <a:buFont typeface="Arial" panose="020B0604020202020204" pitchFamily="34" charset="0"/>
              <a:buChar char="•"/>
            </a:pPr>
            <a:r>
              <a:rPr lang="en-US" sz="1400" dirty="0">
                <a:latin typeface="Calibri" panose="020F0502020204030204" pitchFamily="34" charset="0"/>
              </a:rPr>
              <a:t>400g de coulis de </a:t>
            </a:r>
            <a:r>
              <a:rPr lang="en-US" sz="1400" dirty="0" err="1">
                <a:latin typeface="Calibri" panose="020F0502020204030204" pitchFamily="34" charset="0"/>
              </a:rPr>
              <a:t>tomate</a:t>
            </a:r>
            <a:endParaRPr lang="en-US" sz="1400" dirty="0">
              <a:latin typeface="Calibri" panose="020F0502020204030204" pitchFamily="34" charset="0"/>
            </a:endParaRPr>
          </a:p>
          <a:p>
            <a:pPr marL="171450" indent="-171450">
              <a:buFont typeface="Arial" panose="020B0604020202020204" pitchFamily="34" charset="0"/>
              <a:buChar char="•"/>
            </a:pPr>
            <a:r>
              <a:rPr lang="en-US" sz="1400" dirty="0">
                <a:latin typeface="Calibri" panose="020F0502020204030204" pitchFamily="34" charset="0"/>
              </a:rPr>
              <a:t>1 </a:t>
            </a:r>
            <a:r>
              <a:rPr lang="en-US" sz="1400" dirty="0" err="1">
                <a:latin typeface="Calibri" panose="020F0502020204030204" pitchFamily="34" charset="0"/>
              </a:rPr>
              <a:t>oignon</a:t>
            </a:r>
            <a:r>
              <a:rPr lang="en-US" sz="1400" dirty="0">
                <a:latin typeface="Calibri" panose="020F0502020204030204" pitchFamily="34" charset="0"/>
              </a:rPr>
              <a:t> rouge</a:t>
            </a:r>
          </a:p>
          <a:p>
            <a:pPr marL="171450" indent="-171450">
              <a:buFont typeface="Arial" panose="020B0604020202020204" pitchFamily="34" charset="0"/>
              <a:buChar char="•"/>
            </a:pPr>
            <a:r>
              <a:rPr lang="en-US" sz="1400" dirty="0">
                <a:latin typeface="Calibri" panose="020F0502020204030204" pitchFamily="34" charset="0"/>
              </a:rPr>
              <a:t>Une </a:t>
            </a:r>
            <a:r>
              <a:rPr lang="en-US" sz="1400" dirty="0" err="1">
                <a:latin typeface="Calibri" panose="020F0502020204030204" pitchFamily="34" charset="0"/>
              </a:rPr>
              <a:t>grosse</a:t>
            </a:r>
            <a:r>
              <a:rPr lang="en-US" sz="1400" dirty="0">
                <a:latin typeface="Calibri" panose="020F0502020204030204" pitchFamily="34" charset="0"/>
              </a:rPr>
              <a:t> </a:t>
            </a:r>
            <a:r>
              <a:rPr lang="en-US" sz="1400" dirty="0" err="1">
                <a:latin typeface="Calibri" panose="020F0502020204030204" pitchFamily="34" charset="0"/>
              </a:rPr>
              <a:t>poignée</a:t>
            </a:r>
            <a:r>
              <a:rPr lang="en-US" sz="1400" dirty="0">
                <a:latin typeface="Calibri" panose="020F0502020204030204" pitchFamily="34" charset="0"/>
              </a:rPr>
              <a:t> de </a:t>
            </a:r>
            <a:r>
              <a:rPr lang="en-US" sz="1400" dirty="0" err="1">
                <a:latin typeface="Calibri" panose="020F0502020204030204" pitchFamily="34" charset="0"/>
              </a:rPr>
              <a:t>feuilles</a:t>
            </a:r>
            <a:r>
              <a:rPr lang="en-US" sz="1400" dirty="0">
                <a:latin typeface="Calibri" panose="020F0502020204030204" pitchFamily="34" charset="0"/>
              </a:rPr>
              <a:t> de roquette</a:t>
            </a:r>
          </a:p>
          <a:p>
            <a:pPr marL="171450" indent="-171450">
              <a:buFont typeface="Arial" panose="020B0604020202020204" pitchFamily="34" charset="0"/>
              <a:buChar char="•"/>
            </a:pPr>
            <a:r>
              <a:rPr lang="en-US" sz="1400" dirty="0">
                <a:latin typeface="Calibri" panose="020F0502020204030204" pitchFamily="34" charset="0"/>
              </a:rPr>
              <a:t>2 </a:t>
            </a:r>
            <a:r>
              <a:rPr lang="en-US" sz="1400" dirty="0" err="1">
                <a:latin typeface="Calibri" panose="020F0502020204030204" pitchFamily="34" charset="0"/>
              </a:rPr>
              <a:t>burratas</a:t>
            </a:r>
            <a:endParaRPr lang="en-US" sz="1400" dirty="0">
              <a:latin typeface="Calibri" panose="020F0502020204030204" pitchFamily="34" charset="0"/>
            </a:endParaRPr>
          </a:p>
          <a:p>
            <a:pPr marL="171450" indent="-171450">
              <a:buFont typeface="Arial" panose="020B0604020202020204" pitchFamily="34" charset="0"/>
              <a:buChar char="•"/>
            </a:pPr>
            <a:r>
              <a:rPr lang="en-US" sz="1400" dirty="0" err="1">
                <a:latin typeface="Calibri" panose="020F0502020204030204" pitchFamily="34" charset="0"/>
              </a:rPr>
              <a:t>Quelques</a:t>
            </a:r>
            <a:r>
              <a:rPr lang="en-US" sz="1400" dirty="0">
                <a:latin typeface="Calibri" panose="020F0502020204030204" pitchFamily="34" charset="0"/>
              </a:rPr>
              <a:t> fleurs de </a:t>
            </a:r>
            <a:r>
              <a:rPr lang="en-US" sz="1400" dirty="0" err="1">
                <a:latin typeface="Calibri" panose="020F0502020204030204" pitchFamily="34" charset="0"/>
              </a:rPr>
              <a:t>câpres</a:t>
            </a:r>
            <a:r>
              <a:rPr lang="en-US" sz="1400" dirty="0">
                <a:latin typeface="Calibri" panose="020F0502020204030204" pitchFamily="34" charset="0"/>
              </a:rPr>
              <a:t> (</a:t>
            </a:r>
            <a:r>
              <a:rPr lang="en-US" sz="1400" dirty="0" err="1">
                <a:latin typeface="Calibri" panose="020F0502020204030204" pitchFamily="34" charset="0"/>
              </a:rPr>
              <a:t>facultatif</a:t>
            </a:r>
            <a:r>
              <a:rPr lang="en-US" sz="1400" dirty="0">
                <a:latin typeface="Calibri" panose="020F0502020204030204" pitchFamily="34" charset="0"/>
              </a:rPr>
              <a:t>)</a:t>
            </a:r>
          </a:p>
          <a:p>
            <a:pPr marL="171450" indent="-171450">
              <a:buFont typeface="Arial" panose="020B0604020202020204" pitchFamily="34" charset="0"/>
              <a:buChar char="•"/>
            </a:pPr>
            <a:r>
              <a:rPr lang="en-US" sz="1400" dirty="0">
                <a:latin typeface="Calibri" panose="020F0502020204030204" pitchFamily="34" charset="0"/>
              </a:rPr>
              <a:t>Origan, </a:t>
            </a:r>
            <a:r>
              <a:rPr lang="en-US" sz="1400" dirty="0" err="1">
                <a:latin typeface="Calibri" panose="020F0502020204030204" pitchFamily="34" charset="0"/>
              </a:rPr>
              <a:t>sel</a:t>
            </a:r>
            <a:r>
              <a:rPr lang="en-US" sz="1400" dirty="0">
                <a:latin typeface="Calibri" panose="020F0502020204030204" pitchFamily="34" charset="0"/>
              </a:rPr>
              <a:t>, poivre</a:t>
            </a:r>
          </a:p>
          <a:p>
            <a:endParaRPr lang="fr-FR" sz="1400" u="sng" dirty="0">
              <a:latin typeface="Calibri" panose="020F0502020204030204" pitchFamily="34" charset="0"/>
              <a:cs typeface="Andalus" panose="02020603050405020304" pitchFamily="18" charset="-78"/>
            </a:endParaRPr>
          </a:p>
        </p:txBody>
      </p:sp>
      <p:sp>
        <p:nvSpPr>
          <p:cNvPr id="9" name="ZoneTexte 8">
            <a:extLst>
              <a:ext uri="{FF2B5EF4-FFF2-40B4-BE49-F238E27FC236}">
                <a16:creationId xmlns:a16="http://schemas.microsoft.com/office/drawing/2014/main" id="{E551CF37-B368-3CAF-C936-751D134EFCFD}"/>
              </a:ext>
            </a:extLst>
          </p:cNvPr>
          <p:cNvSpPr txBox="1"/>
          <p:nvPr/>
        </p:nvSpPr>
        <p:spPr>
          <a:xfrm>
            <a:off x="7471177" y="1339347"/>
            <a:ext cx="4608512" cy="5047536"/>
          </a:xfrm>
          <a:prstGeom prst="rect">
            <a:avLst/>
          </a:prstGeom>
          <a:noFill/>
        </p:spPr>
        <p:txBody>
          <a:bodyPr wrap="square" rtlCol="0">
            <a:spAutoFit/>
          </a:bodyPr>
          <a:lstStyle/>
          <a:p>
            <a:r>
              <a:rPr lang="fr-FR" sz="1600" b="1" u="sng" dirty="0">
                <a:latin typeface="Calibri" panose="020F0502020204030204" pitchFamily="34" charset="0"/>
              </a:rPr>
              <a:t>Préparation :</a:t>
            </a:r>
          </a:p>
          <a:p>
            <a:endParaRPr lang="fr-FR" sz="1200" b="1" u="sng" dirty="0">
              <a:latin typeface="Calibri" panose="020F0502020204030204" pitchFamily="34" charset="0"/>
            </a:endParaRPr>
          </a:p>
          <a:p>
            <a:pPr marL="285750" indent="-285750" algn="just">
              <a:buFontTx/>
              <a:buChar char="-"/>
            </a:pPr>
            <a:r>
              <a:rPr lang="en-US" sz="1400" dirty="0" err="1">
                <a:latin typeface="Calibri" panose="020F0502020204030204" pitchFamily="34" charset="0"/>
              </a:rPr>
              <a:t>Préchauffez</a:t>
            </a:r>
            <a:r>
              <a:rPr lang="en-US" sz="1400" dirty="0">
                <a:latin typeface="Calibri" panose="020F0502020204030204" pitchFamily="34" charset="0"/>
              </a:rPr>
              <a:t> le four à 180°C.</a:t>
            </a:r>
          </a:p>
          <a:p>
            <a:pPr algn="just"/>
            <a:endParaRPr lang="en-US" sz="1400" dirty="0">
              <a:latin typeface="Calibri" panose="020F0502020204030204" pitchFamily="34" charset="0"/>
            </a:endParaRPr>
          </a:p>
          <a:p>
            <a:pPr marL="285750" indent="-285750" algn="just">
              <a:buFontTx/>
              <a:buChar char="-"/>
            </a:pPr>
            <a:r>
              <a:rPr lang="en-US" sz="1400" dirty="0" err="1">
                <a:latin typeface="Calibri" panose="020F0502020204030204" pitchFamily="34" charset="0"/>
              </a:rPr>
              <a:t>Ouvrez</a:t>
            </a:r>
            <a:r>
              <a:rPr lang="en-US" sz="1400" dirty="0">
                <a:latin typeface="Calibri" panose="020F0502020204030204" pitchFamily="34" charset="0"/>
              </a:rPr>
              <a:t> la poche de pulled pork et </a:t>
            </a:r>
            <a:r>
              <a:rPr lang="en-US" sz="1400" dirty="0" err="1">
                <a:latin typeface="Calibri" panose="020F0502020204030204" pitchFamily="34" charset="0"/>
              </a:rPr>
              <a:t>disposez</a:t>
            </a:r>
            <a:r>
              <a:rPr lang="en-US" sz="1400" dirty="0">
                <a:latin typeface="Calibri" panose="020F0502020204030204" pitchFamily="34" charset="0"/>
              </a:rPr>
              <a:t>-le dans un plat avec </a:t>
            </a:r>
            <a:r>
              <a:rPr lang="en-US" sz="1400" dirty="0" err="1">
                <a:latin typeface="Calibri" panose="020F0502020204030204" pitchFamily="34" charset="0"/>
              </a:rPr>
              <a:t>couvercle</a:t>
            </a:r>
            <a:r>
              <a:rPr lang="en-US" sz="1400" dirty="0">
                <a:latin typeface="Calibri" panose="020F0502020204030204" pitchFamily="34" charset="0"/>
              </a:rPr>
              <a:t> </a:t>
            </a:r>
            <a:r>
              <a:rPr lang="en-US" sz="1400" dirty="0" err="1">
                <a:latin typeface="Calibri" panose="020F0502020204030204" pitchFamily="34" charset="0"/>
              </a:rPr>
              <a:t>avant</a:t>
            </a:r>
            <a:r>
              <a:rPr lang="en-US" sz="1400" dirty="0">
                <a:latin typeface="Calibri" panose="020F0502020204030204" pitchFamily="34" charset="0"/>
              </a:rPr>
              <a:t> de </a:t>
            </a:r>
            <a:r>
              <a:rPr lang="en-US" sz="1400" dirty="0" err="1">
                <a:latin typeface="Calibri" panose="020F0502020204030204" pitchFamily="34" charset="0"/>
              </a:rPr>
              <a:t>l’enfourner</a:t>
            </a:r>
            <a:r>
              <a:rPr lang="en-US" sz="1400" dirty="0">
                <a:latin typeface="Calibri" panose="020F0502020204030204" pitchFamily="34" charset="0"/>
              </a:rPr>
              <a:t> pour 15 minutes de </a:t>
            </a:r>
            <a:r>
              <a:rPr lang="en-US" sz="1400" dirty="0" err="1">
                <a:latin typeface="Calibri" panose="020F0502020204030204" pitchFamily="34" charset="0"/>
              </a:rPr>
              <a:t>cuisson</a:t>
            </a:r>
            <a:r>
              <a:rPr lang="en-US" sz="1400" dirty="0">
                <a:latin typeface="Calibri" panose="020F0502020204030204" pitchFamily="34" charset="0"/>
              </a:rPr>
              <a:t>.</a:t>
            </a:r>
          </a:p>
          <a:p>
            <a:pPr algn="just"/>
            <a:endParaRPr lang="en-US" sz="1400" dirty="0">
              <a:latin typeface="Calibri" panose="020F0502020204030204" pitchFamily="34" charset="0"/>
            </a:endParaRPr>
          </a:p>
          <a:p>
            <a:pPr marL="285750" indent="-285750" algn="just">
              <a:buFontTx/>
              <a:buChar char="-"/>
            </a:pPr>
            <a:r>
              <a:rPr lang="en-US" sz="1400" dirty="0" err="1">
                <a:latin typeface="Calibri" panose="020F0502020204030204" pitchFamily="34" charset="0"/>
              </a:rPr>
              <a:t>Etalez</a:t>
            </a:r>
            <a:r>
              <a:rPr lang="en-US" sz="1400" dirty="0">
                <a:latin typeface="Calibri" panose="020F0502020204030204" pitchFamily="34" charset="0"/>
              </a:rPr>
              <a:t> les pâtes à pizza et </a:t>
            </a:r>
            <a:r>
              <a:rPr lang="en-US" sz="1400" dirty="0" err="1">
                <a:latin typeface="Calibri" panose="020F0502020204030204" pitchFamily="34" charset="0"/>
              </a:rPr>
              <a:t>garnissez</a:t>
            </a:r>
            <a:r>
              <a:rPr lang="en-US" sz="1400" dirty="0">
                <a:latin typeface="Calibri" panose="020F0502020204030204" pitchFamily="34" charset="0"/>
              </a:rPr>
              <a:t>-les de coulis de </a:t>
            </a:r>
            <a:r>
              <a:rPr lang="en-US" sz="1400" dirty="0" err="1">
                <a:latin typeface="Calibri" panose="020F0502020204030204" pitchFamily="34" charset="0"/>
              </a:rPr>
              <a:t>tomate</a:t>
            </a:r>
            <a:r>
              <a:rPr lang="en-US" sz="1400" dirty="0">
                <a:latin typeface="Calibri" panose="020F0502020204030204" pitchFamily="34" charset="0"/>
              </a:rPr>
              <a:t>. </a:t>
            </a:r>
            <a:r>
              <a:rPr lang="en-US" sz="1400" dirty="0" err="1">
                <a:latin typeface="Calibri" panose="020F0502020204030204" pitchFamily="34" charset="0"/>
              </a:rPr>
              <a:t>Coupez</a:t>
            </a:r>
            <a:r>
              <a:rPr lang="en-US" sz="1400" dirty="0">
                <a:latin typeface="Calibri" panose="020F0502020204030204" pitchFamily="34" charset="0"/>
              </a:rPr>
              <a:t> </a:t>
            </a:r>
            <a:r>
              <a:rPr lang="en-US" sz="1400" dirty="0" err="1">
                <a:latin typeface="Calibri" panose="020F0502020204030204" pitchFamily="34" charset="0"/>
              </a:rPr>
              <a:t>l’oignon</a:t>
            </a:r>
            <a:r>
              <a:rPr lang="en-US" sz="1400" dirty="0">
                <a:latin typeface="Calibri" panose="020F0502020204030204" pitchFamily="34" charset="0"/>
              </a:rPr>
              <a:t> </a:t>
            </a:r>
            <a:r>
              <a:rPr lang="en-US" sz="1400" dirty="0" err="1">
                <a:latin typeface="Calibri" panose="020F0502020204030204" pitchFamily="34" charset="0"/>
              </a:rPr>
              <a:t>en</a:t>
            </a:r>
            <a:r>
              <a:rPr lang="en-US" sz="1400" dirty="0">
                <a:latin typeface="Calibri" panose="020F0502020204030204" pitchFamily="34" charset="0"/>
              </a:rPr>
              <a:t> fines tranches.</a:t>
            </a:r>
          </a:p>
          <a:p>
            <a:pPr algn="just"/>
            <a:endParaRPr lang="en-US" sz="1400" dirty="0">
              <a:latin typeface="Calibri" panose="020F0502020204030204" pitchFamily="34" charset="0"/>
            </a:endParaRPr>
          </a:p>
          <a:p>
            <a:pPr marL="285750" indent="-285750" algn="just">
              <a:buFontTx/>
              <a:buChar char="-"/>
            </a:pPr>
            <a:r>
              <a:rPr lang="en-US" sz="1400" dirty="0">
                <a:latin typeface="Calibri" panose="020F0502020204030204" pitchFamily="34" charset="0"/>
              </a:rPr>
              <a:t>Une </a:t>
            </a:r>
            <a:r>
              <a:rPr lang="en-US" sz="1400" dirty="0" err="1">
                <a:latin typeface="Calibri" panose="020F0502020204030204" pitchFamily="34" charset="0"/>
              </a:rPr>
              <a:t>fois</a:t>
            </a:r>
            <a:r>
              <a:rPr lang="en-US" sz="1400" dirty="0">
                <a:latin typeface="Calibri" panose="020F0502020204030204" pitchFamily="34" charset="0"/>
              </a:rPr>
              <a:t> le pulled pork </a:t>
            </a:r>
            <a:r>
              <a:rPr lang="en-US" sz="1400" dirty="0" err="1">
                <a:latin typeface="Calibri" panose="020F0502020204030204" pitchFamily="34" charset="0"/>
              </a:rPr>
              <a:t>chaud</a:t>
            </a:r>
            <a:r>
              <a:rPr lang="en-US" sz="1400" dirty="0">
                <a:latin typeface="Calibri" panose="020F0502020204030204" pitchFamily="34" charset="0"/>
              </a:rPr>
              <a:t>, </a:t>
            </a:r>
            <a:r>
              <a:rPr lang="en-US" sz="1400" dirty="0" err="1">
                <a:latin typeface="Calibri" panose="020F0502020204030204" pitchFamily="34" charset="0"/>
              </a:rPr>
              <a:t>sortez</a:t>
            </a:r>
            <a:r>
              <a:rPr lang="en-US" sz="1400" dirty="0">
                <a:latin typeface="Calibri" panose="020F0502020204030204" pitchFamily="34" charset="0"/>
              </a:rPr>
              <a:t> le plat du four. </a:t>
            </a:r>
            <a:r>
              <a:rPr lang="en-US" sz="1400" dirty="0" err="1">
                <a:latin typeface="Calibri" panose="020F0502020204030204" pitchFamily="34" charset="0"/>
              </a:rPr>
              <a:t>Enfournez</a:t>
            </a:r>
            <a:r>
              <a:rPr lang="en-US" sz="1400" dirty="0">
                <a:latin typeface="Calibri" panose="020F0502020204030204" pitchFamily="34" charset="0"/>
              </a:rPr>
              <a:t> les pizzas pendant 15 à 20 minutes.</a:t>
            </a:r>
          </a:p>
          <a:p>
            <a:pPr algn="just"/>
            <a:endParaRPr lang="en-US" sz="1400" dirty="0">
              <a:latin typeface="Calibri" panose="020F0502020204030204" pitchFamily="34" charset="0"/>
            </a:endParaRPr>
          </a:p>
          <a:p>
            <a:pPr marL="285750" indent="-285750" algn="just">
              <a:buFontTx/>
              <a:buChar char="-"/>
            </a:pPr>
            <a:r>
              <a:rPr lang="en-US" sz="1400" dirty="0" err="1">
                <a:latin typeface="Calibri" panose="020F0502020204030204" pitchFamily="34" charset="0"/>
              </a:rPr>
              <a:t>Effilochez</a:t>
            </a:r>
            <a:r>
              <a:rPr lang="en-US" sz="1400" dirty="0">
                <a:latin typeface="Calibri" panose="020F0502020204030204" pitchFamily="34" charset="0"/>
              </a:rPr>
              <a:t> le pulled pork à </a:t>
            </a:r>
            <a:r>
              <a:rPr lang="en-US" sz="1400" dirty="0" err="1">
                <a:latin typeface="Calibri" panose="020F0502020204030204" pitchFamily="34" charset="0"/>
              </a:rPr>
              <a:t>l’aide</a:t>
            </a:r>
            <a:r>
              <a:rPr lang="en-US" sz="1400" dirty="0">
                <a:latin typeface="Calibri" panose="020F0502020204030204" pitchFamily="34" charset="0"/>
              </a:rPr>
              <a:t> de 2 fourchettes et </a:t>
            </a:r>
            <a:r>
              <a:rPr lang="en-US" sz="1400" dirty="0" err="1">
                <a:latin typeface="Calibri" panose="020F0502020204030204" pitchFamily="34" charset="0"/>
              </a:rPr>
              <a:t>mélangez</a:t>
            </a:r>
            <a:r>
              <a:rPr lang="en-US" sz="1400" dirty="0">
                <a:latin typeface="Calibri" panose="020F0502020204030204" pitchFamily="34" charset="0"/>
              </a:rPr>
              <a:t>-le bien à </a:t>
            </a:r>
            <a:r>
              <a:rPr lang="en-US" sz="1400" dirty="0" err="1">
                <a:latin typeface="Calibri" panose="020F0502020204030204" pitchFamily="34" charset="0"/>
              </a:rPr>
              <a:t>sa</a:t>
            </a:r>
            <a:r>
              <a:rPr lang="en-US" sz="1400" dirty="0">
                <a:latin typeface="Calibri" panose="020F0502020204030204" pitchFamily="34" charset="0"/>
              </a:rPr>
              <a:t> sauce.</a:t>
            </a:r>
          </a:p>
          <a:p>
            <a:pPr algn="just"/>
            <a:endParaRPr lang="en-US" sz="1400" dirty="0">
              <a:latin typeface="Calibri" panose="020F0502020204030204" pitchFamily="34" charset="0"/>
            </a:endParaRPr>
          </a:p>
          <a:p>
            <a:pPr marL="285750" indent="-285750" algn="just">
              <a:buFontTx/>
              <a:buChar char="-"/>
            </a:pPr>
            <a:r>
              <a:rPr lang="en-US" sz="1400" dirty="0">
                <a:latin typeface="Calibri" panose="020F0502020204030204" pitchFamily="34" charset="0"/>
              </a:rPr>
              <a:t>Après </a:t>
            </a:r>
            <a:r>
              <a:rPr lang="en-US" sz="1400" dirty="0" err="1">
                <a:latin typeface="Calibri" panose="020F0502020204030204" pitchFamily="34" charset="0"/>
              </a:rPr>
              <a:t>cuisson</a:t>
            </a:r>
            <a:r>
              <a:rPr lang="en-US" sz="1400" dirty="0">
                <a:latin typeface="Calibri" panose="020F0502020204030204" pitchFamily="34" charset="0"/>
              </a:rPr>
              <a:t>, </a:t>
            </a:r>
            <a:r>
              <a:rPr lang="en-US" sz="1400" dirty="0" err="1">
                <a:latin typeface="Calibri" panose="020F0502020204030204" pitchFamily="34" charset="0"/>
              </a:rPr>
              <a:t>garnissez</a:t>
            </a:r>
            <a:r>
              <a:rPr lang="en-US" sz="1400" dirty="0">
                <a:latin typeface="Calibri" panose="020F0502020204030204" pitchFamily="34" charset="0"/>
              </a:rPr>
              <a:t> les pizzas de pulled pork, de tranches </a:t>
            </a:r>
            <a:r>
              <a:rPr lang="en-US" sz="1400" dirty="0" err="1">
                <a:latin typeface="Calibri" panose="020F0502020204030204" pitchFamily="34" charset="0"/>
              </a:rPr>
              <a:t>d’oignon</a:t>
            </a:r>
            <a:r>
              <a:rPr lang="en-US" sz="1400" dirty="0">
                <a:latin typeface="Calibri" panose="020F0502020204030204" pitchFamily="34" charset="0"/>
              </a:rPr>
              <a:t> rouge, </a:t>
            </a:r>
            <a:r>
              <a:rPr lang="en-US" sz="1400" dirty="0" err="1">
                <a:latin typeface="Calibri" panose="020F0502020204030204" pitchFamily="34" charset="0"/>
              </a:rPr>
              <a:t>d’une</a:t>
            </a:r>
            <a:r>
              <a:rPr lang="en-US" sz="1400" dirty="0">
                <a:latin typeface="Calibri" panose="020F0502020204030204" pitchFamily="34" charset="0"/>
              </a:rPr>
              <a:t> </a:t>
            </a:r>
            <a:r>
              <a:rPr lang="en-US" sz="1400" dirty="0" err="1">
                <a:latin typeface="Calibri" panose="020F0502020204030204" pitchFamily="34" charset="0"/>
              </a:rPr>
              <a:t>poignée</a:t>
            </a:r>
            <a:r>
              <a:rPr lang="en-US" sz="1400" dirty="0">
                <a:latin typeface="Calibri" panose="020F0502020204030204" pitchFamily="34" charset="0"/>
              </a:rPr>
              <a:t> de roquette, de fleurs de </a:t>
            </a:r>
            <a:r>
              <a:rPr lang="en-US" sz="1400" dirty="0" err="1">
                <a:latin typeface="Calibri" panose="020F0502020204030204" pitchFamily="34" charset="0"/>
              </a:rPr>
              <a:t>câpres</a:t>
            </a:r>
            <a:r>
              <a:rPr lang="en-US" sz="1400" dirty="0">
                <a:latin typeface="Calibri" panose="020F0502020204030204" pitchFamily="34" charset="0"/>
              </a:rPr>
              <a:t> et des </a:t>
            </a:r>
            <a:r>
              <a:rPr lang="en-US" sz="1400" dirty="0" err="1">
                <a:latin typeface="Calibri" panose="020F0502020204030204" pitchFamily="34" charset="0"/>
              </a:rPr>
              <a:t>burratas</a:t>
            </a:r>
            <a:r>
              <a:rPr lang="en-US" sz="1400" dirty="0">
                <a:latin typeface="Calibri" panose="020F0502020204030204" pitchFamily="34" charset="0"/>
              </a:rPr>
              <a:t> </a:t>
            </a:r>
            <a:r>
              <a:rPr lang="en-US" sz="1400" dirty="0" err="1">
                <a:latin typeface="Calibri" panose="020F0502020204030204" pitchFamily="34" charset="0"/>
              </a:rPr>
              <a:t>coupées</a:t>
            </a:r>
            <a:r>
              <a:rPr lang="en-US" sz="1400" dirty="0">
                <a:latin typeface="Calibri" panose="020F0502020204030204" pitchFamily="34" charset="0"/>
              </a:rPr>
              <a:t> </a:t>
            </a:r>
            <a:r>
              <a:rPr lang="en-US" sz="1400" dirty="0" err="1">
                <a:latin typeface="Calibri" panose="020F0502020204030204" pitchFamily="34" charset="0"/>
              </a:rPr>
              <a:t>en</a:t>
            </a:r>
            <a:r>
              <a:rPr lang="en-US" sz="1400" dirty="0">
                <a:latin typeface="Calibri" panose="020F0502020204030204" pitchFamily="34" charset="0"/>
              </a:rPr>
              <a:t> deux.</a:t>
            </a:r>
          </a:p>
          <a:p>
            <a:pPr lvl="1" algn="just"/>
            <a:endParaRPr lang="en-US" sz="1400" dirty="0">
              <a:latin typeface="Calibri" panose="020F0502020204030204" pitchFamily="34" charset="0"/>
            </a:endParaRPr>
          </a:p>
          <a:p>
            <a:pPr lvl="1" algn="just"/>
            <a:endParaRPr lang="en-US" sz="1400" dirty="0"/>
          </a:p>
          <a:p>
            <a:pPr algn="just"/>
            <a:endParaRPr lang="en-US" sz="1400" dirty="0"/>
          </a:p>
        </p:txBody>
      </p:sp>
      <p:sp>
        <p:nvSpPr>
          <p:cNvPr id="14" name="ZoneTexte 13">
            <a:extLst>
              <a:ext uri="{FF2B5EF4-FFF2-40B4-BE49-F238E27FC236}">
                <a16:creationId xmlns:a16="http://schemas.microsoft.com/office/drawing/2014/main" id="{B3C3B103-D1DD-C963-4EC1-B252C50B6258}"/>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minutes</a:t>
            </a:r>
          </a:p>
          <a:p>
            <a:r>
              <a:rPr lang="fr-FR" sz="1400" b="1" dirty="0">
                <a:solidFill>
                  <a:srgbClr val="8B2331"/>
                </a:solidFill>
                <a:latin typeface="Calibri" panose="020F0502020204030204" pitchFamily="34" charset="0"/>
              </a:rPr>
              <a:t>Cuisson : 30 minutes</a:t>
            </a:r>
          </a:p>
        </p:txBody>
      </p:sp>
      <p:sp>
        <p:nvSpPr>
          <p:cNvPr id="15" name="ZoneTexte 14">
            <a:extLst>
              <a:ext uri="{FF2B5EF4-FFF2-40B4-BE49-F238E27FC236}">
                <a16:creationId xmlns:a16="http://schemas.microsoft.com/office/drawing/2014/main" id="{114166AD-E66B-123C-376B-906D3406BDB8}"/>
              </a:ext>
            </a:extLst>
          </p:cNvPr>
          <p:cNvSpPr txBox="1"/>
          <p:nvPr/>
        </p:nvSpPr>
        <p:spPr>
          <a:xfrm>
            <a:off x="4605875" y="970015"/>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p:txBody>
      </p:sp>
      <p:sp>
        <p:nvSpPr>
          <p:cNvPr id="7" name="Titre 1">
            <a:extLst>
              <a:ext uri="{FF2B5EF4-FFF2-40B4-BE49-F238E27FC236}">
                <a16:creationId xmlns:a16="http://schemas.microsoft.com/office/drawing/2014/main" id="{56F19843-FD31-E71E-69FD-4EA5B6193E83}"/>
              </a:ext>
            </a:extLst>
          </p:cNvPr>
          <p:cNvSpPr>
            <a:spLocks noGrp="1"/>
          </p:cNvSpPr>
          <p:nvPr>
            <p:ph type="title"/>
          </p:nvPr>
        </p:nvSpPr>
        <p:spPr>
          <a:xfrm>
            <a:off x="5375920" y="262447"/>
            <a:ext cx="4924863" cy="473695"/>
          </a:xfrm>
        </p:spPr>
        <p:txBody>
          <a:bodyPr/>
          <a:lstStyle/>
          <a:p>
            <a:r>
              <a:rPr lang="en-US" sz="2400" dirty="0"/>
              <a:t>Pizza au pulled pork</a:t>
            </a:r>
            <a:endParaRPr lang="fr-FR" sz="2400" dirty="0"/>
          </a:p>
        </p:txBody>
      </p:sp>
      <p:pic>
        <p:nvPicPr>
          <p:cNvPr id="3" name="Image 2" descr="Une image contenant nourriture, Restauration rapide, table, boisson&#10;&#10;Description générée automatiquement">
            <a:extLst>
              <a:ext uri="{FF2B5EF4-FFF2-40B4-BE49-F238E27FC236}">
                <a16:creationId xmlns:a16="http://schemas.microsoft.com/office/drawing/2014/main" id="{ED6AA87C-4E36-F12C-545E-39EA76FE04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27" y="-64101"/>
            <a:ext cx="4657468" cy="6986202"/>
          </a:xfrm>
          <a:prstGeom prst="rect">
            <a:avLst/>
          </a:prstGeom>
        </p:spPr>
      </p:pic>
    </p:spTree>
    <p:extLst>
      <p:ext uri="{BB962C8B-B14F-4D97-AF65-F5344CB8AC3E}">
        <p14:creationId xmlns:p14="http://schemas.microsoft.com/office/powerpoint/2010/main" val="4761780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EDD6E-A2F8-614F-8613-AEF272126FD7}"/>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35EBCA2-C34F-8CEF-08F1-2A7A38EF71A3}"/>
              </a:ext>
            </a:extLst>
          </p:cNvPr>
          <p:cNvSpPr>
            <a:spLocks noGrp="1"/>
          </p:cNvSpPr>
          <p:nvPr>
            <p:ph type="sldNum" sz="quarter" idx="4"/>
          </p:nvPr>
        </p:nvSpPr>
        <p:spPr/>
        <p:txBody>
          <a:bodyPr/>
          <a:lstStyle/>
          <a:p>
            <a:pPr>
              <a:defRPr/>
            </a:pPr>
            <a:fld id="{B6546EDA-AC4C-4A45-AF53-BF0FE0BAFCCB}" type="slidenum">
              <a:rPr lang="fr-FR">
                <a:solidFill>
                  <a:prstClr val="white"/>
                </a:solidFill>
              </a:rPr>
              <a:pPr>
                <a:defRPr/>
              </a:pPr>
              <a:t>56</a:t>
            </a:fld>
            <a:endParaRPr lang="fr-FR" dirty="0">
              <a:solidFill>
                <a:prstClr val="white"/>
              </a:solidFill>
            </a:endParaRPr>
          </a:p>
        </p:txBody>
      </p:sp>
      <p:sp>
        <p:nvSpPr>
          <p:cNvPr id="8" name="ZoneTexte 7">
            <a:extLst>
              <a:ext uri="{FF2B5EF4-FFF2-40B4-BE49-F238E27FC236}">
                <a16:creationId xmlns:a16="http://schemas.microsoft.com/office/drawing/2014/main" id="{EBF33A38-BA78-2C58-6059-452822465222}"/>
              </a:ext>
            </a:extLst>
          </p:cNvPr>
          <p:cNvSpPr txBox="1"/>
          <p:nvPr/>
        </p:nvSpPr>
        <p:spPr>
          <a:xfrm>
            <a:off x="4780957" y="2437198"/>
            <a:ext cx="2600715" cy="3493264"/>
          </a:xfrm>
          <a:prstGeom prst="rect">
            <a:avLst/>
          </a:prstGeom>
          <a:noFill/>
        </p:spPr>
        <p:txBody>
          <a:bodyPr wrap="square" rtlCol="0">
            <a:spAutoFit/>
          </a:bodyPr>
          <a:lstStyle/>
          <a:p>
            <a:r>
              <a:rPr lang="fr-FR" sz="1300" b="1" u="sng" dirty="0">
                <a:latin typeface="Calibri" panose="020F0502020204030204" pitchFamily="34" charset="0"/>
                <a:cs typeface="Andalus" panose="02020603050405020304" pitchFamily="18" charset="-78"/>
              </a:rPr>
              <a:t>Ingrédients :</a:t>
            </a:r>
          </a:p>
          <a:p>
            <a:endParaRPr lang="fr-FR" sz="1300" u="sng" dirty="0">
              <a:latin typeface="Calibri" panose="020F0502020204030204" pitchFamily="34" charset="0"/>
              <a:cs typeface="Andalus" panose="02020603050405020304" pitchFamily="18" charset="-78"/>
            </a:endParaRPr>
          </a:p>
          <a:p>
            <a:pPr marL="171450" indent="-171450">
              <a:buFont typeface="Arial" panose="020B0604020202020204" pitchFamily="34" charset="0"/>
              <a:buChar char="•"/>
            </a:pPr>
            <a:r>
              <a:rPr lang="en-US" sz="1300" dirty="0">
                <a:latin typeface="Calibri" panose="020F0502020204030204" pitchFamily="34" charset="0"/>
              </a:rPr>
              <a:t>1 pièce </a:t>
            </a:r>
            <a:r>
              <a:rPr lang="en-US" sz="1300" dirty="0" err="1">
                <a:latin typeface="Calibri" panose="020F0502020204030204" pitchFamily="34" charset="0"/>
              </a:rPr>
              <a:t>d’effiloché</a:t>
            </a:r>
            <a:r>
              <a:rPr lang="en-US" sz="1300" dirty="0">
                <a:latin typeface="Calibri" panose="020F0502020204030204" pitchFamily="34" charset="0"/>
              </a:rPr>
              <a:t> de </a:t>
            </a:r>
            <a:r>
              <a:rPr lang="en-US" sz="1300" dirty="0" err="1">
                <a:latin typeface="Calibri" panose="020F0502020204030204" pitchFamily="34" charset="0"/>
              </a:rPr>
              <a:t>porc</a:t>
            </a:r>
            <a:r>
              <a:rPr lang="en-US" sz="1300" dirty="0">
                <a:latin typeface="Calibri" panose="020F0502020204030204" pitchFamily="34" charset="0"/>
              </a:rPr>
              <a:t> “pulled pork” Pierre Schmidt</a:t>
            </a:r>
          </a:p>
          <a:p>
            <a:pPr marL="171450" indent="-171450">
              <a:buFont typeface="Arial" panose="020B0604020202020204" pitchFamily="34" charset="0"/>
              <a:buChar char="•"/>
            </a:pPr>
            <a:r>
              <a:rPr lang="en-US" sz="1300" dirty="0">
                <a:latin typeface="Calibri" panose="020F0502020204030204" pitchFamily="34" charset="0"/>
              </a:rPr>
              <a:t>Légumes à </a:t>
            </a:r>
            <a:r>
              <a:rPr lang="en-US" sz="1300" dirty="0" err="1">
                <a:latin typeface="Calibri" panose="020F0502020204030204" pitchFamily="34" charset="0"/>
              </a:rPr>
              <a:t>farcir</a:t>
            </a:r>
            <a:r>
              <a:rPr lang="en-US" sz="1300" dirty="0">
                <a:latin typeface="Calibri" panose="020F0502020204030204" pitchFamily="34" charset="0"/>
              </a:rPr>
              <a:t> : 4 </a:t>
            </a:r>
            <a:r>
              <a:rPr lang="en-US" sz="1300" dirty="0" err="1">
                <a:latin typeface="Calibri" panose="020F0502020204030204" pitchFamily="34" charset="0"/>
              </a:rPr>
              <a:t>tomates</a:t>
            </a:r>
            <a:r>
              <a:rPr lang="en-US" sz="1300" dirty="0">
                <a:latin typeface="Calibri" panose="020F0502020204030204" pitchFamily="34" charset="0"/>
              </a:rPr>
              <a:t>, 1 </a:t>
            </a:r>
            <a:r>
              <a:rPr lang="en-US" sz="1300" dirty="0" err="1">
                <a:latin typeface="Calibri" panose="020F0502020204030204" pitchFamily="34" charset="0"/>
              </a:rPr>
              <a:t>courgette</a:t>
            </a:r>
            <a:r>
              <a:rPr lang="en-US" sz="1300" dirty="0">
                <a:latin typeface="Calibri" panose="020F0502020204030204" pitchFamily="34" charset="0"/>
              </a:rPr>
              <a:t>, </a:t>
            </a:r>
            <a:r>
              <a:rPr lang="en-US" sz="1300" dirty="0" err="1">
                <a:latin typeface="Calibri" panose="020F0502020204030204" pitchFamily="34" charset="0"/>
              </a:rPr>
              <a:t>quelques</a:t>
            </a:r>
            <a:r>
              <a:rPr lang="en-US" sz="1300" dirty="0">
                <a:latin typeface="Calibri" panose="020F0502020204030204" pitchFamily="34" charset="0"/>
              </a:rPr>
              <a:t> gros champignons de Paris</a:t>
            </a:r>
          </a:p>
          <a:p>
            <a:pPr marL="171450" indent="-171450">
              <a:buFont typeface="Arial" panose="020B0604020202020204" pitchFamily="34" charset="0"/>
              <a:buChar char="•"/>
            </a:pPr>
            <a:r>
              <a:rPr lang="en-US" sz="1300" dirty="0">
                <a:latin typeface="Calibri" panose="020F0502020204030204" pitchFamily="34" charset="0"/>
              </a:rPr>
              <a:t>200g de champignons de Paris</a:t>
            </a:r>
          </a:p>
          <a:p>
            <a:pPr marL="171450" indent="-171450">
              <a:buFont typeface="Arial" panose="020B0604020202020204" pitchFamily="34" charset="0"/>
              <a:buChar char="•"/>
            </a:pPr>
            <a:r>
              <a:rPr lang="en-US" sz="1300" dirty="0">
                <a:latin typeface="Calibri" panose="020F0502020204030204" pitchFamily="34" charset="0"/>
              </a:rPr>
              <a:t>Parmesan</a:t>
            </a:r>
          </a:p>
          <a:p>
            <a:pPr marL="171450" indent="-171450">
              <a:buFont typeface="Arial" panose="020B0604020202020204" pitchFamily="34" charset="0"/>
              <a:buChar char="•"/>
            </a:pPr>
            <a:endParaRPr lang="en-US" sz="1300" dirty="0">
              <a:latin typeface="Calibri" panose="020F0502020204030204" pitchFamily="34" charset="0"/>
            </a:endParaRPr>
          </a:p>
          <a:p>
            <a:r>
              <a:rPr lang="en-US" sz="1300" b="1" dirty="0">
                <a:latin typeface="Calibri" panose="020F0502020204030204" pitchFamily="34" charset="0"/>
              </a:rPr>
              <a:t>Pour le pistou </a:t>
            </a:r>
            <a:r>
              <a:rPr lang="en-US" sz="1300" b="1" dirty="0" err="1">
                <a:latin typeface="Calibri" panose="020F0502020204030204" pitchFamily="34" charset="0"/>
              </a:rPr>
              <a:t>maison</a:t>
            </a:r>
            <a:r>
              <a:rPr lang="en-US" sz="1300" b="1" dirty="0">
                <a:latin typeface="Calibri" panose="020F0502020204030204" pitchFamily="34" charset="0"/>
              </a:rPr>
              <a:t> </a:t>
            </a:r>
            <a:r>
              <a:rPr lang="en-US" sz="1300" dirty="0">
                <a:latin typeface="Calibri" panose="020F0502020204030204" pitchFamily="34" charset="0"/>
              </a:rPr>
              <a:t>: </a:t>
            </a:r>
          </a:p>
          <a:p>
            <a:endParaRPr lang="en-US" sz="1300" dirty="0">
              <a:latin typeface="Calibri" panose="020F0502020204030204" pitchFamily="34" charset="0"/>
            </a:endParaRPr>
          </a:p>
          <a:p>
            <a:pPr marL="171450" indent="-171450">
              <a:buFont typeface="Arial" panose="020B0604020202020204" pitchFamily="34" charset="0"/>
              <a:buChar char="•"/>
            </a:pPr>
            <a:r>
              <a:rPr lang="en-US" sz="1300" dirty="0">
                <a:latin typeface="Calibri" panose="020F0502020204030204" pitchFamily="34" charset="0"/>
              </a:rPr>
              <a:t>1 botte de basilic frais</a:t>
            </a:r>
          </a:p>
          <a:p>
            <a:pPr marL="171450" indent="-171450">
              <a:buFont typeface="Arial" panose="020B0604020202020204" pitchFamily="34" charset="0"/>
              <a:buChar char="•"/>
            </a:pPr>
            <a:r>
              <a:rPr lang="en-US" sz="1300" dirty="0">
                <a:latin typeface="Calibri" panose="020F0502020204030204" pitchFamily="34" charset="0"/>
              </a:rPr>
              <a:t>1 </a:t>
            </a:r>
            <a:r>
              <a:rPr lang="en-US" sz="1300" dirty="0" err="1">
                <a:latin typeface="Calibri" panose="020F0502020204030204" pitchFamily="34" charset="0"/>
              </a:rPr>
              <a:t>gousse</a:t>
            </a:r>
            <a:r>
              <a:rPr lang="en-US" sz="1300" dirty="0">
                <a:latin typeface="Calibri" panose="020F0502020204030204" pitchFamily="34" charset="0"/>
              </a:rPr>
              <a:t> </a:t>
            </a:r>
            <a:r>
              <a:rPr lang="en-US" sz="1300" dirty="0" err="1">
                <a:latin typeface="Calibri" panose="020F0502020204030204" pitchFamily="34" charset="0"/>
              </a:rPr>
              <a:t>d’ail</a:t>
            </a:r>
            <a:endParaRPr lang="en-US" sz="1300" dirty="0">
              <a:latin typeface="Calibri" panose="020F0502020204030204" pitchFamily="34" charset="0"/>
            </a:endParaRPr>
          </a:p>
          <a:p>
            <a:pPr marL="171450" indent="-171450">
              <a:buFont typeface="Arial" panose="020B0604020202020204" pitchFamily="34" charset="0"/>
              <a:buChar char="•"/>
            </a:pPr>
            <a:r>
              <a:rPr lang="en-US" sz="1300" dirty="0">
                <a:latin typeface="Calibri" panose="020F0502020204030204" pitchFamily="34" charset="0"/>
              </a:rPr>
              <a:t>30ml </a:t>
            </a:r>
            <a:r>
              <a:rPr lang="en-US" sz="1300" dirty="0" err="1">
                <a:latin typeface="Calibri" panose="020F0502020204030204" pitchFamily="34" charset="0"/>
              </a:rPr>
              <a:t>d’huile</a:t>
            </a:r>
            <a:r>
              <a:rPr lang="en-US" sz="1300" dirty="0">
                <a:latin typeface="Calibri" panose="020F0502020204030204" pitchFamily="34" charset="0"/>
              </a:rPr>
              <a:t> </a:t>
            </a:r>
            <a:r>
              <a:rPr lang="en-US" sz="1300" dirty="0" err="1">
                <a:latin typeface="Calibri" panose="020F0502020204030204" pitchFamily="34" charset="0"/>
              </a:rPr>
              <a:t>d’olive</a:t>
            </a:r>
            <a:endParaRPr lang="en-US" sz="1300" dirty="0">
              <a:latin typeface="Calibri" panose="020F0502020204030204" pitchFamily="34" charset="0"/>
            </a:endParaRPr>
          </a:p>
          <a:p>
            <a:pPr marL="171450" indent="-171450">
              <a:buFont typeface="Arial" panose="020B0604020202020204" pitchFamily="34" charset="0"/>
              <a:buChar char="•"/>
            </a:pPr>
            <a:r>
              <a:rPr lang="en-US" sz="1300" dirty="0" err="1">
                <a:latin typeface="Calibri" panose="020F0502020204030204" pitchFamily="34" charset="0"/>
              </a:rPr>
              <a:t>Sel</a:t>
            </a:r>
            <a:r>
              <a:rPr lang="en-US" sz="1300" dirty="0">
                <a:latin typeface="Calibri" panose="020F0502020204030204" pitchFamily="34" charset="0"/>
              </a:rPr>
              <a:t>, poivre</a:t>
            </a:r>
          </a:p>
          <a:p>
            <a:endParaRPr lang="fr-FR" sz="1300" u="sng" dirty="0">
              <a:latin typeface="Calibri" panose="020F0502020204030204" pitchFamily="34" charset="0"/>
              <a:cs typeface="Andalus" panose="02020603050405020304" pitchFamily="18" charset="-78"/>
            </a:endParaRPr>
          </a:p>
        </p:txBody>
      </p:sp>
      <p:sp>
        <p:nvSpPr>
          <p:cNvPr id="9" name="ZoneTexte 8">
            <a:extLst>
              <a:ext uri="{FF2B5EF4-FFF2-40B4-BE49-F238E27FC236}">
                <a16:creationId xmlns:a16="http://schemas.microsoft.com/office/drawing/2014/main" id="{E551CF37-B368-3CAF-C936-751D134EFCFD}"/>
              </a:ext>
            </a:extLst>
          </p:cNvPr>
          <p:cNvSpPr txBox="1"/>
          <p:nvPr/>
        </p:nvSpPr>
        <p:spPr>
          <a:xfrm>
            <a:off x="7120340" y="1157603"/>
            <a:ext cx="4742921" cy="5632311"/>
          </a:xfrm>
          <a:prstGeom prst="rect">
            <a:avLst/>
          </a:prstGeom>
          <a:noFill/>
        </p:spPr>
        <p:txBody>
          <a:bodyPr wrap="square" rtlCol="0">
            <a:spAutoFit/>
          </a:bodyPr>
          <a:lstStyle/>
          <a:p>
            <a:r>
              <a:rPr lang="fr-FR" sz="1200" b="1" u="sng" dirty="0">
                <a:latin typeface="Calibri" panose="020F0502020204030204" pitchFamily="34" charset="0"/>
              </a:rPr>
              <a:t>Préparation :</a:t>
            </a:r>
          </a:p>
          <a:p>
            <a:endParaRPr lang="fr-FR" sz="1200" b="1" u="sng" dirty="0">
              <a:latin typeface="Calibri" panose="020F0502020204030204" pitchFamily="34" charset="0"/>
            </a:endParaRPr>
          </a:p>
          <a:p>
            <a:pPr marL="285750" indent="-285750" algn="just">
              <a:buFontTx/>
              <a:buChar char="-"/>
            </a:pPr>
            <a:r>
              <a:rPr lang="en-US" sz="1200" dirty="0" err="1">
                <a:latin typeface="Calibri" panose="020F0502020204030204" pitchFamily="34" charset="0"/>
              </a:rPr>
              <a:t>Préchauffez</a:t>
            </a:r>
            <a:r>
              <a:rPr lang="en-US" sz="1200" dirty="0">
                <a:latin typeface="Calibri" panose="020F0502020204030204" pitchFamily="34" charset="0"/>
              </a:rPr>
              <a:t> le four à 180°C.</a:t>
            </a:r>
          </a:p>
          <a:p>
            <a:pPr marL="285750" indent="-285750" algn="just">
              <a:buFontTx/>
              <a:buChar char="-"/>
            </a:pPr>
            <a:endParaRPr lang="en-US" sz="1200" dirty="0">
              <a:latin typeface="Calibri" panose="020F0502020204030204" pitchFamily="34" charset="0"/>
            </a:endParaRPr>
          </a:p>
          <a:p>
            <a:pPr marL="285750" indent="-285750" algn="just">
              <a:buFontTx/>
              <a:buChar char="-"/>
            </a:pPr>
            <a:r>
              <a:rPr lang="en-US" sz="1200" b="1" dirty="0" err="1">
                <a:latin typeface="Calibri" panose="020F0502020204030204" pitchFamily="34" charset="0"/>
              </a:rPr>
              <a:t>Préparez</a:t>
            </a:r>
            <a:r>
              <a:rPr lang="en-US" sz="1200" b="1" dirty="0">
                <a:latin typeface="Calibri" panose="020F0502020204030204" pitchFamily="34" charset="0"/>
              </a:rPr>
              <a:t> le pistou </a:t>
            </a:r>
            <a:r>
              <a:rPr lang="en-US" sz="1200" dirty="0">
                <a:latin typeface="Calibri" panose="020F0502020204030204" pitchFamily="34" charset="0"/>
              </a:rPr>
              <a:t>: </a:t>
            </a:r>
            <a:r>
              <a:rPr lang="en-US" sz="1200" dirty="0" err="1">
                <a:latin typeface="Calibri" panose="020F0502020204030204" pitchFamily="34" charset="0"/>
              </a:rPr>
              <a:t>mixez</a:t>
            </a:r>
            <a:r>
              <a:rPr lang="en-US" sz="1200" dirty="0">
                <a:latin typeface="Calibri" panose="020F0502020204030204" pitchFamily="34" charset="0"/>
              </a:rPr>
              <a:t> les </a:t>
            </a:r>
            <a:r>
              <a:rPr lang="en-US" sz="1200" dirty="0" err="1">
                <a:latin typeface="Calibri" panose="020F0502020204030204" pitchFamily="34" charset="0"/>
              </a:rPr>
              <a:t>feuilles</a:t>
            </a:r>
            <a:r>
              <a:rPr lang="en-US" sz="1200" dirty="0">
                <a:latin typeface="Calibri" panose="020F0502020204030204" pitchFamily="34" charset="0"/>
              </a:rPr>
              <a:t> de basilic et la </a:t>
            </a:r>
            <a:r>
              <a:rPr lang="en-US" sz="1200" dirty="0" err="1">
                <a:latin typeface="Calibri" panose="020F0502020204030204" pitchFamily="34" charset="0"/>
              </a:rPr>
              <a:t>gousse</a:t>
            </a:r>
            <a:r>
              <a:rPr lang="en-US" sz="1200" dirty="0">
                <a:latin typeface="Calibri" panose="020F0502020204030204" pitchFamily="34" charset="0"/>
              </a:rPr>
              <a:t> </a:t>
            </a:r>
            <a:r>
              <a:rPr lang="en-US" sz="1200" dirty="0" err="1">
                <a:latin typeface="Calibri" panose="020F0502020204030204" pitchFamily="34" charset="0"/>
              </a:rPr>
              <a:t>d’ail</a:t>
            </a:r>
            <a:r>
              <a:rPr lang="en-US" sz="1200" dirty="0">
                <a:latin typeface="Calibri" panose="020F0502020204030204" pitchFamily="34" charset="0"/>
              </a:rPr>
              <a:t> dans un blender (</a:t>
            </a:r>
            <a:r>
              <a:rPr lang="en-US" sz="1200" dirty="0" err="1">
                <a:latin typeface="Calibri" panose="020F0502020204030204" pitchFamily="34" charset="0"/>
              </a:rPr>
              <a:t>ou</a:t>
            </a:r>
            <a:r>
              <a:rPr lang="en-US" sz="1200" dirty="0">
                <a:latin typeface="Calibri" panose="020F0502020204030204" pitchFamily="34" charset="0"/>
              </a:rPr>
              <a:t> </a:t>
            </a:r>
            <a:r>
              <a:rPr lang="en-US" sz="1200" dirty="0" err="1">
                <a:latin typeface="Calibri" panose="020F0502020204030204" pitchFamily="34" charset="0"/>
              </a:rPr>
              <a:t>écrasez</a:t>
            </a:r>
            <a:r>
              <a:rPr lang="en-US" sz="1200" dirty="0">
                <a:latin typeface="Calibri" panose="020F0502020204030204" pitchFamily="34" charset="0"/>
              </a:rPr>
              <a:t>-les à </a:t>
            </a:r>
            <a:r>
              <a:rPr lang="en-US" sz="1200" dirty="0" err="1">
                <a:latin typeface="Calibri" panose="020F0502020204030204" pitchFamily="34" charset="0"/>
              </a:rPr>
              <a:t>l’aide</a:t>
            </a:r>
            <a:r>
              <a:rPr lang="en-US" sz="1200" dirty="0">
                <a:latin typeface="Calibri" panose="020F0502020204030204" pitchFamily="34" charset="0"/>
              </a:rPr>
              <a:t> d’un mortier) </a:t>
            </a:r>
            <a:r>
              <a:rPr lang="en-US" sz="1200" dirty="0" err="1">
                <a:latin typeface="Calibri" panose="020F0502020204030204" pitchFamily="34" charset="0"/>
              </a:rPr>
              <a:t>en</a:t>
            </a:r>
            <a:r>
              <a:rPr lang="en-US" sz="1200" dirty="0">
                <a:latin typeface="Calibri" panose="020F0502020204030204" pitchFamily="34" charset="0"/>
              </a:rPr>
              <a:t> </a:t>
            </a:r>
            <a:r>
              <a:rPr lang="en-US" sz="1200" dirty="0" err="1">
                <a:latin typeface="Calibri" panose="020F0502020204030204" pitchFamily="34" charset="0"/>
              </a:rPr>
              <a:t>ajoutant</a:t>
            </a:r>
            <a:r>
              <a:rPr lang="en-US" sz="1200" dirty="0">
                <a:latin typeface="Calibri" panose="020F0502020204030204" pitchFamily="34" charset="0"/>
              </a:rPr>
              <a:t> </a:t>
            </a:r>
            <a:r>
              <a:rPr lang="en-US" sz="1200" dirty="0" err="1">
                <a:latin typeface="Calibri" panose="020F0502020204030204" pitchFamily="34" charset="0"/>
              </a:rPr>
              <a:t>l’huile</a:t>
            </a:r>
            <a:r>
              <a:rPr lang="en-US" sz="1200" dirty="0">
                <a:latin typeface="Calibri" panose="020F0502020204030204" pitchFamily="34" charset="0"/>
              </a:rPr>
              <a:t> </a:t>
            </a:r>
            <a:r>
              <a:rPr lang="en-US" sz="1200" dirty="0" err="1">
                <a:latin typeface="Calibri" panose="020F0502020204030204" pitchFamily="34" charset="0"/>
              </a:rPr>
              <a:t>d’olive</a:t>
            </a:r>
            <a:r>
              <a:rPr lang="en-US" sz="1200" dirty="0">
                <a:latin typeface="Calibri" panose="020F0502020204030204" pitchFamily="34" charset="0"/>
              </a:rPr>
              <a:t> au fur et à </a:t>
            </a:r>
            <a:r>
              <a:rPr lang="en-US" sz="1200" dirty="0" err="1">
                <a:latin typeface="Calibri" panose="020F0502020204030204" pitchFamily="34" charset="0"/>
              </a:rPr>
              <a:t>mesure</a:t>
            </a:r>
            <a:r>
              <a:rPr lang="en-US" sz="1200" dirty="0">
                <a:latin typeface="Calibri" panose="020F0502020204030204" pitchFamily="34" charset="0"/>
              </a:rPr>
              <a:t> </a:t>
            </a:r>
            <a:r>
              <a:rPr lang="en-US" sz="1200" dirty="0" err="1">
                <a:latin typeface="Calibri" panose="020F0502020204030204" pitchFamily="34" charset="0"/>
              </a:rPr>
              <a:t>jusqu’à</a:t>
            </a:r>
            <a:r>
              <a:rPr lang="en-US" sz="1200" dirty="0">
                <a:latin typeface="Calibri" panose="020F0502020204030204" pitchFamily="34" charset="0"/>
              </a:rPr>
              <a:t> </a:t>
            </a:r>
            <a:r>
              <a:rPr lang="en-US" sz="1200" dirty="0" err="1">
                <a:latin typeface="Calibri" panose="020F0502020204030204" pitchFamily="34" charset="0"/>
              </a:rPr>
              <a:t>obtenir</a:t>
            </a:r>
            <a:r>
              <a:rPr lang="en-US" sz="1200" dirty="0">
                <a:latin typeface="Calibri" panose="020F0502020204030204" pitchFamily="34" charset="0"/>
              </a:rPr>
              <a:t> </a:t>
            </a:r>
            <a:r>
              <a:rPr lang="en-US" sz="1200" dirty="0" err="1">
                <a:latin typeface="Calibri" panose="020F0502020204030204" pitchFamily="34" charset="0"/>
              </a:rPr>
              <a:t>une</a:t>
            </a:r>
            <a:r>
              <a:rPr lang="en-US" sz="1200" dirty="0">
                <a:latin typeface="Calibri" panose="020F0502020204030204" pitchFamily="34" charset="0"/>
              </a:rPr>
              <a:t> texture </a:t>
            </a:r>
            <a:r>
              <a:rPr lang="en-US" sz="1200" dirty="0" err="1">
                <a:latin typeface="Calibri" panose="020F0502020204030204" pitchFamily="34" charset="0"/>
              </a:rPr>
              <a:t>pommade</a:t>
            </a:r>
            <a:r>
              <a:rPr lang="en-US" sz="1200" dirty="0">
                <a:latin typeface="Calibri" panose="020F0502020204030204" pitchFamily="34" charset="0"/>
              </a:rPr>
              <a:t>. </a:t>
            </a:r>
            <a:r>
              <a:rPr lang="en-US" sz="1200" dirty="0" err="1">
                <a:latin typeface="Calibri" panose="020F0502020204030204" pitchFamily="34" charset="0"/>
              </a:rPr>
              <a:t>Salez</a:t>
            </a:r>
            <a:r>
              <a:rPr lang="en-US" sz="1200" dirty="0">
                <a:latin typeface="Calibri" panose="020F0502020204030204" pitchFamily="34" charset="0"/>
              </a:rPr>
              <a:t>, </a:t>
            </a:r>
            <a:r>
              <a:rPr lang="en-US" sz="1200" dirty="0" err="1">
                <a:latin typeface="Calibri" panose="020F0502020204030204" pitchFamily="34" charset="0"/>
              </a:rPr>
              <a:t>poivrez</a:t>
            </a:r>
            <a:r>
              <a:rPr lang="en-US" sz="1200" dirty="0">
                <a:latin typeface="Calibri" panose="020F0502020204030204" pitchFamily="34" charset="0"/>
              </a:rPr>
              <a:t>. </a:t>
            </a:r>
            <a:r>
              <a:rPr lang="en-US" sz="1200" dirty="0" err="1">
                <a:latin typeface="Calibri" panose="020F0502020204030204" pitchFamily="34" charset="0"/>
              </a:rPr>
              <a:t>Placez</a:t>
            </a:r>
            <a:r>
              <a:rPr lang="en-US" sz="1200" dirty="0">
                <a:latin typeface="Calibri" panose="020F0502020204030204" pitchFamily="34" charset="0"/>
              </a:rPr>
              <a:t> le pistou au </a:t>
            </a:r>
            <a:r>
              <a:rPr lang="en-US" sz="1200" dirty="0" err="1">
                <a:latin typeface="Calibri" panose="020F0502020204030204" pitchFamily="34" charset="0"/>
              </a:rPr>
              <a:t>réfrigérateur</a:t>
            </a:r>
            <a:r>
              <a:rPr lang="en-US" sz="1200" dirty="0">
                <a:latin typeface="Calibri" panose="020F0502020204030204" pitchFamily="34" charset="0"/>
              </a:rPr>
              <a:t>.</a:t>
            </a:r>
          </a:p>
          <a:p>
            <a:pPr marL="285750" indent="-285750" algn="just">
              <a:buFontTx/>
              <a:buChar char="-"/>
            </a:pPr>
            <a:endParaRPr lang="en-US" sz="1200" dirty="0">
              <a:latin typeface="Calibri" panose="020F0502020204030204" pitchFamily="34" charset="0"/>
            </a:endParaRPr>
          </a:p>
          <a:p>
            <a:pPr marL="285750" indent="-285750" algn="just">
              <a:buFontTx/>
              <a:buChar char="-"/>
            </a:pPr>
            <a:r>
              <a:rPr lang="en-US" sz="1200" dirty="0" err="1">
                <a:latin typeface="Calibri" panose="020F0502020204030204" pitchFamily="34" charset="0"/>
              </a:rPr>
              <a:t>Ouvrez</a:t>
            </a:r>
            <a:r>
              <a:rPr lang="en-US" sz="1200" dirty="0">
                <a:latin typeface="Calibri" panose="020F0502020204030204" pitchFamily="34" charset="0"/>
              </a:rPr>
              <a:t> la poche de pulled pork et </a:t>
            </a:r>
            <a:r>
              <a:rPr lang="en-US" sz="1200" dirty="0" err="1">
                <a:latin typeface="Calibri" panose="020F0502020204030204" pitchFamily="34" charset="0"/>
              </a:rPr>
              <a:t>disposez</a:t>
            </a:r>
            <a:r>
              <a:rPr lang="en-US" sz="1200" dirty="0">
                <a:latin typeface="Calibri" panose="020F0502020204030204" pitchFamily="34" charset="0"/>
              </a:rPr>
              <a:t>-le dans un plat avec </a:t>
            </a:r>
            <a:r>
              <a:rPr lang="en-US" sz="1200" dirty="0" err="1">
                <a:latin typeface="Calibri" panose="020F0502020204030204" pitchFamily="34" charset="0"/>
              </a:rPr>
              <a:t>couvercle</a:t>
            </a:r>
            <a:r>
              <a:rPr lang="en-US" sz="1200" dirty="0">
                <a:latin typeface="Calibri" panose="020F0502020204030204" pitchFamily="34" charset="0"/>
              </a:rPr>
              <a:t> </a:t>
            </a:r>
            <a:r>
              <a:rPr lang="en-US" sz="1200" dirty="0" err="1">
                <a:latin typeface="Calibri" panose="020F0502020204030204" pitchFamily="34" charset="0"/>
              </a:rPr>
              <a:t>avant</a:t>
            </a:r>
            <a:r>
              <a:rPr lang="en-US" sz="1200" dirty="0">
                <a:latin typeface="Calibri" panose="020F0502020204030204" pitchFamily="34" charset="0"/>
              </a:rPr>
              <a:t> de </a:t>
            </a:r>
            <a:r>
              <a:rPr lang="en-US" sz="1200" dirty="0" err="1">
                <a:latin typeface="Calibri" panose="020F0502020204030204" pitchFamily="34" charset="0"/>
              </a:rPr>
              <a:t>l’enfourner</a:t>
            </a:r>
            <a:r>
              <a:rPr lang="en-US" sz="1200" dirty="0">
                <a:latin typeface="Calibri" panose="020F0502020204030204" pitchFamily="34" charset="0"/>
              </a:rPr>
              <a:t> pour 15 minutes de </a:t>
            </a:r>
            <a:r>
              <a:rPr lang="en-US" sz="1200" dirty="0" err="1">
                <a:latin typeface="Calibri" panose="020F0502020204030204" pitchFamily="34" charset="0"/>
              </a:rPr>
              <a:t>cuisson</a:t>
            </a:r>
            <a:r>
              <a:rPr lang="en-US" sz="1200" dirty="0">
                <a:latin typeface="Calibri" panose="020F0502020204030204" pitchFamily="34" charset="0"/>
              </a:rPr>
              <a:t>.</a:t>
            </a:r>
          </a:p>
          <a:p>
            <a:pPr marL="285750" indent="-285750" algn="just">
              <a:buFontTx/>
              <a:buChar char="-"/>
            </a:pPr>
            <a:endParaRPr lang="en-US" sz="1200" dirty="0">
              <a:latin typeface="Calibri" panose="020F0502020204030204" pitchFamily="34" charset="0"/>
            </a:endParaRPr>
          </a:p>
          <a:p>
            <a:pPr marL="285750" indent="-285750" algn="just">
              <a:buFontTx/>
              <a:buChar char="-"/>
            </a:pPr>
            <a:r>
              <a:rPr lang="en-US" sz="1200" dirty="0">
                <a:latin typeface="Calibri" panose="020F0502020204030204" pitchFamily="34" charset="0"/>
              </a:rPr>
              <a:t>Pendant </a:t>
            </a:r>
            <a:r>
              <a:rPr lang="en-US" sz="1200" dirty="0" err="1">
                <a:latin typeface="Calibri" panose="020F0502020204030204" pitchFamily="34" charset="0"/>
              </a:rPr>
              <a:t>ce</a:t>
            </a:r>
            <a:r>
              <a:rPr lang="en-US" sz="1200" dirty="0">
                <a:latin typeface="Calibri" panose="020F0502020204030204" pitchFamily="34" charset="0"/>
              </a:rPr>
              <a:t> temps, </a:t>
            </a:r>
            <a:r>
              <a:rPr lang="en-US" sz="1200" dirty="0" err="1">
                <a:latin typeface="Calibri" panose="020F0502020204030204" pitchFamily="34" charset="0"/>
              </a:rPr>
              <a:t>préparez</a:t>
            </a:r>
            <a:r>
              <a:rPr lang="en-US" sz="1200" dirty="0">
                <a:latin typeface="Calibri" panose="020F0502020204030204" pitchFamily="34" charset="0"/>
              </a:rPr>
              <a:t> les </a:t>
            </a:r>
            <a:r>
              <a:rPr lang="en-US" sz="1200" dirty="0" err="1">
                <a:latin typeface="Calibri" panose="020F0502020204030204" pitchFamily="34" charset="0"/>
              </a:rPr>
              <a:t>légumes</a:t>
            </a:r>
            <a:r>
              <a:rPr lang="en-US" sz="1200" dirty="0">
                <a:latin typeface="Calibri" panose="020F0502020204030204" pitchFamily="34" charset="0"/>
              </a:rPr>
              <a:t> à </a:t>
            </a:r>
            <a:r>
              <a:rPr lang="en-US" sz="1200" dirty="0" err="1">
                <a:latin typeface="Calibri" panose="020F0502020204030204" pitchFamily="34" charset="0"/>
              </a:rPr>
              <a:t>farcir</a:t>
            </a:r>
            <a:r>
              <a:rPr lang="en-US" sz="1200" dirty="0">
                <a:latin typeface="Calibri" panose="020F0502020204030204" pitchFamily="34" charset="0"/>
              </a:rPr>
              <a:t> : </a:t>
            </a:r>
            <a:r>
              <a:rPr lang="en-US" sz="1200" dirty="0" err="1">
                <a:latin typeface="Calibri" panose="020F0502020204030204" pitchFamily="34" charset="0"/>
              </a:rPr>
              <a:t>retirez</a:t>
            </a:r>
            <a:r>
              <a:rPr lang="en-US" sz="1200" dirty="0">
                <a:latin typeface="Calibri" panose="020F0502020204030204" pitchFamily="34" charset="0"/>
              </a:rPr>
              <a:t> les chapeaux des </a:t>
            </a:r>
            <a:r>
              <a:rPr lang="en-US" sz="1200" dirty="0" err="1">
                <a:latin typeface="Calibri" panose="020F0502020204030204" pitchFamily="34" charset="0"/>
              </a:rPr>
              <a:t>tomates</a:t>
            </a:r>
            <a:r>
              <a:rPr lang="en-US" sz="1200" dirty="0">
                <a:latin typeface="Calibri" panose="020F0502020204030204" pitchFamily="34" charset="0"/>
              </a:rPr>
              <a:t>, </a:t>
            </a:r>
            <a:r>
              <a:rPr lang="en-US" sz="1200" dirty="0" err="1">
                <a:latin typeface="Calibri" panose="020F0502020204030204" pitchFamily="34" charset="0"/>
              </a:rPr>
              <a:t>coupez</a:t>
            </a:r>
            <a:r>
              <a:rPr lang="en-US" sz="1200" dirty="0">
                <a:latin typeface="Calibri" panose="020F0502020204030204" pitchFamily="34" charset="0"/>
              </a:rPr>
              <a:t> la </a:t>
            </a:r>
            <a:r>
              <a:rPr lang="en-US" sz="1200" dirty="0" err="1">
                <a:latin typeface="Calibri" panose="020F0502020204030204" pitchFamily="34" charset="0"/>
              </a:rPr>
              <a:t>courgette</a:t>
            </a:r>
            <a:r>
              <a:rPr lang="en-US" sz="1200" dirty="0">
                <a:latin typeface="Calibri" panose="020F0502020204030204" pitchFamily="34" charset="0"/>
              </a:rPr>
              <a:t> </a:t>
            </a:r>
            <a:r>
              <a:rPr lang="en-US" sz="1200" dirty="0" err="1">
                <a:latin typeface="Calibri" panose="020F0502020204030204" pitchFamily="34" charset="0"/>
              </a:rPr>
              <a:t>en</a:t>
            </a:r>
            <a:r>
              <a:rPr lang="en-US" sz="1200" dirty="0">
                <a:latin typeface="Calibri" panose="020F0502020204030204" pitchFamily="34" charset="0"/>
              </a:rPr>
              <a:t> </a:t>
            </a:r>
            <a:r>
              <a:rPr lang="en-US" sz="1200" dirty="0" err="1">
                <a:latin typeface="Calibri" panose="020F0502020204030204" pitchFamily="34" charset="0"/>
              </a:rPr>
              <a:t>tronçons</a:t>
            </a:r>
            <a:r>
              <a:rPr lang="en-US" sz="1200" dirty="0">
                <a:latin typeface="Calibri" panose="020F0502020204030204" pitchFamily="34" charset="0"/>
              </a:rPr>
              <a:t> </a:t>
            </a:r>
            <a:r>
              <a:rPr lang="en-US" sz="1200" dirty="0" err="1">
                <a:latin typeface="Calibri" panose="020F0502020204030204" pitchFamily="34" charset="0"/>
              </a:rPr>
              <a:t>d’environ</a:t>
            </a:r>
            <a:r>
              <a:rPr lang="en-US" sz="1200" dirty="0">
                <a:latin typeface="Calibri" panose="020F0502020204030204" pitchFamily="34" charset="0"/>
              </a:rPr>
              <a:t> 4cm et </a:t>
            </a:r>
            <a:r>
              <a:rPr lang="en-US" sz="1200" dirty="0" err="1">
                <a:latin typeface="Calibri" panose="020F0502020204030204" pitchFamily="34" charset="0"/>
              </a:rPr>
              <a:t>retirez</a:t>
            </a:r>
            <a:r>
              <a:rPr lang="en-US" sz="1200" dirty="0">
                <a:latin typeface="Calibri" panose="020F0502020204030204" pitchFamily="34" charset="0"/>
              </a:rPr>
              <a:t> les </a:t>
            </a:r>
            <a:r>
              <a:rPr lang="en-US" sz="1200" dirty="0" err="1">
                <a:latin typeface="Calibri" panose="020F0502020204030204" pitchFamily="34" charset="0"/>
              </a:rPr>
              <a:t>pieds</a:t>
            </a:r>
            <a:r>
              <a:rPr lang="en-US" sz="1200" dirty="0">
                <a:latin typeface="Calibri" panose="020F0502020204030204" pitchFamily="34" charset="0"/>
              </a:rPr>
              <a:t> des champignons. </a:t>
            </a:r>
            <a:r>
              <a:rPr lang="en-US" sz="1200" dirty="0" err="1">
                <a:latin typeface="Calibri" panose="020F0502020204030204" pitchFamily="34" charset="0"/>
              </a:rPr>
              <a:t>Evidez</a:t>
            </a:r>
            <a:r>
              <a:rPr lang="en-US" sz="1200" dirty="0">
                <a:latin typeface="Calibri" panose="020F0502020204030204" pitchFamily="34" charset="0"/>
              </a:rPr>
              <a:t> les </a:t>
            </a:r>
            <a:r>
              <a:rPr lang="en-US" sz="1200" dirty="0" err="1">
                <a:latin typeface="Calibri" panose="020F0502020204030204" pitchFamily="34" charset="0"/>
              </a:rPr>
              <a:t>légumes</a:t>
            </a:r>
            <a:r>
              <a:rPr lang="en-US" sz="1200" dirty="0">
                <a:latin typeface="Calibri" panose="020F0502020204030204" pitchFamily="34" charset="0"/>
              </a:rPr>
              <a:t> et </a:t>
            </a:r>
            <a:r>
              <a:rPr lang="en-US" sz="1200" dirty="0" err="1">
                <a:latin typeface="Calibri" panose="020F0502020204030204" pitchFamily="34" charset="0"/>
              </a:rPr>
              <a:t>mettez</a:t>
            </a:r>
            <a:r>
              <a:rPr lang="en-US" sz="1200" dirty="0">
                <a:latin typeface="Calibri" panose="020F0502020204030204" pitchFamily="34" charset="0"/>
              </a:rPr>
              <a:t> de </a:t>
            </a:r>
            <a:r>
              <a:rPr lang="en-US" sz="1200" dirty="0" err="1">
                <a:latin typeface="Calibri" panose="020F0502020204030204" pitchFamily="34" charset="0"/>
              </a:rPr>
              <a:t>côté</a:t>
            </a:r>
            <a:r>
              <a:rPr lang="en-US" sz="1200" dirty="0">
                <a:latin typeface="Calibri" panose="020F0502020204030204" pitchFamily="34" charset="0"/>
              </a:rPr>
              <a:t> </a:t>
            </a:r>
            <a:r>
              <a:rPr lang="en-US" sz="1200" dirty="0" err="1">
                <a:latin typeface="Calibri" panose="020F0502020204030204" pitchFamily="34" charset="0"/>
              </a:rPr>
              <a:t>leur</a:t>
            </a:r>
            <a:r>
              <a:rPr lang="en-US" sz="1200" dirty="0">
                <a:latin typeface="Calibri" panose="020F0502020204030204" pitchFamily="34" charset="0"/>
              </a:rPr>
              <a:t> chair.</a:t>
            </a:r>
          </a:p>
          <a:p>
            <a:pPr marL="285750" indent="-285750" algn="just">
              <a:buFontTx/>
              <a:buChar char="-"/>
            </a:pPr>
            <a:endParaRPr lang="en-US" sz="1200" dirty="0">
              <a:latin typeface="Calibri" panose="020F0502020204030204" pitchFamily="34" charset="0"/>
            </a:endParaRPr>
          </a:p>
          <a:p>
            <a:pPr marL="285750" indent="-285750" algn="just">
              <a:buFontTx/>
              <a:buChar char="-"/>
            </a:pPr>
            <a:r>
              <a:rPr lang="en-US" sz="1200" dirty="0">
                <a:latin typeface="Calibri" panose="020F0502020204030204" pitchFamily="34" charset="0"/>
              </a:rPr>
              <a:t>Une </a:t>
            </a:r>
            <a:r>
              <a:rPr lang="en-US" sz="1200" dirty="0" err="1">
                <a:latin typeface="Calibri" panose="020F0502020204030204" pitchFamily="34" charset="0"/>
              </a:rPr>
              <a:t>fois</a:t>
            </a:r>
            <a:r>
              <a:rPr lang="en-US" sz="1200" dirty="0">
                <a:latin typeface="Calibri" panose="020F0502020204030204" pitchFamily="34" charset="0"/>
              </a:rPr>
              <a:t> le pulled pork </a:t>
            </a:r>
            <a:r>
              <a:rPr lang="en-US" sz="1200" dirty="0" err="1">
                <a:latin typeface="Calibri" panose="020F0502020204030204" pitchFamily="34" charset="0"/>
              </a:rPr>
              <a:t>chaud</a:t>
            </a:r>
            <a:r>
              <a:rPr lang="en-US" sz="1200" dirty="0">
                <a:latin typeface="Calibri" panose="020F0502020204030204" pitchFamily="34" charset="0"/>
              </a:rPr>
              <a:t>, </a:t>
            </a:r>
            <a:r>
              <a:rPr lang="en-US" sz="1200" dirty="0" err="1">
                <a:latin typeface="Calibri" panose="020F0502020204030204" pitchFamily="34" charset="0"/>
              </a:rPr>
              <a:t>sortez</a:t>
            </a:r>
            <a:r>
              <a:rPr lang="en-US" sz="1200" dirty="0">
                <a:latin typeface="Calibri" panose="020F0502020204030204" pitchFamily="34" charset="0"/>
              </a:rPr>
              <a:t> le plat du four. </a:t>
            </a:r>
            <a:r>
              <a:rPr lang="en-US" sz="1200" dirty="0" err="1">
                <a:latin typeface="Calibri" panose="020F0502020204030204" pitchFamily="34" charset="0"/>
              </a:rPr>
              <a:t>Effilochez</a:t>
            </a:r>
            <a:r>
              <a:rPr lang="en-US" sz="1200" dirty="0">
                <a:latin typeface="Calibri" panose="020F0502020204030204" pitchFamily="34" charset="0"/>
              </a:rPr>
              <a:t> le pulled pork à </a:t>
            </a:r>
            <a:r>
              <a:rPr lang="en-US" sz="1200" dirty="0" err="1">
                <a:latin typeface="Calibri" panose="020F0502020204030204" pitchFamily="34" charset="0"/>
              </a:rPr>
              <a:t>l’aide</a:t>
            </a:r>
            <a:r>
              <a:rPr lang="en-US" sz="1200" dirty="0">
                <a:latin typeface="Calibri" panose="020F0502020204030204" pitchFamily="34" charset="0"/>
              </a:rPr>
              <a:t> de 2 fourchettes et </a:t>
            </a:r>
            <a:r>
              <a:rPr lang="en-US" sz="1200" dirty="0" err="1">
                <a:latin typeface="Calibri" panose="020F0502020204030204" pitchFamily="34" charset="0"/>
              </a:rPr>
              <a:t>mélangez</a:t>
            </a:r>
            <a:r>
              <a:rPr lang="en-US" sz="1200" dirty="0">
                <a:latin typeface="Calibri" panose="020F0502020204030204" pitchFamily="34" charset="0"/>
              </a:rPr>
              <a:t>-le bien à </a:t>
            </a:r>
            <a:r>
              <a:rPr lang="en-US" sz="1200" dirty="0" err="1">
                <a:latin typeface="Calibri" panose="020F0502020204030204" pitchFamily="34" charset="0"/>
              </a:rPr>
              <a:t>sa</a:t>
            </a:r>
            <a:r>
              <a:rPr lang="en-US" sz="1200" dirty="0">
                <a:latin typeface="Calibri" panose="020F0502020204030204" pitchFamily="34" charset="0"/>
              </a:rPr>
              <a:t> sauce.</a:t>
            </a:r>
          </a:p>
          <a:p>
            <a:pPr algn="just"/>
            <a:endParaRPr lang="en-US" sz="1200" dirty="0">
              <a:latin typeface="Calibri" panose="020F0502020204030204" pitchFamily="34" charset="0"/>
            </a:endParaRPr>
          </a:p>
          <a:p>
            <a:pPr marL="285750" indent="-285750" algn="just">
              <a:buFontTx/>
              <a:buChar char="-"/>
            </a:pPr>
            <a:r>
              <a:rPr lang="en-US" sz="1200" dirty="0">
                <a:latin typeface="Calibri" panose="020F0502020204030204" pitchFamily="34" charset="0"/>
              </a:rPr>
              <a:t>Dans un </a:t>
            </a:r>
            <a:r>
              <a:rPr lang="en-US" sz="1200" dirty="0" err="1">
                <a:latin typeface="Calibri" panose="020F0502020204030204" pitchFamily="34" charset="0"/>
              </a:rPr>
              <a:t>saladier</a:t>
            </a:r>
            <a:r>
              <a:rPr lang="en-US" sz="1200" dirty="0">
                <a:latin typeface="Calibri" panose="020F0502020204030204" pitchFamily="34" charset="0"/>
              </a:rPr>
              <a:t>, </a:t>
            </a:r>
            <a:r>
              <a:rPr lang="en-US" sz="1200" dirty="0" err="1">
                <a:latin typeface="Calibri" panose="020F0502020204030204" pitchFamily="34" charset="0"/>
              </a:rPr>
              <a:t>mélangez</a:t>
            </a:r>
            <a:r>
              <a:rPr lang="en-US" sz="1200" dirty="0">
                <a:latin typeface="Calibri" panose="020F0502020204030204" pitchFamily="34" charset="0"/>
              </a:rPr>
              <a:t> le pulled pork, </a:t>
            </a:r>
            <a:r>
              <a:rPr lang="en-US" sz="1200" dirty="0" err="1">
                <a:latin typeface="Calibri" panose="020F0502020204030204" pitchFamily="34" charset="0"/>
              </a:rPr>
              <a:t>une</a:t>
            </a:r>
            <a:r>
              <a:rPr lang="en-US" sz="1200" dirty="0">
                <a:latin typeface="Calibri" panose="020F0502020204030204" pitchFamily="34" charset="0"/>
              </a:rPr>
              <a:t> </a:t>
            </a:r>
            <a:r>
              <a:rPr lang="en-US" sz="1200" dirty="0" err="1">
                <a:latin typeface="Calibri" panose="020F0502020204030204" pitchFamily="34" charset="0"/>
              </a:rPr>
              <a:t>partie</a:t>
            </a:r>
            <a:r>
              <a:rPr lang="en-US" sz="1200" dirty="0">
                <a:latin typeface="Calibri" panose="020F0502020204030204" pitchFamily="34" charset="0"/>
              </a:rPr>
              <a:t> de la chair des </a:t>
            </a:r>
            <a:r>
              <a:rPr lang="en-US" sz="1200" dirty="0" err="1">
                <a:latin typeface="Calibri" panose="020F0502020204030204" pitchFamily="34" charset="0"/>
              </a:rPr>
              <a:t>légumes</a:t>
            </a:r>
            <a:r>
              <a:rPr lang="en-US" sz="1200" dirty="0">
                <a:latin typeface="Calibri" panose="020F0502020204030204" pitchFamily="34" charset="0"/>
              </a:rPr>
              <a:t> et les champignons de Paris coupés </a:t>
            </a:r>
            <a:r>
              <a:rPr lang="en-US" sz="1200" dirty="0" err="1">
                <a:latin typeface="Calibri" panose="020F0502020204030204" pitchFamily="34" charset="0"/>
              </a:rPr>
              <a:t>en</a:t>
            </a:r>
            <a:r>
              <a:rPr lang="en-US" sz="1200" dirty="0">
                <a:latin typeface="Calibri" panose="020F0502020204030204" pitchFamily="34" charset="0"/>
              </a:rPr>
              <a:t> petits </a:t>
            </a:r>
            <a:r>
              <a:rPr lang="en-US" sz="1200" dirty="0" err="1">
                <a:latin typeface="Calibri" panose="020F0502020204030204" pitchFamily="34" charset="0"/>
              </a:rPr>
              <a:t>dés</a:t>
            </a:r>
            <a:r>
              <a:rPr lang="en-US" sz="1200" dirty="0">
                <a:latin typeface="Calibri" panose="020F0502020204030204" pitchFamily="34" charset="0"/>
              </a:rPr>
              <a:t>. </a:t>
            </a:r>
            <a:r>
              <a:rPr lang="en-US" sz="1200" dirty="0" err="1">
                <a:latin typeface="Calibri" panose="020F0502020204030204" pitchFamily="34" charset="0"/>
              </a:rPr>
              <a:t>Salez</a:t>
            </a:r>
            <a:r>
              <a:rPr lang="en-US" sz="1200" dirty="0">
                <a:latin typeface="Calibri" panose="020F0502020204030204" pitchFamily="34" charset="0"/>
              </a:rPr>
              <a:t>, </a:t>
            </a:r>
            <a:r>
              <a:rPr lang="en-US" sz="1200" dirty="0" err="1">
                <a:latin typeface="Calibri" panose="020F0502020204030204" pitchFamily="34" charset="0"/>
              </a:rPr>
              <a:t>poivrez</a:t>
            </a:r>
            <a:r>
              <a:rPr lang="en-US" sz="1200" dirty="0">
                <a:latin typeface="Calibri" panose="020F0502020204030204" pitchFamily="34" charset="0"/>
              </a:rPr>
              <a:t>.</a:t>
            </a:r>
          </a:p>
          <a:p>
            <a:pPr marL="285750" indent="-285750" algn="just">
              <a:buFontTx/>
              <a:buChar char="-"/>
            </a:pPr>
            <a:endParaRPr lang="en-US" sz="1200" dirty="0">
              <a:latin typeface="Calibri" panose="020F0502020204030204" pitchFamily="34" charset="0"/>
            </a:endParaRPr>
          </a:p>
          <a:p>
            <a:pPr marL="285750" indent="-285750" algn="just">
              <a:buFontTx/>
              <a:buChar char="-"/>
            </a:pPr>
            <a:r>
              <a:rPr lang="en-US" sz="1200" dirty="0" err="1">
                <a:latin typeface="Calibri" panose="020F0502020204030204" pitchFamily="34" charset="0"/>
              </a:rPr>
              <a:t>Remplissez</a:t>
            </a:r>
            <a:r>
              <a:rPr lang="en-US" sz="1200" dirty="0">
                <a:latin typeface="Calibri" panose="020F0502020204030204" pitchFamily="34" charset="0"/>
              </a:rPr>
              <a:t> les </a:t>
            </a:r>
            <a:r>
              <a:rPr lang="en-US" sz="1200" dirty="0" err="1">
                <a:latin typeface="Calibri" panose="020F0502020204030204" pitchFamily="34" charset="0"/>
              </a:rPr>
              <a:t>légumes</a:t>
            </a:r>
            <a:r>
              <a:rPr lang="en-US" sz="1200" dirty="0">
                <a:latin typeface="Calibri" panose="020F0502020204030204" pitchFamily="34" charset="0"/>
              </a:rPr>
              <a:t> de farce </a:t>
            </a:r>
            <a:r>
              <a:rPr lang="en-US" sz="1200" dirty="0" err="1">
                <a:latin typeface="Calibri" panose="020F0502020204030204" pitchFamily="34" charset="0"/>
              </a:rPr>
              <a:t>puis</a:t>
            </a:r>
            <a:r>
              <a:rPr lang="en-US" sz="1200" dirty="0">
                <a:latin typeface="Calibri" panose="020F0502020204030204" pitchFamily="34" charset="0"/>
              </a:rPr>
              <a:t> </a:t>
            </a:r>
            <a:r>
              <a:rPr lang="en-US" sz="1200" dirty="0" err="1">
                <a:latin typeface="Calibri" panose="020F0502020204030204" pitchFamily="34" charset="0"/>
              </a:rPr>
              <a:t>parmesez</a:t>
            </a:r>
            <a:r>
              <a:rPr lang="en-US" sz="1200" dirty="0">
                <a:latin typeface="Calibri" panose="020F0502020204030204" pitchFamily="34" charset="0"/>
              </a:rPr>
              <a:t>-les de parmesan. </a:t>
            </a:r>
            <a:r>
              <a:rPr lang="en-US" sz="1200" dirty="0" err="1">
                <a:latin typeface="Calibri" panose="020F0502020204030204" pitchFamily="34" charset="0"/>
              </a:rPr>
              <a:t>Enfournez</a:t>
            </a:r>
            <a:r>
              <a:rPr lang="en-US" sz="1200" dirty="0">
                <a:latin typeface="Calibri" panose="020F0502020204030204" pitchFamily="34" charset="0"/>
              </a:rPr>
              <a:t> pendant 30 à 40 minutes de caisson.</a:t>
            </a:r>
          </a:p>
          <a:p>
            <a:pPr marL="285750" indent="-285750" algn="just">
              <a:buFontTx/>
              <a:buChar char="-"/>
            </a:pPr>
            <a:endParaRPr lang="en-US" sz="1200" dirty="0">
              <a:latin typeface="Calibri" panose="020F0502020204030204" pitchFamily="34" charset="0"/>
            </a:endParaRPr>
          </a:p>
          <a:p>
            <a:pPr marL="171450" indent="-171450" algn="just">
              <a:buFontTx/>
              <a:buChar char="-"/>
            </a:pPr>
            <a:r>
              <a:rPr lang="en-US" sz="1200" dirty="0">
                <a:latin typeface="Calibri" panose="020F0502020204030204" pitchFamily="34" charset="0"/>
              </a:rPr>
              <a:t>Avant de </a:t>
            </a:r>
            <a:r>
              <a:rPr lang="en-US" sz="1200" dirty="0" err="1">
                <a:latin typeface="Calibri" panose="020F0502020204030204" pitchFamily="34" charset="0"/>
              </a:rPr>
              <a:t>servir</a:t>
            </a:r>
            <a:r>
              <a:rPr lang="en-US" sz="1200" dirty="0">
                <a:latin typeface="Calibri" panose="020F0502020204030204" pitchFamily="34" charset="0"/>
              </a:rPr>
              <a:t>, </a:t>
            </a:r>
            <a:r>
              <a:rPr lang="en-US" sz="1200" dirty="0" err="1">
                <a:latin typeface="Calibri" panose="020F0502020204030204" pitchFamily="34" charset="0"/>
              </a:rPr>
              <a:t>remettez</a:t>
            </a:r>
            <a:r>
              <a:rPr lang="en-US" sz="1200" dirty="0">
                <a:latin typeface="Calibri" panose="020F0502020204030204" pitchFamily="34" charset="0"/>
              </a:rPr>
              <a:t> les chapeaux des </a:t>
            </a:r>
            <a:r>
              <a:rPr lang="en-US" sz="1200" dirty="0" err="1">
                <a:latin typeface="Calibri" panose="020F0502020204030204" pitchFamily="34" charset="0"/>
              </a:rPr>
              <a:t>tomates</a:t>
            </a:r>
            <a:r>
              <a:rPr lang="en-US" sz="1200" dirty="0">
                <a:latin typeface="Calibri" panose="020F0502020204030204" pitchFamily="34" charset="0"/>
              </a:rPr>
              <a:t> pour la </a:t>
            </a:r>
            <a:r>
              <a:rPr lang="en-US" sz="1200" dirty="0" err="1">
                <a:latin typeface="Calibri" panose="020F0502020204030204" pitchFamily="34" charset="0"/>
              </a:rPr>
              <a:t>décoration</a:t>
            </a:r>
            <a:r>
              <a:rPr lang="en-US" sz="1200" dirty="0">
                <a:latin typeface="Calibri" panose="020F0502020204030204" pitchFamily="34" charset="0"/>
              </a:rPr>
              <a:t>.</a:t>
            </a:r>
          </a:p>
          <a:p>
            <a:pPr lvl="1" algn="just"/>
            <a:endParaRPr lang="en-US" sz="1200" dirty="0"/>
          </a:p>
          <a:p>
            <a:pPr algn="just"/>
            <a:endParaRPr lang="en-US" sz="1200" dirty="0"/>
          </a:p>
        </p:txBody>
      </p:sp>
      <p:sp>
        <p:nvSpPr>
          <p:cNvPr id="14" name="ZoneTexte 13">
            <a:extLst>
              <a:ext uri="{FF2B5EF4-FFF2-40B4-BE49-F238E27FC236}">
                <a16:creationId xmlns:a16="http://schemas.microsoft.com/office/drawing/2014/main" id="{B3C3B103-D1DD-C963-4EC1-B252C50B6258}"/>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minutes</a:t>
            </a:r>
          </a:p>
          <a:p>
            <a:r>
              <a:rPr lang="fr-FR" sz="1400" b="1" dirty="0">
                <a:solidFill>
                  <a:srgbClr val="8B2331"/>
                </a:solidFill>
                <a:latin typeface="Calibri" panose="020F0502020204030204" pitchFamily="34" charset="0"/>
              </a:rPr>
              <a:t>Cuisson : 35 minutes</a:t>
            </a:r>
          </a:p>
        </p:txBody>
      </p:sp>
      <p:sp>
        <p:nvSpPr>
          <p:cNvPr id="15" name="ZoneTexte 14">
            <a:extLst>
              <a:ext uri="{FF2B5EF4-FFF2-40B4-BE49-F238E27FC236}">
                <a16:creationId xmlns:a16="http://schemas.microsoft.com/office/drawing/2014/main" id="{114166AD-E66B-123C-376B-906D3406BDB8}"/>
              </a:ext>
            </a:extLst>
          </p:cNvPr>
          <p:cNvSpPr txBox="1"/>
          <p:nvPr/>
        </p:nvSpPr>
        <p:spPr>
          <a:xfrm>
            <a:off x="4605875" y="970015"/>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p:txBody>
      </p:sp>
      <p:sp>
        <p:nvSpPr>
          <p:cNvPr id="7" name="Titre 1">
            <a:extLst>
              <a:ext uri="{FF2B5EF4-FFF2-40B4-BE49-F238E27FC236}">
                <a16:creationId xmlns:a16="http://schemas.microsoft.com/office/drawing/2014/main" id="{56F19843-FD31-E71E-69FD-4EA5B6193E83}"/>
              </a:ext>
            </a:extLst>
          </p:cNvPr>
          <p:cNvSpPr>
            <a:spLocks noGrp="1"/>
          </p:cNvSpPr>
          <p:nvPr>
            <p:ph type="title"/>
          </p:nvPr>
        </p:nvSpPr>
        <p:spPr>
          <a:xfrm>
            <a:off x="5375920" y="262447"/>
            <a:ext cx="4924863" cy="473695"/>
          </a:xfrm>
        </p:spPr>
        <p:txBody>
          <a:bodyPr/>
          <a:lstStyle/>
          <a:p>
            <a:r>
              <a:rPr lang="en-US" sz="2400" dirty="0" err="1"/>
              <a:t>Légumes</a:t>
            </a:r>
            <a:r>
              <a:rPr lang="en-US" sz="2400" dirty="0"/>
              <a:t> </a:t>
            </a:r>
            <a:r>
              <a:rPr lang="en-US" sz="2400" dirty="0" err="1"/>
              <a:t>farcis</a:t>
            </a:r>
            <a:r>
              <a:rPr lang="en-US" sz="2400" dirty="0"/>
              <a:t> au pulled pork</a:t>
            </a:r>
            <a:endParaRPr lang="fr-FR" sz="2400" dirty="0"/>
          </a:p>
        </p:txBody>
      </p:sp>
      <p:pic>
        <p:nvPicPr>
          <p:cNvPr id="5" name="Image 4" descr="Une image contenant nourriture, plat, repas, Cuisine&#10;&#10;Description générée automatiquement">
            <a:extLst>
              <a:ext uri="{FF2B5EF4-FFF2-40B4-BE49-F238E27FC236}">
                <a16:creationId xmlns:a16="http://schemas.microsoft.com/office/drawing/2014/main" id="{9984E622-B745-312B-41AD-51DEC6E2C1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48" y="-72504"/>
            <a:ext cx="4669497" cy="7003007"/>
          </a:xfrm>
          <a:prstGeom prst="rect">
            <a:avLst/>
          </a:prstGeom>
        </p:spPr>
      </p:pic>
    </p:spTree>
    <p:extLst>
      <p:ext uri="{BB962C8B-B14F-4D97-AF65-F5344CB8AC3E}">
        <p14:creationId xmlns:p14="http://schemas.microsoft.com/office/powerpoint/2010/main" val="14153222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EDD6E-A2F8-614F-8613-AEF272126FD7}"/>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35EBCA2-C34F-8CEF-08F1-2A7A38EF71A3}"/>
              </a:ext>
            </a:extLst>
          </p:cNvPr>
          <p:cNvSpPr>
            <a:spLocks noGrp="1"/>
          </p:cNvSpPr>
          <p:nvPr>
            <p:ph type="sldNum" sz="quarter" idx="4"/>
          </p:nvPr>
        </p:nvSpPr>
        <p:spPr/>
        <p:txBody>
          <a:bodyPr/>
          <a:lstStyle/>
          <a:p>
            <a:pPr>
              <a:defRPr/>
            </a:pPr>
            <a:fld id="{B6546EDA-AC4C-4A45-AF53-BF0FE0BAFCCB}" type="slidenum">
              <a:rPr lang="fr-FR">
                <a:solidFill>
                  <a:prstClr val="white"/>
                </a:solidFill>
              </a:rPr>
              <a:pPr>
                <a:defRPr/>
              </a:pPr>
              <a:t>57</a:t>
            </a:fld>
            <a:endParaRPr lang="fr-FR" dirty="0">
              <a:solidFill>
                <a:prstClr val="white"/>
              </a:solidFill>
            </a:endParaRPr>
          </a:p>
        </p:txBody>
      </p:sp>
      <p:sp>
        <p:nvSpPr>
          <p:cNvPr id="8" name="ZoneTexte 7">
            <a:extLst>
              <a:ext uri="{FF2B5EF4-FFF2-40B4-BE49-F238E27FC236}">
                <a16:creationId xmlns:a16="http://schemas.microsoft.com/office/drawing/2014/main" id="{EBF33A38-BA78-2C58-6059-452822465222}"/>
              </a:ext>
            </a:extLst>
          </p:cNvPr>
          <p:cNvSpPr txBox="1"/>
          <p:nvPr/>
        </p:nvSpPr>
        <p:spPr>
          <a:xfrm>
            <a:off x="4605875" y="2490245"/>
            <a:ext cx="2817996" cy="2369880"/>
          </a:xfrm>
          <a:prstGeom prst="rect">
            <a:avLst/>
          </a:prstGeom>
          <a:noFill/>
        </p:spPr>
        <p:txBody>
          <a:bodyPr wrap="square" rtlCol="0">
            <a:spAutoFit/>
          </a:bodyPr>
          <a:lstStyle/>
          <a:p>
            <a:r>
              <a:rPr lang="fr-FR" sz="1600" b="1" u="sng" dirty="0">
                <a:latin typeface="Calibri" panose="020F0502020204030204" pitchFamily="34" charset="0"/>
                <a:cs typeface="Andalus" panose="02020603050405020304" pitchFamily="18" charset="-78"/>
              </a:rPr>
              <a:t>Ingrédients :</a:t>
            </a:r>
          </a:p>
          <a:p>
            <a:endParaRPr lang="fr-FR" sz="1200" u="sng" dirty="0">
              <a:latin typeface="Calibri" panose="020F0502020204030204" pitchFamily="34" charset="0"/>
              <a:cs typeface="Andalus" panose="02020603050405020304" pitchFamily="18" charset="-78"/>
            </a:endParaRPr>
          </a:p>
          <a:p>
            <a:pPr marL="171450" indent="-171450">
              <a:buFont typeface="Arial" panose="020B0604020202020204" pitchFamily="34" charset="0"/>
              <a:buChar char="•"/>
            </a:pPr>
            <a:r>
              <a:rPr lang="en-US" sz="1200" dirty="0">
                <a:latin typeface="Calibri" panose="020F0502020204030204" pitchFamily="34" charset="0"/>
              </a:rPr>
              <a:t>2 </a:t>
            </a:r>
            <a:r>
              <a:rPr lang="en-US" sz="1200" dirty="0" err="1">
                <a:latin typeface="Calibri" panose="020F0502020204030204" pitchFamily="34" charset="0"/>
              </a:rPr>
              <a:t>pièces</a:t>
            </a:r>
            <a:r>
              <a:rPr lang="en-US" sz="1200" dirty="0">
                <a:latin typeface="Calibri" panose="020F0502020204030204" pitchFamily="34" charset="0"/>
              </a:rPr>
              <a:t> </a:t>
            </a:r>
            <a:r>
              <a:rPr lang="en-US" sz="1200" dirty="0" err="1">
                <a:latin typeface="Calibri" panose="020F0502020204030204" pitchFamily="34" charset="0"/>
              </a:rPr>
              <a:t>d’effiloché</a:t>
            </a:r>
            <a:r>
              <a:rPr lang="en-US" sz="1200" dirty="0">
                <a:latin typeface="Calibri" panose="020F0502020204030204" pitchFamily="34" charset="0"/>
              </a:rPr>
              <a:t> de </a:t>
            </a:r>
            <a:r>
              <a:rPr lang="en-US" sz="1200" dirty="0" err="1">
                <a:latin typeface="Calibri" panose="020F0502020204030204" pitchFamily="34" charset="0"/>
              </a:rPr>
              <a:t>porc</a:t>
            </a:r>
            <a:r>
              <a:rPr lang="en-US" sz="1200" dirty="0">
                <a:latin typeface="Calibri" panose="020F0502020204030204" pitchFamily="34" charset="0"/>
              </a:rPr>
              <a:t> “pulled pork” Pierre Schmidt</a:t>
            </a:r>
          </a:p>
          <a:p>
            <a:pPr marL="171450" indent="-171450">
              <a:buFont typeface="Arial" panose="020B0604020202020204" pitchFamily="34" charset="0"/>
              <a:buChar char="•"/>
            </a:pPr>
            <a:r>
              <a:rPr lang="en-US" sz="1200" dirty="0">
                <a:latin typeface="Calibri" panose="020F0502020204030204" pitchFamily="34" charset="0"/>
              </a:rPr>
              <a:t>800g de </a:t>
            </a:r>
            <a:r>
              <a:rPr lang="en-US" sz="1200" dirty="0" err="1">
                <a:latin typeface="Calibri" panose="020F0502020204030204" pitchFamily="34" charset="0"/>
              </a:rPr>
              <a:t>patate</a:t>
            </a:r>
            <a:r>
              <a:rPr lang="en-US" sz="1200" dirty="0">
                <a:latin typeface="Calibri" panose="020F0502020204030204" pitchFamily="34" charset="0"/>
              </a:rPr>
              <a:t> </a:t>
            </a:r>
            <a:r>
              <a:rPr lang="en-US" sz="1200" dirty="0" err="1">
                <a:latin typeface="Calibri" panose="020F0502020204030204" pitchFamily="34" charset="0"/>
              </a:rPr>
              <a:t>douce</a:t>
            </a:r>
            <a:endParaRPr lang="en-US" sz="1200" dirty="0">
              <a:latin typeface="Calibri" panose="020F0502020204030204" pitchFamily="34" charset="0"/>
            </a:endParaRPr>
          </a:p>
          <a:p>
            <a:pPr marL="171450" indent="-171450">
              <a:buFont typeface="Arial" panose="020B0604020202020204" pitchFamily="34" charset="0"/>
              <a:buChar char="•"/>
            </a:pPr>
            <a:r>
              <a:rPr lang="en-US" sz="1200" dirty="0">
                <a:latin typeface="Calibri" panose="020F0502020204030204" pitchFamily="34" charset="0"/>
              </a:rPr>
              <a:t>100ml de lait demi-</a:t>
            </a:r>
            <a:r>
              <a:rPr lang="en-US" sz="1200" dirty="0" err="1">
                <a:latin typeface="Calibri" panose="020F0502020204030204" pitchFamily="34" charset="0"/>
              </a:rPr>
              <a:t>écrémé</a:t>
            </a:r>
            <a:endParaRPr lang="en-US" sz="1200" dirty="0">
              <a:latin typeface="Calibri" panose="020F0502020204030204" pitchFamily="34" charset="0"/>
            </a:endParaRPr>
          </a:p>
          <a:p>
            <a:pPr marL="171450" indent="-171450">
              <a:buFont typeface="Arial" panose="020B0604020202020204" pitchFamily="34" charset="0"/>
              <a:buChar char="•"/>
            </a:pPr>
            <a:r>
              <a:rPr lang="en-US" sz="1200" dirty="0">
                <a:latin typeface="Calibri" panose="020F0502020204030204" pitchFamily="34" charset="0"/>
              </a:rPr>
              <a:t>100g de crème </a:t>
            </a:r>
            <a:r>
              <a:rPr lang="en-US" sz="1200" dirty="0" err="1">
                <a:latin typeface="Calibri" panose="020F0502020204030204" pitchFamily="34" charset="0"/>
              </a:rPr>
              <a:t>fraîche</a:t>
            </a:r>
            <a:r>
              <a:rPr lang="en-US" sz="1200" dirty="0">
                <a:latin typeface="Calibri" panose="020F0502020204030204" pitchFamily="34" charset="0"/>
              </a:rPr>
              <a:t> </a:t>
            </a:r>
            <a:r>
              <a:rPr lang="en-US" sz="1200" dirty="0" err="1">
                <a:latin typeface="Calibri" panose="020F0502020204030204" pitchFamily="34" charset="0"/>
              </a:rPr>
              <a:t>épaisse</a:t>
            </a:r>
            <a:endParaRPr lang="en-US" sz="1200" dirty="0">
              <a:latin typeface="Calibri" panose="020F0502020204030204" pitchFamily="34" charset="0"/>
            </a:endParaRPr>
          </a:p>
          <a:p>
            <a:pPr marL="171450" indent="-171450">
              <a:buFont typeface="Arial" panose="020B0604020202020204" pitchFamily="34" charset="0"/>
              <a:buChar char="•"/>
            </a:pPr>
            <a:r>
              <a:rPr lang="en-US" sz="1200" dirty="0">
                <a:latin typeface="Calibri" panose="020F0502020204030204" pitchFamily="34" charset="0"/>
              </a:rPr>
              <a:t>Paprika </a:t>
            </a:r>
            <a:r>
              <a:rPr lang="en-US" sz="1200" dirty="0" err="1">
                <a:latin typeface="Calibri" panose="020F0502020204030204" pitchFamily="34" charset="0"/>
              </a:rPr>
              <a:t>fumé</a:t>
            </a:r>
            <a:endParaRPr lang="en-US" sz="1200" dirty="0">
              <a:latin typeface="Calibri" panose="020F0502020204030204" pitchFamily="34" charset="0"/>
            </a:endParaRPr>
          </a:p>
          <a:p>
            <a:pPr marL="171450" indent="-171450">
              <a:buFont typeface="Arial" panose="020B0604020202020204" pitchFamily="34" charset="0"/>
              <a:buChar char="•"/>
            </a:pPr>
            <a:r>
              <a:rPr lang="en-US" sz="1200" dirty="0">
                <a:latin typeface="Calibri" panose="020F0502020204030204" pitchFamily="34" charset="0"/>
              </a:rPr>
              <a:t>Cheddar </a:t>
            </a:r>
            <a:r>
              <a:rPr lang="en-US" sz="1200" dirty="0" err="1">
                <a:latin typeface="Calibri" panose="020F0502020204030204" pitchFamily="34" charset="0"/>
              </a:rPr>
              <a:t>fumé</a:t>
            </a:r>
            <a:endParaRPr lang="en-US" sz="1200" dirty="0">
              <a:latin typeface="Calibri" panose="020F0502020204030204" pitchFamily="34" charset="0"/>
            </a:endParaRPr>
          </a:p>
          <a:p>
            <a:pPr marL="171450" indent="-171450">
              <a:buFont typeface="Arial" panose="020B0604020202020204" pitchFamily="34" charset="0"/>
              <a:buChar char="•"/>
            </a:pPr>
            <a:r>
              <a:rPr lang="en-US" sz="1200" dirty="0" err="1">
                <a:latin typeface="Calibri" panose="020F0502020204030204" pitchFamily="34" charset="0"/>
              </a:rPr>
              <a:t>Sel</a:t>
            </a:r>
            <a:r>
              <a:rPr lang="en-US" sz="1200" dirty="0">
                <a:latin typeface="Calibri" panose="020F0502020204030204" pitchFamily="34" charset="0"/>
              </a:rPr>
              <a:t>, poivre</a:t>
            </a:r>
          </a:p>
          <a:p>
            <a:pPr marL="171450" indent="-171450">
              <a:buFont typeface="Arial" panose="020B0604020202020204" pitchFamily="34" charset="0"/>
              <a:buChar char="•"/>
            </a:pPr>
            <a:r>
              <a:rPr lang="en-US" sz="1200" dirty="0" err="1">
                <a:latin typeface="Calibri" panose="020F0502020204030204" pitchFamily="34" charset="0"/>
              </a:rPr>
              <a:t>Graines</a:t>
            </a:r>
            <a:r>
              <a:rPr lang="en-US" sz="1200" dirty="0">
                <a:latin typeface="Calibri" panose="020F0502020204030204" pitchFamily="34" charset="0"/>
              </a:rPr>
              <a:t> de </a:t>
            </a:r>
            <a:r>
              <a:rPr lang="en-US" sz="1200" dirty="0" err="1">
                <a:latin typeface="Calibri" panose="020F0502020204030204" pitchFamily="34" charset="0"/>
              </a:rPr>
              <a:t>courge</a:t>
            </a:r>
            <a:endParaRPr lang="en-US" sz="1200" dirty="0">
              <a:latin typeface="Calibri" panose="020F0502020204030204" pitchFamily="34" charset="0"/>
            </a:endParaRPr>
          </a:p>
          <a:p>
            <a:endParaRPr lang="fr-FR" sz="1200" u="sng" dirty="0">
              <a:latin typeface="Calibri" panose="020F0502020204030204" pitchFamily="34" charset="0"/>
              <a:cs typeface="Andalus" panose="02020603050405020304" pitchFamily="18" charset="-78"/>
            </a:endParaRPr>
          </a:p>
        </p:txBody>
      </p:sp>
      <p:sp>
        <p:nvSpPr>
          <p:cNvPr id="9" name="ZoneTexte 8">
            <a:extLst>
              <a:ext uri="{FF2B5EF4-FFF2-40B4-BE49-F238E27FC236}">
                <a16:creationId xmlns:a16="http://schemas.microsoft.com/office/drawing/2014/main" id="{E551CF37-B368-3CAF-C936-751D134EFCFD}"/>
              </a:ext>
            </a:extLst>
          </p:cNvPr>
          <p:cNvSpPr txBox="1"/>
          <p:nvPr/>
        </p:nvSpPr>
        <p:spPr>
          <a:xfrm>
            <a:off x="7449078" y="970015"/>
            <a:ext cx="4742921" cy="5179880"/>
          </a:xfrm>
          <a:prstGeom prst="rect">
            <a:avLst/>
          </a:prstGeom>
          <a:noFill/>
        </p:spPr>
        <p:txBody>
          <a:bodyPr wrap="square" rtlCol="0">
            <a:spAutoFit/>
          </a:bodyPr>
          <a:lstStyle/>
          <a:p>
            <a:r>
              <a:rPr lang="fr-FR" sz="1600" b="1" u="sng" dirty="0">
                <a:latin typeface="Calibri" panose="020F0502020204030204" pitchFamily="34" charset="0"/>
              </a:rPr>
              <a:t>Préparation :</a:t>
            </a:r>
          </a:p>
          <a:p>
            <a:endParaRPr lang="fr-FR" sz="1600" b="1" u="sng" dirty="0">
              <a:latin typeface="Calibri" panose="020F0502020204030204" pitchFamily="34" charset="0"/>
            </a:endParaRPr>
          </a:p>
          <a:p>
            <a:pPr marL="171450" indent="-171450" algn="just">
              <a:buFontTx/>
              <a:buChar char="-"/>
            </a:pPr>
            <a:r>
              <a:rPr lang="en-US" sz="1230" dirty="0" err="1">
                <a:latin typeface="Calibri" panose="020F0502020204030204" pitchFamily="34" charset="0"/>
              </a:rPr>
              <a:t>Préchauffez</a:t>
            </a:r>
            <a:r>
              <a:rPr lang="en-US" sz="1230" dirty="0">
                <a:latin typeface="Calibri" panose="020F0502020204030204" pitchFamily="34" charset="0"/>
              </a:rPr>
              <a:t> le four à 180°C.</a:t>
            </a:r>
          </a:p>
          <a:p>
            <a:pPr algn="just"/>
            <a:endParaRPr lang="en-US" sz="1230" dirty="0">
              <a:latin typeface="Calibri" panose="020F0502020204030204" pitchFamily="34" charset="0"/>
            </a:endParaRPr>
          </a:p>
          <a:p>
            <a:pPr marL="171450" indent="-171450" algn="just">
              <a:buFontTx/>
              <a:buChar char="-"/>
            </a:pPr>
            <a:r>
              <a:rPr lang="en-US" sz="1230" dirty="0" err="1">
                <a:latin typeface="Calibri" panose="020F0502020204030204" pitchFamily="34" charset="0"/>
              </a:rPr>
              <a:t>Ouvrez</a:t>
            </a:r>
            <a:r>
              <a:rPr lang="en-US" sz="1230" dirty="0">
                <a:latin typeface="Calibri" panose="020F0502020204030204" pitchFamily="34" charset="0"/>
              </a:rPr>
              <a:t> les poches de pulled pork et </a:t>
            </a:r>
            <a:r>
              <a:rPr lang="en-US" sz="1230" dirty="0" err="1">
                <a:latin typeface="Calibri" panose="020F0502020204030204" pitchFamily="34" charset="0"/>
              </a:rPr>
              <a:t>disposez</a:t>
            </a:r>
            <a:r>
              <a:rPr lang="en-US" sz="1230" dirty="0">
                <a:latin typeface="Calibri" panose="020F0502020204030204" pitchFamily="34" charset="0"/>
              </a:rPr>
              <a:t>-le dans un plat avec </a:t>
            </a:r>
            <a:r>
              <a:rPr lang="en-US" sz="1230" dirty="0" err="1">
                <a:latin typeface="Calibri" panose="020F0502020204030204" pitchFamily="34" charset="0"/>
              </a:rPr>
              <a:t>couvercle</a:t>
            </a:r>
            <a:r>
              <a:rPr lang="en-US" sz="1230" dirty="0">
                <a:latin typeface="Calibri" panose="020F0502020204030204" pitchFamily="34" charset="0"/>
              </a:rPr>
              <a:t> </a:t>
            </a:r>
            <a:r>
              <a:rPr lang="en-US" sz="1230" dirty="0" err="1">
                <a:latin typeface="Calibri" panose="020F0502020204030204" pitchFamily="34" charset="0"/>
              </a:rPr>
              <a:t>avant</a:t>
            </a:r>
            <a:r>
              <a:rPr lang="en-US" sz="1230" dirty="0">
                <a:latin typeface="Calibri" panose="020F0502020204030204" pitchFamily="34" charset="0"/>
              </a:rPr>
              <a:t> de </a:t>
            </a:r>
            <a:r>
              <a:rPr lang="en-US" sz="1230" dirty="0" err="1">
                <a:latin typeface="Calibri" panose="020F0502020204030204" pitchFamily="34" charset="0"/>
              </a:rPr>
              <a:t>l’enfourner</a:t>
            </a:r>
            <a:r>
              <a:rPr lang="en-US" sz="1230" dirty="0">
                <a:latin typeface="Calibri" panose="020F0502020204030204" pitchFamily="34" charset="0"/>
              </a:rPr>
              <a:t> pour 15 minutes de </a:t>
            </a:r>
            <a:r>
              <a:rPr lang="en-US" sz="1230" dirty="0" err="1">
                <a:latin typeface="Calibri" panose="020F0502020204030204" pitchFamily="34" charset="0"/>
              </a:rPr>
              <a:t>cuisson</a:t>
            </a:r>
            <a:r>
              <a:rPr lang="en-US" sz="1230" dirty="0">
                <a:latin typeface="Calibri" panose="020F0502020204030204" pitchFamily="34" charset="0"/>
              </a:rPr>
              <a:t>.</a:t>
            </a:r>
          </a:p>
          <a:p>
            <a:pPr algn="just"/>
            <a:endParaRPr lang="en-US" sz="1230" dirty="0">
              <a:latin typeface="Calibri" panose="020F0502020204030204" pitchFamily="34" charset="0"/>
            </a:endParaRPr>
          </a:p>
          <a:p>
            <a:pPr marL="171450" indent="-171450" algn="just">
              <a:buFontTx/>
              <a:buChar char="-"/>
            </a:pPr>
            <a:r>
              <a:rPr lang="fr-FR" sz="1230" dirty="0">
                <a:latin typeface="Calibri" panose="020F0502020204030204" pitchFamily="34" charset="0"/>
              </a:rPr>
              <a:t>Épluchez les patates douces et coupez-les grossièrement. Faites-les cuire 10 minutes dans une casserole d'eau bouillante.</a:t>
            </a:r>
          </a:p>
          <a:p>
            <a:pPr algn="just"/>
            <a:endParaRPr lang="fr-FR" sz="1230" dirty="0">
              <a:latin typeface="Calibri" panose="020F0502020204030204" pitchFamily="34" charset="0"/>
            </a:endParaRPr>
          </a:p>
          <a:p>
            <a:pPr marL="171450" indent="-171450" algn="just">
              <a:buFontTx/>
              <a:buChar char="-"/>
            </a:pPr>
            <a:r>
              <a:rPr lang="en-US" sz="1230" dirty="0">
                <a:latin typeface="Calibri" panose="020F0502020204030204" pitchFamily="34" charset="0"/>
              </a:rPr>
              <a:t>Une </a:t>
            </a:r>
            <a:r>
              <a:rPr lang="en-US" sz="1230" dirty="0" err="1">
                <a:latin typeface="Calibri" panose="020F0502020204030204" pitchFamily="34" charset="0"/>
              </a:rPr>
              <a:t>fois</a:t>
            </a:r>
            <a:r>
              <a:rPr lang="en-US" sz="1230" dirty="0">
                <a:latin typeface="Calibri" panose="020F0502020204030204" pitchFamily="34" charset="0"/>
              </a:rPr>
              <a:t> le pulled pork </a:t>
            </a:r>
            <a:r>
              <a:rPr lang="en-US" sz="1230" dirty="0" err="1">
                <a:latin typeface="Calibri" panose="020F0502020204030204" pitchFamily="34" charset="0"/>
              </a:rPr>
              <a:t>chaud</a:t>
            </a:r>
            <a:r>
              <a:rPr lang="en-US" sz="1230" dirty="0">
                <a:latin typeface="Calibri" panose="020F0502020204030204" pitchFamily="34" charset="0"/>
              </a:rPr>
              <a:t>, </a:t>
            </a:r>
            <a:r>
              <a:rPr lang="en-US" sz="1230" dirty="0" err="1">
                <a:latin typeface="Calibri" panose="020F0502020204030204" pitchFamily="34" charset="0"/>
              </a:rPr>
              <a:t>sortez</a:t>
            </a:r>
            <a:r>
              <a:rPr lang="en-US" sz="1230" dirty="0">
                <a:latin typeface="Calibri" panose="020F0502020204030204" pitchFamily="34" charset="0"/>
              </a:rPr>
              <a:t> le plat du four.</a:t>
            </a:r>
          </a:p>
          <a:p>
            <a:pPr algn="just"/>
            <a:endParaRPr lang="en-US" sz="1230" dirty="0">
              <a:latin typeface="Calibri" panose="020F0502020204030204" pitchFamily="34" charset="0"/>
            </a:endParaRPr>
          </a:p>
          <a:p>
            <a:pPr marL="171450" indent="-171450" algn="just">
              <a:buFontTx/>
              <a:buChar char="-"/>
            </a:pPr>
            <a:r>
              <a:rPr lang="en-US" sz="1230" dirty="0" err="1">
                <a:latin typeface="Calibri" panose="020F0502020204030204" pitchFamily="34" charset="0"/>
              </a:rPr>
              <a:t>Effilochez</a:t>
            </a:r>
            <a:r>
              <a:rPr lang="en-US" sz="1230" dirty="0">
                <a:latin typeface="Calibri" panose="020F0502020204030204" pitchFamily="34" charset="0"/>
              </a:rPr>
              <a:t> le pulled pork à </a:t>
            </a:r>
            <a:r>
              <a:rPr lang="en-US" sz="1230" dirty="0" err="1">
                <a:latin typeface="Calibri" panose="020F0502020204030204" pitchFamily="34" charset="0"/>
              </a:rPr>
              <a:t>l’aide</a:t>
            </a:r>
            <a:r>
              <a:rPr lang="en-US" sz="1230" dirty="0">
                <a:latin typeface="Calibri" panose="020F0502020204030204" pitchFamily="34" charset="0"/>
              </a:rPr>
              <a:t> de 2 fourchettes et </a:t>
            </a:r>
            <a:r>
              <a:rPr lang="en-US" sz="1230" dirty="0" err="1">
                <a:latin typeface="Calibri" panose="020F0502020204030204" pitchFamily="34" charset="0"/>
              </a:rPr>
              <a:t>mélangez</a:t>
            </a:r>
            <a:r>
              <a:rPr lang="en-US" sz="1230" dirty="0">
                <a:latin typeface="Calibri" panose="020F0502020204030204" pitchFamily="34" charset="0"/>
              </a:rPr>
              <a:t>-le bien à </a:t>
            </a:r>
            <a:r>
              <a:rPr lang="en-US" sz="1230" dirty="0" err="1">
                <a:latin typeface="Calibri" panose="020F0502020204030204" pitchFamily="34" charset="0"/>
              </a:rPr>
              <a:t>sa</a:t>
            </a:r>
            <a:r>
              <a:rPr lang="en-US" sz="1230" dirty="0">
                <a:latin typeface="Calibri" panose="020F0502020204030204" pitchFamily="34" charset="0"/>
              </a:rPr>
              <a:t> sauce.</a:t>
            </a:r>
          </a:p>
          <a:p>
            <a:pPr algn="just"/>
            <a:endParaRPr lang="en-US" sz="1230" dirty="0">
              <a:latin typeface="Calibri" panose="020F0502020204030204" pitchFamily="34" charset="0"/>
            </a:endParaRPr>
          </a:p>
          <a:p>
            <a:pPr marL="171450" indent="-171450" algn="just">
              <a:buFontTx/>
              <a:buChar char="-"/>
            </a:pPr>
            <a:r>
              <a:rPr lang="fr-FR" sz="1230" dirty="0">
                <a:latin typeface="Calibri" panose="020F0502020204030204" pitchFamily="34" charset="0"/>
              </a:rPr>
              <a:t>Egouttez les patates douces (elles doivent être tendres), écrasez-les à l’aide d’une fourchette puis ajoutez le lait et la crème fraîche. Salez, poivrez et ajoutez 2 pincées de paprika fumé.</a:t>
            </a:r>
          </a:p>
          <a:p>
            <a:pPr algn="just"/>
            <a:endParaRPr lang="fr-FR" sz="1230" dirty="0">
              <a:latin typeface="Calibri" panose="020F0502020204030204" pitchFamily="34" charset="0"/>
            </a:endParaRPr>
          </a:p>
          <a:p>
            <a:pPr marL="171450" indent="-171450" algn="just">
              <a:buFontTx/>
              <a:buChar char="-"/>
            </a:pPr>
            <a:r>
              <a:rPr lang="en-US" sz="1230" dirty="0">
                <a:latin typeface="Calibri" panose="020F0502020204030204" pitchFamily="34" charset="0"/>
              </a:rPr>
              <a:t>Dans un plat </a:t>
            </a:r>
            <a:r>
              <a:rPr lang="en-US" sz="1230" dirty="0" err="1">
                <a:latin typeface="Calibri" panose="020F0502020204030204" pitchFamily="34" charset="0"/>
              </a:rPr>
              <a:t>en</a:t>
            </a:r>
            <a:r>
              <a:rPr lang="en-US" sz="1230" dirty="0">
                <a:latin typeface="Calibri" panose="020F0502020204030204" pitchFamily="34" charset="0"/>
              </a:rPr>
              <a:t> </a:t>
            </a:r>
            <a:r>
              <a:rPr lang="en-US" sz="1230" dirty="0" err="1">
                <a:latin typeface="Calibri" panose="020F0502020204030204" pitchFamily="34" charset="0"/>
              </a:rPr>
              <a:t>verre</a:t>
            </a:r>
            <a:r>
              <a:rPr lang="en-US" sz="1230" dirty="0">
                <a:latin typeface="Calibri" panose="020F0502020204030204" pitchFamily="34" charset="0"/>
              </a:rPr>
              <a:t>, </a:t>
            </a:r>
            <a:r>
              <a:rPr lang="en-US" sz="1230" dirty="0" err="1">
                <a:latin typeface="Calibri" panose="020F0502020204030204" pitchFamily="34" charset="0"/>
              </a:rPr>
              <a:t>placez</a:t>
            </a:r>
            <a:r>
              <a:rPr lang="en-US" sz="1230" dirty="0">
                <a:latin typeface="Calibri" panose="020F0502020204030204" pitchFamily="34" charset="0"/>
              </a:rPr>
              <a:t> le pulled pork </a:t>
            </a:r>
            <a:r>
              <a:rPr lang="en-US" sz="1230" dirty="0" err="1">
                <a:latin typeface="Calibri" panose="020F0502020204030204" pitchFamily="34" charset="0"/>
              </a:rPr>
              <a:t>effiloché</a:t>
            </a:r>
            <a:r>
              <a:rPr lang="en-US" sz="1230" dirty="0">
                <a:latin typeface="Calibri" panose="020F0502020204030204" pitchFamily="34" charset="0"/>
              </a:rPr>
              <a:t> et </a:t>
            </a:r>
            <a:r>
              <a:rPr lang="en-US" sz="1230" dirty="0" err="1">
                <a:latin typeface="Calibri" panose="020F0502020204030204" pitchFamily="34" charset="0"/>
              </a:rPr>
              <a:t>recouvrez</a:t>
            </a:r>
            <a:r>
              <a:rPr lang="en-US" sz="1230" dirty="0">
                <a:latin typeface="Calibri" panose="020F0502020204030204" pitchFamily="34" charset="0"/>
              </a:rPr>
              <a:t>-le de la purée de </a:t>
            </a:r>
            <a:r>
              <a:rPr lang="en-US" sz="1230" dirty="0" err="1">
                <a:latin typeface="Calibri" panose="020F0502020204030204" pitchFamily="34" charset="0"/>
              </a:rPr>
              <a:t>patate</a:t>
            </a:r>
            <a:r>
              <a:rPr lang="en-US" sz="1230" dirty="0">
                <a:latin typeface="Calibri" panose="020F0502020204030204" pitchFamily="34" charset="0"/>
              </a:rPr>
              <a:t> </a:t>
            </a:r>
            <a:r>
              <a:rPr lang="en-US" sz="1230" dirty="0" err="1">
                <a:latin typeface="Calibri" panose="020F0502020204030204" pitchFamily="34" charset="0"/>
              </a:rPr>
              <a:t>douce</a:t>
            </a:r>
            <a:r>
              <a:rPr lang="en-US" sz="1230" dirty="0">
                <a:latin typeface="Calibri" panose="020F0502020204030204" pitchFamily="34" charset="0"/>
              </a:rPr>
              <a:t>. </a:t>
            </a:r>
            <a:r>
              <a:rPr lang="en-US" sz="1230" dirty="0" err="1">
                <a:latin typeface="Calibri" panose="020F0502020204030204" pitchFamily="34" charset="0"/>
              </a:rPr>
              <a:t>Saupoudrez</a:t>
            </a:r>
            <a:r>
              <a:rPr lang="en-US" sz="1230" dirty="0">
                <a:latin typeface="Calibri" panose="020F0502020204030204" pitchFamily="34" charset="0"/>
              </a:rPr>
              <a:t> le </a:t>
            </a:r>
            <a:r>
              <a:rPr lang="en-US" sz="1230" dirty="0" err="1">
                <a:latin typeface="Calibri" panose="020F0502020204030204" pitchFamily="34" charset="0"/>
              </a:rPr>
              <a:t>parmentier</a:t>
            </a:r>
            <a:r>
              <a:rPr lang="en-US" sz="1230" dirty="0">
                <a:latin typeface="Calibri" panose="020F0502020204030204" pitchFamily="34" charset="0"/>
              </a:rPr>
              <a:t> de cheddar </a:t>
            </a:r>
            <a:r>
              <a:rPr lang="en-US" sz="1230" dirty="0" err="1">
                <a:latin typeface="Calibri" panose="020F0502020204030204" pitchFamily="34" charset="0"/>
              </a:rPr>
              <a:t>fumé</a:t>
            </a:r>
            <a:r>
              <a:rPr lang="en-US" sz="1230" dirty="0">
                <a:latin typeface="Calibri" panose="020F0502020204030204" pitchFamily="34" charset="0"/>
              </a:rPr>
              <a:t> et </a:t>
            </a:r>
            <a:r>
              <a:rPr lang="en-US" sz="1230" dirty="0" err="1">
                <a:latin typeface="Calibri" panose="020F0502020204030204" pitchFamily="34" charset="0"/>
              </a:rPr>
              <a:t>enfournez</a:t>
            </a:r>
            <a:r>
              <a:rPr lang="en-US" sz="1230" dirty="0">
                <a:latin typeface="Calibri" panose="020F0502020204030204" pitchFamily="34" charset="0"/>
              </a:rPr>
              <a:t> pendant 20 minutes.</a:t>
            </a:r>
          </a:p>
          <a:p>
            <a:pPr algn="just"/>
            <a:endParaRPr lang="en-US" sz="1230" dirty="0">
              <a:latin typeface="Calibri" panose="020F0502020204030204" pitchFamily="34" charset="0"/>
            </a:endParaRPr>
          </a:p>
          <a:p>
            <a:pPr algn="just"/>
            <a:r>
              <a:rPr lang="en-US" sz="1230" dirty="0">
                <a:latin typeface="Calibri" panose="020F0502020204030204" pitchFamily="34" charset="0"/>
              </a:rPr>
              <a:t>- Avant de </a:t>
            </a:r>
            <a:r>
              <a:rPr lang="en-US" sz="1230" dirty="0" err="1">
                <a:latin typeface="Calibri" panose="020F0502020204030204" pitchFamily="34" charset="0"/>
              </a:rPr>
              <a:t>servir</a:t>
            </a:r>
            <a:r>
              <a:rPr lang="en-US" sz="1230" dirty="0">
                <a:latin typeface="Calibri" panose="020F0502020204030204" pitchFamily="34" charset="0"/>
              </a:rPr>
              <a:t>, </a:t>
            </a:r>
            <a:r>
              <a:rPr lang="en-US" sz="1230" dirty="0" err="1">
                <a:latin typeface="Calibri" panose="020F0502020204030204" pitchFamily="34" charset="0"/>
              </a:rPr>
              <a:t>parsemez</a:t>
            </a:r>
            <a:r>
              <a:rPr lang="en-US" sz="1230" dirty="0">
                <a:latin typeface="Calibri" panose="020F0502020204030204" pitchFamily="34" charset="0"/>
              </a:rPr>
              <a:t> de </a:t>
            </a:r>
            <a:r>
              <a:rPr lang="en-US" sz="1230" dirty="0" err="1">
                <a:latin typeface="Calibri" panose="020F0502020204030204" pitchFamily="34" charset="0"/>
              </a:rPr>
              <a:t>graines</a:t>
            </a:r>
            <a:r>
              <a:rPr lang="en-US" sz="1230" dirty="0">
                <a:latin typeface="Calibri" panose="020F0502020204030204" pitchFamily="34" charset="0"/>
              </a:rPr>
              <a:t> de </a:t>
            </a:r>
            <a:r>
              <a:rPr lang="en-US" sz="1230" dirty="0" err="1">
                <a:latin typeface="Calibri" panose="020F0502020204030204" pitchFamily="34" charset="0"/>
              </a:rPr>
              <a:t>courge</a:t>
            </a:r>
            <a:r>
              <a:rPr lang="en-US" sz="1230" dirty="0">
                <a:latin typeface="Calibri" panose="020F0502020204030204" pitchFamily="34" charset="0"/>
              </a:rPr>
              <a:t>.</a:t>
            </a:r>
          </a:p>
          <a:p>
            <a:pPr lvl="1" algn="just"/>
            <a:endParaRPr lang="en-US" sz="1400" dirty="0"/>
          </a:p>
          <a:p>
            <a:pPr algn="just"/>
            <a:endParaRPr lang="en-US" sz="1400" dirty="0"/>
          </a:p>
        </p:txBody>
      </p:sp>
      <p:sp>
        <p:nvSpPr>
          <p:cNvPr id="14" name="ZoneTexte 13">
            <a:extLst>
              <a:ext uri="{FF2B5EF4-FFF2-40B4-BE49-F238E27FC236}">
                <a16:creationId xmlns:a16="http://schemas.microsoft.com/office/drawing/2014/main" id="{B3C3B103-D1DD-C963-4EC1-B252C50B6258}"/>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minutes</a:t>
            </a:r>
          </a:p>
          <a:p>
            <a:r>
              <a:rPr lang="fr-FR" sz="1400" b="1" dirty="0">
                <a:solidFill>
                  <a:srgbClr val="8B2331"/>
                </a:solidFill>
                <a:latin typeface="Calibri" panose="020F0502020204030204" pitchFamily="34" charset="0"/>
              </a:rPr>
              <a:t>Cuisson : 35 minutes</a:t>
            </a:r>
          </a:p>
        </p:txBody>
      </p:sp>
      <p:sp>
        <p:nvSpPr>
          <p:cNvPr id="15" name="ZoneTexte 14">
            <a:extLst>
              <a:ext uri="{FF2B5EF4-FFF2-40B4-BE49-F238E27FC236}">
                <a16:creationId xmlns:a16="http://schemas.microsoft.com/office/drawing/2014/main" id="{114166AD-E66B-123C-376B-906D3406BDB8}"/>
              </a:ext>
            </a:extLst>
          </p:cNvPr>
          <p:cNvSpPr txBox="1"/>
          <p:nvPr/>
        </p:nvSpPr>
        <p:spPr>
          <a:xfrm>
            <a:off x="4605875" y="970015"/>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p:txBody>
      </p:sp>
      <p:sp>
        <p:nvSpPr>
          <p:cNvPr id="7" name="Titre 1">
            <a:extLst>
              <a:ext uri="{FF2B5EF4-FFF2-40B4-BE49-F238E27FC236}">
                <a16:creationId xmlns:a16="http://schemas.microsoft.com/office/drawing/2014/main" id="{56F19843-FD31-E71E-69FD-4EA5B6193E83}"/>
              </a:ext>
            </a:extLst>
          </p:cNvPr>
          <p:cNvSpPr>
            <a:spLocks noGrp="1"/>
          </p:cNvSpPr>
          <p:nvPr>
            <p:ph type="title"/>
          </p:nvPr>
        </p:nvSpPr>
        <p:spPr>
          <a:xfrm>
            <a:off x="4971588" y="260648"/>
            <a:ext cx="6048672" cy="473695"/>
          </a:xfrm>
        </p:spPr>
        <p:txBody>
          <a:bodyPr/>
          <a:lstStyle/>
          <a:p>
            <a:r>
              <a:rPr lang="en-US" sz="2400" dirty="0"/>
              <a:t>Parmentier de pulled pork et </a:t>
            </a:r>
            <a:r>
              <a:rPr lang="en-US" sz="2400" dirty="0" err="1"/>
              <a:t>patate</a:t>
            </a:r>
            <a:r>
              <a:rPr lang="en-US" sz="2400" dirty="0"/>
              <a:t> </a:t>
            </a:r>
            <a:r>
              <a:rPr lang="en-US" sz="2400" dirty="0" err="1"/>
              <a:t>douce</a:t>
            </a:r>
            <a:endParaRPr lang="fr-FR" sz="2400" dirty="0"/>
          </a:p>
        </p:txBody>
      </p:sp>
      <p:pic>
        <p:nvPicPr>
          <p:cNvPr id="3" name="Image 2" descr="Une image contenant nourriture, Snack, Restauration rapide, table&#10;&#10;Description générée automatiquement">
            <a:extLst>
              <a:ext uri="{FF2B5EF4-FFF2-40B4-BE49-F238E27FC236}">
                <a16:creationId xmlns:a16="http://schemas.microsoft.com/office/drawing/2014/main" id="{6CA2A769-C0A5-0A67-EC3A-AD48F27BE5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37" y="-21567"/>
            <a:ext cx="4600756" cy="6901134"/>
          </a:xfrm>
          <a:prstGeom prst="rect">
            <a:avLst/>
          </a:prstGeom>
        </p:spPr>
      </p:pic>
    </p:spTree>
    <p:extLst>
      <p:ext uri="{BB962C8B-B14F-4D97-AF65-F5344CB8AC3E}">
        <p14:creationId xmlns:p14="http://schemas.microsoft.com/office/powerpoint/2010/main" val="1646493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B8F7F-9C62-863F-BE87-8CBD071C84DD}"/>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90F31B3-04B3-4ABF-9FDA-0ABFF70E28D6}"/>
              </a:ext>
            </a:extLst>
          </p:cNvPr>
          <p:cNvSpPr>
            <a:spLocks noGrp="1"/>
          </p:cNvSpPr>
          <p:nvPr>
            <p:ph type="sldNum" sz="quarter" idx="4"/>
          </p:nvPr>
        </p:nvSpPr>
        <p:spPr/>
        <p:txBody>
          <a:bodyPr/>
          <a:lstStyle/>
          <a:p>
            <a:pPr>
              <a:defRPr/>
            </a:pPr>
            <a:fld id="{B6546EDA-AC4C-4A45-AF53-BF0FE0BAFCCB}" type="slidenum">
              <a:rPr lang="fr-FR" noProof="1" smtClean="0">
                <a:solidFill>
                  <a:prstClr val="white"/>
                </a:solidFill>
              </a:rPr>
              <a:pPr>
                <a:defRPr/>
              </a:pPr>
              <a:t>58</a:t>
            </a:fld>
            <a:endParaRPr lang="fr-FR" noProof="1">
              <a:solidFill>
                <a:prstClr val="white"/>
              </a:solidFill>
            </a:endParaRPr>
          </a:p>
        </p:txBody>
      </p:sp>
      <p:sp>
        <p:nvSpPr>
          <p:cNvPr id="8" name="ZoneTexte 7">
            <a:extLst>
              <a:ext uri="{FF2B5EF4-FFF2-40B4-BE49-F238E27FC236}">
                <a16:creationId xmlns:a16="http://schemas.microsoft.com/office/drawing/2014/main" id="{F4F2A0FE-C9CF-F6F3-17BE-491486A113DE}"/>
              </a:ext>
            </a:extLst>
          </p:cNvPr>
          <p:cNvSpPr txBox="1"/>
          <p:nvPr/>
        </p:nvSpPr>
        <p:spPr>
          <a:xfrm>
            <a:off x="4605875" y="2490245"/>
            <a:ext cx="2817996" cy="3108543"/>
          </a:xfrm>
          <a:prstGeom prst="rect">
            <a:avLst/>
          </a:prstGeom>
          <a:noFill/>
        </p:spPr>
        <p:txBody>
          <a:bodyPr wrap="square" rtlCol="0">
            <a:spAutoFit/>
          </a:bodyPr>
          <a:lstStyle/>
          <a:p>
            <a:r>
              <a:rPr lang="fr-FR" sz="1600" b="1" u="sng" noProof="1">
                <a:latin typeface="Calibri" panose="020F0502020204030204" pitchFamily="34" charset="0"/>
                <a:cs typeface="Andalus" panose="02020603050405020304" pitchFamily="18" charset="-78"/>
              </a:rPr>
              <a:t>Ingrédients :</a:t>
            </a:r>
          </a:p>
          <a:p>
            <a:endParaRPr lang="fr-FR" sz="1200" u="sng" noProof="1">
              <a:latin typeface="Calibri" panose="020F0502020204030204" pitchFamily="34" charset="0"/>
              <a:cs typeface="Andalus" panose="02020603050405020304" pitchFamily="18" charset="-78"/>
            </a:endParaRPr>
          </a:p>
          <a:p>
            <a:pPr marL="171450" indent="-171450">
              <a:buFont typeface="Arial" panose="020B0604020202020204" pitchFamily="34" charset="0"/>
              <a:buChar char="•"/>
            </a:pPr>
            <a:r>
              <a:rPr lang="fr-FR" sz="1200" noProof="1">
                <a:latin typeface="Calibri" panose="020F0502020204030204" pitchFamily="34" charset="0"/>
              </a:rPr>
              <a:t>4 galettes de viande à l’alsacienne “Fleischkiechle” Pierre Schmidt</a:t>
            </a:r>
          </a:p>
          <a:p>
            <a:pPr marL="171450" indent="-171450">
              <a:buFont typeface="Arial" panose="020B0604020202020204" pitchFamily="34" charset="0"/>
              <a:buChar char="•"/>
            </a:pPr>
            <a:r>
              <a:rPr lang="fr-FR" sz="1200" noProof="1">
                <a:latin typeface="Calibri" panose="020F0502020204030204" pitchFamily="34" charset="0"/>
              </a:rPr>
              <a:t>4 pains à burger </a:t>
            </a:r>
          </a:p>
          <a:p>
            <a:pPr marL="171450" indent="-171450">
              <a:buFont typeface="Arial" panose="020B0604020202020204" pitchFamily="34" charset="0"/>
              <a:buChar char="•"/>
            </a:pPr>
            <a:r>
              <a:rPr lang="fr-FR" sz="1200" noProof="1">
                <a:latin typeface="Calibri" panose="020F0502020204030204" pitchFamily="34" charset="0"/>
              </a:rPr>
              <a:t>8 tranches fines de lard fumé</a:t>
            </a:r>
          </a:p>
          <a:p>
            <a:pPr marL="171450" indent="-171450">
              <a:buFont typeface="Arial" panose="020B0604020202020204" pitchFamily="34" charset="0"/>
              <a:buChar char="•"/>
            </a:pPr>
            <a:r>
              <a:rPr lang="fr-FR" sz="1200" noProof="1">
                <a:latin typeface="Calibri" panose="020F0502020204030204" pitchFamily="34" charset="0"/>
              </a:rPr>
              <a:t>8 tranches de munster</a:t>
            </a:r>
          </a:p>
          <a:p>
            <a:pPr marL="171450" indent="-171450">
              <a:buFont typeface="Arial" panose="020B0604020202020204" pitchFamily="34" charset="0"/>
              <a:buChar char="•"/>
            </a:pPr>
            <a:r>
              <a:rPr lang="fr-FR" sz="1200" noProof="1">
                <a:latin typeface="Calibri" panose="020F0502020204030204" pitchFamily="34" charset="0"/>
              </a:rPr>
              <a:t>1 oignon</a:t>
            </a:r>
          </a:p>
          <a:p>
            <a:pPr marL="171450" indent="-171450">
              <a:buFont typeface="Arial" panose="020B0604020202020204" pitchFamily="34" charset="0"/>
              <a:buChar char="•"/>
            </a:pPr>
            <a:r>
              <a:rPr lang="fr-FR" sz="1200" noProof="1">
                <a:latin typeface="Calibri" panose="020F0502020204030204" pitchFamily="34" charset="0"/>
              </a:rPr>
              <a:t>2 cuillères à soupe de moutarde douce d’Alsace</a:t>
            </a:r>
          </a:p>
          <a:p>
            <a:pPr marL="171450" indent="-171450">
              <a:buFont typeface="Arial" panose="020B0604020202020204" pitchFamily="34" charset="0"/>
              <a:buChar char="•"/>
            </a:pPr>
            <a:r>
              <a:rPr lang="fr-FR" sz="1200" noProof="1">
                <a:latin typeface="Calibri" panose="020F0502020204030204" pitchFamily="34" charset="0"/>
              </a:rPr>
              <a:t>2 cuillères à soupe de crème fraiche épaisse</a:t>
            </a:r>
          </a:p>
          <a:p>
            <a:pPr marL="171450" indent="-171450">
              <a:buFont typeface="Arial" panose="020B0604020202020204" pitchFamily="34" charset="0"/>
              <a:buChar char="•"/>
            </a:pPr>
            <a:r>
              <a:rPr lang="fr-FR" sz="1200" noProof="1">
                <a:latin typeface="Calibri" panose="020F0502020204030204" pitchFamily="34" charset="0"/>
              </a:rPr>
              <a:t>Sel, poivre</a:t>
            </a:r>
          </a:p>
          <a:p>
            <a:pPr marL="171450" indent="-171450">
              <a:buFont typeface="Arial" panose="020B0604020202020204" pitchFamily="34" charset="0"/>
              <a:buChar char="•"/>
            </a:pPr>
            <a:r>
              <a:rPr lang="fr-FR" sz="1200" noProof="1">
                <a:latin typeface="Calibri" panose="020F0502020204030204" pitchFamily="34" charset="0"/>
              </a:rPr>
              <a:t>Quelques feuilles de salade (roquette, batavia ou mâche)</a:t>
            </a:r>
          </a:p>
          <a:p>
            <a:endParaRPr lang="fr-FR" sz="1200" u="sng" noProof="1">
              <a:latin typeface="Calibri" panose="020F0502020204030204" pitchFamily="34" charset="0"/>
              <a:cs typeface="Andalus" panose="02020603050405020304" pitchFamily="18" charset="-78"/>
            </a:endParaRPr>
          </a:p>
        </p:txBody>
      </p:sp>
      <p:sp>
        <p:nvSpPr>
          <p:cNvPr id="9" name="ZoneTexte 8">
            <a:extLst>
              <a:ext uri="{FF2B5EF4-FFF2-40B4-BE49-F238E27FC236}">
                <a16:creationId xmlns:a16="http://schemas.microsoft.com/office/drawing/2014/main" id="{E8D23750-8D7D-7E0C-5797-E5AFA959CEBB}"/>
              </a:ext>
            </a:extLst>
          </p:cNvPr>
          <p:cNvSpPr txBox="1"/>
          <p:nvPr/>
        </p:nvSpPr>
        <p:spPr>
          <a:xfrm>
            <a:off x="7449078" y="970015"/>
            <a:ext cx="4742921" cy="5179880"/>
          </a:xfrm>
          <a:prstGeom prst="rect">
            <a:avLst/>
          </a:prstGeom>
          <a:noFill/>
        </p:spPr>
        <p:txBody>
          <a:bodyPr wrap="square" rtlCol="0">
            <a:spAutoFit/>
          </a:bodyPr>
          <a:lstStyle/>
          <a:p>
            <a:r>
              <a:rPr lang="fr-FR" sz="1600" b="1" u="sng" noProof="1">
                <a:latin typeface="Calibri" panose="020F0502020204030204" pitchFamily="34" charset="0"/>
              </a:rPr>
              <a:t>Préparation :</a:t>
            </a:r>
          </a:p>
          <a:p>
            <a:endParaRPr lang="fr-FR" sz="1600" b="1" u="sng" noProof="1">
              <a:latin typeface="Calibri" panose="020F0502020204030204" pitchFamily="34" charset="0"/>
            </a:endParaRPr>
          </a:p>
          <a:p>
            <a:pPr marL="171450" indent="-171450" algn="just">
              <a:buFontTx/>
              <a:buChar char="-"/>
            </a:pPr>
            <a:r>
              <a:rPr lang="fr-FR" sz="1230" noProof="1">
                <a:latin typeface="Calibri" panose="020F0502020204030204" pitchFamily="34" charset="0"/>
              </a:rPr>
              <a:t>Préparez la sauce alsacienne : mélangez la moutarde douce avec la crème fraiche. Salez, poivrez.</a:t>
            </a:r>
          </a:p>
          <a:p>
            <a:pPr algn="just"/>
            <a:endParaRPr lang="fr-FR" sz="1230" noProof="1">
              <a:latin typeface="Calibri" panose="020F0502020204030204" pitchFamily="34" charset="0"/>
            </a:endParaRPr>
          </a:p>
          <a:p>
            <a:pPr marL="171450" indent="-171450" algn="just">
              <a:buFontTx/>
              <a:buChar char="-"/>
            </a:pPr>
            <a:r>
              <a:rPr lang="fr-FR" sz="1230" noProof="1">
                <a:latin typeface="Calibri" panose="020F0502020204030204" pitchFamily="34" charset="0"/>
              </a:rPr>
              <a:t>Faites griller les tranches de lard dans une poêle chaude jusqu’à ce qu’elles soient croustillantes.</a:t>
            </a:r>
          </a:p>
          <a:p>
            <a:pPr algn="just"/>
            <a:endParaRPr lang="fr-FR" sz="1230" noProof="1">
              <a:latin typeface="Calibri" panose="020F0502020204030204" pitchFamily="34" charset="0"/>
            </a:endParaRPr>
          </a:p>
          <a:p>
            <a:pPr marL="171450" indent="-171450" algn="just">
              <a:buFontTx/>
              <a:buChar char="-"/>
            </a:pPr>
            <a:r>
              <a:rPr lang="fr-FR" sz="1230" noProof="1">
                <a:latin typeface="Calibri" panose="020F0502020204030204" pitchFamily="34" charset="0"/>
              </a:rPr>
              <a:t>Émincez l’oignon. </a:t>
            </a:r>
          </a:p>
          <a:p>
            <a:pPr algn="just"/>
            <a:endParaRPr lang="fr-FR" sz="1230" noProof="1">
              <a:latin typeface="Calibri" panose="020F0502020204030204" pitchFamily="34" charset="0"/>
            </a:endParaRPr>
          </a:p>
          <a:p>
            <a:pPr marL="171450" indent="-171450" algn="just">
              <a:buFontTx/>
              <a:buChar char="-"/>
            </a:pPr>
            <a:r>
              <a:rPr lang="fr-FR" sz="1230" noProof="1">
                <a:latin typeface="Calibri" panose="020F0502020204030204" pitchFamily="34" charset="0"/>
              </a:rPr>
              <a:t>Faites dorer les galettes de viande 5 minutes sur chaque face dans une poêle. Il est également possible de réchauffer les galettes 12 minutes au air fryer à 180°C. Déposez une belle tranche de munster sur chacune des faces.</a:t>
            </a:r>
          </a:p>
          <a:p>
            <a:pPr algn="just"/>
            <a:endParaRPr lang="fr-FR" sz="1230" noProof="1">
              <a:latin typeface="Calibri" panose="020F0502020204030204" pitchFamily="34" charset="0"/>
            </a:endParaRPr>
          </a:p>
          <a:p>
            <a:pPr marL="171450" indent="-171450" algn="just">
              <a:buFontTx/>
              <a:buChar char="-"/>
            </a:pPr>
            <a:r>
              <a:rPr lang="fr-FR" sz="1230" noProof="1">
                <a:latin typeface="Calibri" panose="020F0502020204030204" pitchFamily="34" charset="0"/>
              </a:rPr>
              <a:t>Montez le burger en commençant par tartiner la base de pain avec la sauce.</a:t>
            </a:r>
          </a:p>
          <a:p>
            <a:pPr algn="just"/>
            <a:endParaRPr lang="fr-FR" sz="1230" noProof="1">
              <a:latin typeface="Calibri" panose="020F0502020204030204" pitchFamily="34" charset="0"/>
            </a:endParaRPr>
          </a:p>
          <a:p>
            <a:pPr marL="171450" indent="-171450" algn="just">
              <a:buFontTx/>
              <a:buChar char="-"/>
            </a:pPr>
            <a:r>
              <a:rPr lang="fr-FR" sz="1230" noProof="1">
                <a:latin typeface="Calibri" panose="020F0502020204030204" pitchFamily="34" charset="0"/>
              </a:rPr>
              <a:t>Ajoutez quelques feuilles de salade, les galettes de viande avec le munster, quelques rondelles d’oignon puis la tranche de lard grillée. </a:t>
            </a:r>
          </a:p>
          <a:p>
            <a:pPr algn="just"/>
            <a:endParaRPr lang="fr-FR" sz="1230" noProof="1">
              <a:latin typeface="Calibri" panose="020F0502020204030204" pitchFamily="34" charset="0"/>
            </a:endParaRPr>
          </a:p>
          <a:p>
            <a:pPr marL="171450" indent="-171450" algn="just">
              <a:buFontTx/>
              <a:buChar char="-"/>
            </a:pPr>
            <a:r>
              <a:rPr lang="fr-FR" sz="1230" i="1" noProof="1">
                <a:latin typeface="Calibri" panose="020F0502020204030204" pitchFamily="34" charset="0"/>
              </a:rPr>
              <a:t>Pour les plus gourmands, ajoutez une galette de viande supplémentaire pour un double burger ! </a:t>
            </a:r>
          </a:p>
          <a:p>
            <a:pPr lvl="1" algn="just"/>
            <a:endParaRPr lang="fr-FR" sz="1400" noProof="1"/>
          </a:p>
          <a:p>
            <a:pPr algn="just"/>
            <a:endParaRPr lang="fr-FR" sz="1400" noProof="1"/>
          </a:p>
        </p:txBody>
      </p:sp>
      <p:sp>
        <p:nvSpPr>
          <p:cNvPr id="14" name="ZoneTexte 13">
            <a:extLst>
              <a:ext uri="{FF2B5EF4-FFF2-40B4-BE49-F238E27FC236}">
                <a16:creationId xmlns:a16="http://schemas.microsoft.com/office/drawing/2014/main" id="{239D1DFE-70D6-160F-F1C8-3441E8565D83}"/>
              </a:ext>
            </a:extLst>
          </p:cNvPr>
          <p:cNvSpPr txBox="1"/>
          <p:nvPr/>
        </p:nvSpPr>
        <p:spPr>
          <a:xfrm>
            <a:off x="4593049" y="1437760"/>
            <a:ext cx="2600715" cy="523220"/>
          </a:xfrm>
          <a:prstGeom prst="rect">
            <a:avLst/>
          </a:prstGeom>
          <a:noFill/>
        </p:spPr>
        <p:txBody>
          <a:bodyPr wrap="square" rtlCol="0">
            <a:spAutoFit/>
          </a:bodyPr>
          <a:lstStyle/>
          <a:p>
            <a:r>
              <a:rPr lang="fr-FR" sz="1400" b="1" noProof="1">
                <a:solidFill>
                  <a:srgbClr val="8B2331"/>
                </a:solidFill>
                <a:latin typeface="Calibri" panose="020F0502020204030204" pitchFamily="34" charset="0"/>
              </a:rPr>
              <a:t>Préparation : 10 minutes</a:t>
            </a:r>
          </a:p>
          <a:p>
            <a:r>
              <a:rPr lang="fr-FR" sz="1400" b="1" noProof="1">
                <a:solidFill>
                  <a:srgbClr val="8B2331"/>
                </a:solidFill>
                <a:latin typeface="Calibri" panose="020F0502020204030204" pitchFamily="34" charset="0"/>
              </a:rPr>
              <a:t>Cuisson : 10 minutes</a:t>
            </a:r>
          </a:p>
        </p:txBody>
      </p:sp>
      <p:sp>
        <p:nvSpPr>
          <p:cNvPr id="15" name="ZoneTexte 14">
            <a:extLst>
              <a:ext uri="{FF2B5EF4-FFF2-40B4-BE49-F238E27FC236}">
                <a16:creationId xmlns:a16="http://schemas.microsoft.com/office/drawing/2014/main" id="{2DACE9A7-2B4E-F344-F8CA-42F1447F2A44}"/>
              </a:ext>
            </a:extLst>
          </p:cNvPr>
          <p:cNvSpPr txBox="1"/>
          <p:nvPr/>
        </p:nvSpPr>
        <p:spPr>
          <a:xfrm>
            <a:off x="4605875" y="970015"/>
            <a:ext cx="2600715" cy="369332"/>
          </a:xfrm>
          <a:prstGeom prst="rect">
            <a:avLst/>
          </a:prstGeom>
          <a:noFill/>
        </p:spPr>
        <p:txBody>
          <a:bodyPr wrap="square" rtlCol="0">
            <a:spAutoFit/>
          </a:bodyPr>
          <a:lstStyle/>
          <a:p>
            <a:r>
              <a:rPr lang="fr-FR" b="1" noProof="1">
                <a:solidFill>
                  <a:srgbClr val="8B2331"/>
                </a:solidFill>
                <a:latin typeface="Calibri" panose="020F0502020204030204" pitchFamily="34" charset="0"/>
              </a:rPr>
              <a:t>Pour 4 personnes</a:t>
            </a:r>
          </a:p>
        </p:txBody>
      </p:sp>
      <p:sp>
        <p:nvSpPr>
          <p:cNvPr id="7" name="Titre 1">
            <a:extLst>
              <a:ext uri="{FF2B5EF4-FFF2-40B4-BE49-F238E27FC236}">
                <a16:creationId xmlns:a16="http://schemas.microsoft.com/office/drawing/2014/main" id="{A7E4A0ED-9D13-B3D8-B991-354F70EF898D}"/>
              </a:ext>
            </a:extLst>
          </p:cNvPr>
          <p:cNvSpPr>
            <a:spLocks noGrp="1"/>
          </p:cNvSpPr>
          <p:nvPr>
            <p:ph type="title"/>
          </p:nvPr>
        </p:nvSpPr>
        <p:spPr>
          <a:xfrm>
            <a:off x="5167561" y="168577"/>
            <a:ext cx="5694908" cy="473695"/>
          </a:xfrm>
        </p:spPr>
        <p:txBody>
          <a:bodyPr/>
          <a:lstStyle/>
          <a:p>
            <a:r>
              <a:rPr lang="fr-FR" sz="2400" noProof="1"/>
              <a:t>Burger galette de viande alsacienne, munster et lard</a:t>
            </a:r>
          </a:p>
        </p:txBody>
      </p:sp>
      <p:pic>
        <p:nvPicPr>
          <p:cNvPr id="3" name="Image 2">
            <a:extLst>
              <a:ext uri="{FF2B5EF4-FFF2-40B4-BE49-F238E27FC236}">
                <a16:creationId xmlns:a16="http://schemas.microsoft.com/office/drawing/2014/main" id="{40EDB37F-BA2F-8995-3258-1798C4935D9C}"/>
              </a:ext>
            </a:extLst>
          </p:cNvPr>
          <p:cNvPicPr>
            <a:picLocks noChangeAspect="1"/>
          </p:cNvPicPr>
          <p:nvPr/>
        </p:nvPicPr>
        <p:blipFill>
          <a:blip r:embed="rId2" cstate="print">
            <a:extLst>
              <a:ext uri="{28A0092B-C50C-407E-A947-70E740481C1C}">
                <a14:useLocalDpi xmlns:a14="http://schemas.microsoft.com/office/drawing/2010/main" val="0"/>
              </a:ext>
            </a:extLst>
          </a:blip>
          <a:srcRect l="5105" t="428" r="4" b="4054"/>
          <a:stretch>
            <a:fillRect/>
          </a:stretch>
        </p:blipFill>
        <p:spPr>
          <a:xfrm>
            <a:off x="-23637" y="-21567"/>
            <a:ext cx="4600756" cy="6901134"/>
          </a:xfrm>
          <a:prstGeom prst="rect">
            <a:avLst/>
          </a:prstGeom>
        </p:spPr>
      </p:pic>
    </p:spTree>
    <p:extLst>
      <p:ext uri="{BB962C8B-B14F-4D97-AF65-F5344CB8AC3E}">
        <p14:creationId xmlns:p14="http://schemas.microsoft.com/office/powerpoint/2010/main" val="23995616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19778-CB63-C775-02AB-466D41C8793A}"/>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1528329-4EC7-E8C9-EDC0-7E8664D50512}"/>
              </a:ext>
            </a:extLst>
          </p:cNvPr>
          <p:cNvSpPr>
            <a:spLocks noGrp="1"/>
          </p:cNvSpPr>
          <p:nvPr>
            <p:ph type="sldNum" sz="quarter" idx="4"/>
          </p:nvPr>
        </p:nvSpPr>
        <p:spPr/>
        <p:txBody>
          <a:bodyPr/>
          <a:lstStyle/>
          <a:p>
            <a:pPr>
              <a:defRPr/>
            </a:pPr>
            <a:fld id="{B6546EDA-AC4C-4A45-AF53-BF0FE0BAFCCB}" type="slidenum">
              <a:rPr lang="fr-FR">
                <a:solidFill>
                  <a:prstClr val="white"/>
                </a:solidFill>
              </a:rPr>
              <a:pPr>
                <a:defRPr/>
              </a:pPr>
              <a:t>59</a:t>
            </a:fld>
            <a:endParaRPr lang="fr-FR" dirty="0">
              <a:solidFill>
                <a:prstClr val="white"/>
              </a:solidFill>
            </a:endParaRPr>
          </a:p>
        </p:txBody>
      </p:sp>
      <p:sp>
        <p:nvSpPr>
          <p:cNvPr id="8" name="ZoneTexte 7">
            <a:extLst>
              <a:ext uri="{FF2B5EF4-FFF2-40B4-BE49-F238E27FC236}">
                <a16:creationId xmlns:a16="http://schemas.microsoft.com/office/drawing/2014/main" id="{DC5001D5-DCA5-78C4-E387-E9581EEA4AAD}"/>
              </a:ext>
            </a:extLst>
          </p:cNvPr>
          <p:cNvSpPr txBox="1"/>
          <p:nvPr/>
        </p:nvSpPr>
        <p:spPr>
          <a:xfrm>
            <a:off x="4603035" y="2336393"/>
            <a:ext cx="2700579" cy="2185214"/>
          </a:xfrm>
          <a:prstGeom prst="rect">
            <a:avLst/>
          </a:prstGeom>
          <a:noFill/>
        </p:spPr>
        <p:txBody>
          <a:bodyPr wrap="square" rtlCol="0">
            <a:spAutoFit/>
          </a:bodyPr>
          <a:lstStyle/>
          <a:p>
            <a:r>
              <a:rPr lang="fr-FR" sz="1600" b="1" u="sng" dirty="0">
                <a:latin typeface="Calibri" panose="020F0502020204030204" pitchFamily="34" charset="0"/>
                <a:cs typeface="Andalus" panose="02020603050405020304" pitchFamily="18" charset="-78"/>
              </a:rPr>
              <a:t>Ingrédients :</a:t>
            </a:r>
          </a:p>
          <a:p>
            <a:endParaRPr lang="fr-FR" sz="1200" u="sng" dirty="0">
              <a:latin typeface="Calibri" panose="020F0502020204030204" pitchFamily="34" charset="0"/>
              <a:cs typeface="Andalus" panose="02020603050405020304" pitchFamily="18" charset="-78"/>
            </a:endParaRPr>
          </a:p>
          <a:p>
            <a:pPr marL="171450" indent="-171450">
              <a:buFont typeface="Arial" panose="020B0604020202020204" pitchFamily="34" charset="0"/>
              <a:buChar char="•"/>
            </a:pPr>
            <a:r>
              <a:rPr lang="en-US" sz="1200" dirty="0">
                <a:latin typeface="Calibri" panose="020F0502020204030204" pitchFamily="34" charset="0"/>
              </a:rPr>
              <a:t>8 galettes de </a:t>
            </a:r>
            <a:r>
              <a:rPr lang="en-US" sz="1200" dirty="0" err="1">
                <a:latin typeface="Calibri" panose="020F0502020204030204" pitchFamily="34" charset="0"/>
              </a:rPr>
              <a:t>viande</a:t>
            </a:r>
            <a:r>
              <a:rPr lang="en-US" sz="1200" dirty="0">
                <a:latin typeface="Calibri" panose="020F0502020204030204" pitchFamily="34" charset="0"/>
              </a:rPr>
              <a:t> à </a:t>
            </a:r>
            <a:r>
              <a:rPr lang="en-US" sz="1200" dirty="0" err="1">
                <a:latin typeface="Calibri" panose="020F0502020204030204" pitchFamily="34" charset="0"/>
              </a:rPr>
              <a:t>l’alsacienne</a:t>
            </a:r>
            <a:r>
              <a:rPr lang="en-US" sz="1200" dirty="0">
                <a:latin typeface="Calibri" panose="020F0502020204030204" pitchFamily="34" charset="0"/>
              </a:rPr>
              <a:t> “</a:t>
            </a:r>
            <a:r>
              <a:rPr lang="en-US" sz="1200" dirty="0" err="1">
                <a:latin typeface="Calibri" panose="020F0502020204030204" pitchFamily="34" charset="0"/>
              </a:rPr>
              <a:t>Fleischkiechle</a:t>
            </a:r>
            <a:r>
              <a:rPr lang="en-US" sz="1200" dirty="0">
                <a:latin typeface="Calibri" panose="020F0502020204030204" pitchFamily="34" charset="0"/>
              </a:rPr>
              <a:t>” Pierre Schmidt</a:t>
            </a:r>
          </a:p>
          <a:p>
            <a:pPr marL="171450" indent="-171450">
              <a:buFont typeface="Arial" panose="020B0604020202020204" pitchFamily="34" charset="0"/>
              <a:buChar char="•"/>
            </a:pPr>
            <a:r>
              <a:rPr lang="en-US" sz="1200" dirty="0">
                <a:latin typeface="Calibri" panose="020F0502020204030204" pitchFamily="34" charset="0"/>
              </a:rPr>
              <a:t>Frites de </a:t>
            </a:r>
            <a:r>
              <a:rPr lang="en-US" sz="1200" dirty="0" err="1">
                <a:latin typeface="Calibri" panose="020F0502020204030204" pitchFamily="34" charset="0"/>
              </a:rPr>
              <a:t>patate</a:t>
            </a:r>
            <a:r>
              <a:rPr lang="en-US" sz="1200" dirty="0">
                <a:latin typeface="Calibri" panose="020F0502020204030204" pitchFamily="34" charset="0"/>
              </a:rPr>
              <a:t> </a:t>
            </a:r>
            <a:r>
              <a:rPr lang="en-US" sz="1200" dirty="0" err="1">
                <a:latin typeface="Calibri" panose="020F0502020204030204" pitchFamily="34" charset="0"/>
              </a:rPr>
              <a:t>douce</a:t>
            </a:r>
            <a:r>
              <a:rPr lang="en-US" sz="1200" dirty="0">
                <a:latin typeface="Calibri" panose="020F0502020204030204" pitchFamily="34" charset="0"/>
              </a:rPr>
              <a:t> (</a:t>
            </a:r>
            <a:r>
              <a:rPr lang="en-US" sz="1200" dirty="0" err="1">
                <a:latin typeface="Calibri" panose="020F0502020204030204" pitchFamily="34" charset="0"/>
              </a:rPr>
              <a:t>surgelées</a:t>
            </a:r>
            <a:r>
              <a:rPr lang="en-US" sz="1200" dirty="0">
                <a:latin typeface="Calibri" panose="020F0502020204030204" pitchFamily="34" charset="0"/>
              </a:rPr>
              <a:t> </a:t>
            </a:r>
            <a:r>
              <a:rPr lang="en-US" sz="1200" dirty="0" err="1">
                <a:latin typeface="Calibri" panose="020F0502020204030204" pitchFamily="34" charset="0"/>
              </a:rPr>
              <a:t>ou</a:t>
            </a:r>
            <a:r>
              <a:rPr lang="en-US" sz="1200" dirty="0">
                <a:latin typeface="Calibri" panose="020F0502020204030204" pitchFamily="34" charset="0"/>
              </a:rPr>
              <a:t> </a:t>
            </a:r>
            <a:r>
              <a:rPr lang="en-US" sz="1200" dirty="0" err="1">
                <a:latin typeface="Calibri" panose="020F0502020204030204" pitchFamily="34" charset="0"/>
              </a:rPr>
              <a:t>maison</a:t>
            </a:r>
            <a:r>
              <a:rPr lang="en-US" sz="1200" dirty="0">
                <a:latin typeface="Calibri" panose="020F0502020204030204" pitchFamily="34" charset="0"/>
              </a:rPr>
              <a:t>)</a:t>
            </a:r>
          </a:p>
          <a:p>
            <a:pPr marL="171450" indent="-171450">
              <a:buFont typeface="Arial" panose="020B0604020202020204" pitchFamily="34" charset="0"/>
              <a:buChar char="•"/>
            </a:pPr>
            <a:r>
              <a:rPr lang="en-US" sz="1200" dirty="0">
                <a:latin typeface="Calibri" panose="020F0502020204030204" pitchFamily="34" charset="0"/>
              </a:rPr>
              <a:t>500 g de haricots verts</a:t>
            </a:r>
          </a:p>
          <a:p>
            <a:pPr marL="171450" indent="-171450">
              <a:buFont typeface="Arial" panose="020B0604020202020204" pitchFamily="34" charset="0"/>
              <a:buChar char="•"/>
            </a:pPr>
            <a:r>
              <a:rPr lang="en-US" sz="1200" dirty="0">
                <a:latin typeface="Calibri" panose="020F0502020204030204" pitchFamily="34" charset="0"/>
              </a:rPr>
              <a:t>Huile </a:t>
            </a:r>
            <a:r>
              <a:rPr lang="en-US" sz="1200" dirty="0" err="1">
                <a:latin typeface="Calibri" panose="020F0502020204030204" pitchFamily="34" charset="0"/>
              </a:rPr>
              <a:t>d’olive</a:t>
            </a:r>
            <a:endParaRPr lang="en-US" sz="1200" dirty="0">
              <a:latin typeface="Calibri" panose="020F0502020204030204" pitchFamily="34" charset="0"/>
            </a:endParaRPr>
          </a:p>
          <a:p>
            <a:pPr marL="171450" indent="-171450">
              <a:buFont typeface="Arial" panose="020B0604020202020204" pitchFamily="34" charset="0"/>
              <a:buChar char="•"/>
            </a:pPr>
            <a:r>
              <a:rPr lang="en-US" sz="1200" dirty="0">
                <a:latin typeface="Calibri" panose="020F0502020204030204" pitchFamily="34" charset="0"/>
              </a:rPr>
              <a:t>20 g de beurre </a:t>
            </a:r>
          </a:p>
          <a:p>
            <a:pPr marL="171450" indent="-171450">
              <a:buFont typeface="Arial" panose="020B0604020202020204" pitchFamily="34" charset="0"/>
              <a:buChar char="•"/>
            </a:pPr>
            <a:r>
              <a:rPr lang="en-US" sz="1200" dirty="0">
                <a:latin typeface="Calibri" panose="020F0502020204030204" pitchFamily="34" charset="0"/>
              </a:rPr>
              <a:t>Sel, poivre</a:t>
            </a:r>
          </a:p>
          <a:p>
            <a:endParaRPr lang="fr-FR" sz="1200" u="sng" dirty="0">
              <a:latin typeface="Calibri" panose="020F0502020204030204" pitchFamily="34" charset="0"/>
              <a:cs typeface="Andalus" panose="02020603050405020304" pitchFamily="18" charset="-78"/>
            </a:endParaRPr>
          </a:p>
        </p:txBody>
      </p:sp>
      <p:sp>
        <p:nvSpPr>
          <p:cNvPr id="14" name="ZoneTexte 13">
            <a:extLst>
              <a:ext uri="{FF2B5EF4-FFF2-40B4-BE49-F238E27FC236}">
                <a16:creationId xmlns:a16="http://schemas.microsoft.com/office/drawing/2014/main" id="{20663C00-6D91-910F-0850-ECEF37BBBAFC}"/>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10 minutes</a:t>
            </a:r>
          </a:p>
          <a:p>
            <a:r>
              <a:rPr lang="fr-FR" sz="1400" b="1" dirty="0">
                <a:solidFill>
                  <a:srgbClr val="8B2331"/>
                </a:solidFill>
                <a:latin typeface="Calibri" panose="020F0502020204030204" pitchFamily="34" charset="0"/>
              </a:rPr>
              <a:t>Cuisson : 20 minutes</a:t>
            </a:r>
          </a:p>
        </p:txBody>
      </p:sp>
      <p:sp>
        <p:nvSpPr>
          <p:cNvPr id="15" name="ZoneTexte 14">
            <a:extLst>
              <a:ext uri="{FF2B5EF4-FFF2-40B4-BE49-F238E27FC236}">
                <a16:creationId xmlns:a16="http://schemas.microsoft.com/office/drawing/2014/main" id="{11AADF7F-4961-7982-0BD3-DE582F275026}"/>
              </a:ext>
            </a:extLst>
          </p:cNvPr>
          <p:cNvSpPr txBox="1"/>
          <p:nvPr/>
        </p:nvSpPr>
        <p:spPr>
          <a:xfrm>
            <a:off x="4605875" y="970015"/>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p:txBody>
      </p:sp>
      <p:sp>
        <p:nvSpPr>
          <p:cNvPr id="7" name="Titre 1">
            <a:extLst>
              <a:ext uri="{FF2B5EF4-FFF2-40B4-BE49-F238E27FC236}">
                <a16:creationId xmlns:a16="http://schemas.microsoft.com/office/drawing/2014/main" id="{4E1FE51C-202C-62AE-0295-BED6B4D4DB70}"/>
              </a:ext>
            </a:extLst>
          </p:cNvPr>
          <p:cNvSpPr>
            <a:spLocks noGrp="1"/>
          </p:cNvSpPr>
          <p:nvPr>
            <p:ph type="title"/>
          </p:nvPr>
        </p:nvSpPr>
        <p:spPr>
          <a:xfrm>
            <a:off x="4727848" y="210266"/>
            <a:ext cx="6368977" cy="473695"/>
          </a:xfrm>
        </p:spPr>
        <p:txBody>
          <a:bodyPr/>
          <a:lstStyle/>
          <a:p>
            <a:r>
              <a:rPr lang="en-US" sz="2000" dirty="0"/>
              <a:t>Galettes de </a:t>
            </a:r>
            <a:r>
              <a:rPr lang="en-US" sz="2000" dirty="0" err="1"/>
              <a:t>viande</a:t>
            </a:r>
            <a:r>
              <a:rPr lang="en-US" sz="2000" dirty="0"/>
              <a:t> </a:t>
            </a:r>
            <a:r>
              <a:rPr lang="en-US" sz="2000" dirty="0" err="1"/>
              <a:t>alsaciennes</a:t>
            </a:r>
            <a:r>
              <a:rPr lang="en-US" sz="2000" dirty="0"/>
              <a:t>, frites de </a:t>
            </a:r>
            <a:r>
              <a:rPr lang="en-US" sz="2000" dirty="0" err="1"/>
              <a:t>patate</a:t>
            </a:r>
            <a:r>
              <a:rPr lang="en-US" sz="2000" dirty="0"/>
              <a:t> </a:t>
            </a:r>
            <a:r>
              <a:rPr lang="en-US" sz="2000" dirty="0" err="1"/>
              <a:t>douce</a:t>
            </a:r>
            <a:r>
              <a:rPr lang="en-US" sz="2000" dirty="0"/>
              <a:t> et haricots verts, sauce </a:t>
            </a:r>
            <a:r>
              <a:rPr lang="en-US" sz="2000" dirty="0" err="1"/>
              <a:t>crémeuse</a:t>
            </a:r>
            <a:r>
              <a:rPr lang="en-US" sz="2000" dirty="0"/>
              <a:t> à la </a:t>
            </a:r>
            <a:r>
              <a:rPr lang="en-US" sz="2000" dirty="0" err="1"/>
              <a:t>moutarde</a:t>
            </a:r>
            <a:endParaRPr lang="fr-FR" sz="2000" dirty="0"/>
          </a:p>
        </p:txBody>
      </p:sp>
      <p:pic>
        <p:nvPicPr>
          <p:cNvPr id="3" name="Image 2">
            <a:extLst>
              <a:ext uri="{FF2B5EF4-FFF2-40B4-BE49-F238E27FC236}">
                <a16:creationId xmlns:a16="http://schemas.microsoft.com/office/drawing/2014/main" id="{DC78CF14-CDCE-5D46-3D58-02570C32E42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3637" y="-21567"/>
            <a:ext cx="4600756" cy="6901134"/>
          </a:xfrm>
          <a:prstGeom prst="rect">
            <a:avLst/>
          </a:prstGeom>
        </p:spPr>
      </p:pic>
      <p:sp>
        <p:nvSpPr>
          <p:cNvPr id="10" name="ZoneTexte 9">
            <a:extLst>
              <a:ext uri="{FF2B5EF4-FFF2-40B4-BE49-F238E27FC236}">
                <a16:creationId xmlns:a16="http://schemas.microsoft.com/office/drawing/2014/main" id="{5422347F-1A5D-C2FB-F8CB-9D0DBD9B0D4F}"/>
              </a:ext>
            </a:extLst>
          </p:cNvPr>
          <p:cNvSpPr txBox="1"/>
          <p:nvPr/>
        </p:nvSpPr>
        <p:spPr>
          <a:xfrm>
            <a:off x="4619557" y="4594871"/>
            <a:ext cx="2412547"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u="sng" dirty="0">
                <a:solidFill>
                  <a:srgbClr val="000000"/>
                </a:solidFill>
                <a:latin typeface="Calibri" panose="020F0502020204030204" pitchFamily="34" charset="0"/>
                <a:cs typeface="Andalus" panose="02020603050405020304" pitchFamily="18" charset="-78"/>
              </a:rPr>
              <a:t>Sauce crémeuse à la moutarde</a:t>
            </a:r>
            <a:r>
              <a:rPr kumimoji="0" lang="fr-FR" sz="1600" b="1" i="0" u="sng" strike="noStrike" kern="1200" cap="none" spc="0" normalizeH="0" baseline="0" noProof="0" dirty="0">
                <a:ln>
                  <a:noFill/>
                </a:ln>
                <a:solidFill>
                  <a:srgbClr val="000000"/>
                </a:solidFill>
                <a:effectLst/>
                <a:uLnTx/>
                <a:uFillTx/>
                <a:latin typeface="Calibri" panose="020F0502020204030204" pitchFamily="34" charset="0"/>
                <a:ea typeface="+mn-ea"/>
                <a:cs typeface="Andalus" panose="02020603050405020304" pitchFamily="18" charset="-78"/>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échalote</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10 cl de crème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épaisse</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c. à soupe de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moutarde</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Alsacienne</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 cl de vin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blanc</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ou</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bouillon de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légumes</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latin typeface="Calibri" panose="020F0502020204030204" pitchFamily="34" charset="0"/>
              </a:rPr>
              <a:t>1 noisette de beurre</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1" i="0" u="sng" strike="noStrike" kern="1200" cap="none" spc="0" normalizeH="0" baseline="0" noProof="0" dirty="0">
              <a:ln>
                <a:noFill/>
              </a:ln>
              <a:solidFill>
                <a:srgbClr val="000000"/>
              </a:solidFill>
              <a:effectLst/>
              <a:uLnTx/>
              <a:uFillTx/>
              <a:latin typeface="Calibri" panose="020F0502020204030204" pitchFamily="34" charset="0"/>
              <a:ea typeface="+mn-ea"/>
              <a:cs typeface="Andalus" panose="02020603050405020304" pitchFamily="18"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srgbClr val="000000"/>
              </a:solidFill>
              <a:effectLst/>
              <a:uLnTx/>
              <a:uFillTx/>
              <a:latin typeface="Calibri" panose="020F0502020204030204" pitchFamily="34" charset="0"/>
              <a:ea typeface="+mn-ea"/>
              <a:cs typeface="Andalus" panose="02020603050405020304" pitchFamily="18" charset="-78"/>
            </a:endParaRPr>
          </a:p>
        </p:txBody>
      </p:sp>
      <p:sp>
        <p:nvSpPr>
          <p:cNvPr id="13" name="ZoneTexte 12">
            <a:extLst>
              <a:ext uri="{FF2B5EF4-FFF2-40B4-BE49-F238E27FC236}">
                <a16:creationId xmlns:a16="http://schemas.microsoft.com/office/drawing/2014/main" id="{CF63F2DC-8998-0225-B528-83836AEDAF72}"/>
              </a:ext>
            </a:extLst>
          </p:cNvPr>
          <p:cNvSpPr txBox="1"/>
          <p:nvPr/>
        </p:nvSpPr>
        <p:spPr>
          <a:xfrm>
            <a:off x="7320136" y="1326284"/>
            <a:ext cx="4742921" cy="4693593"/>
          </a:xfrm>
          <a:prstGeom prst="rect">
            <a:avLst/>
          </a:prstGeom>
          <a:noFill/>
        </p:spPr>
        <p:txBody>
          <a:bodyPr wrap="square" rtlCol="0">
            <a:spAutoFit/>
          </a:bodyPr>
          <a:lstStyle/>
          <a:p>
            <a:r>
              <a:rPr lang="fr-FR" sz="1300" b="1" u="sng" dirty="0">
                <a:latin typeface="Calibri" panose="020F0502020204030204" pitchFamily="34" charset="0"/>
              </a:rPr>
              <a:t>Préparation :</a:t>
            </a:r>
          </a:p>
          <a:p>
            <a:endParaRPr lang="fr-FR" sz="1300" b="1" u="sng" dirty="0">
              <a:latin typeface="Calibri" panose="020F0502020204030204" pitchFamily="34" charset="0"/>
            </a:endParaRPr>
          </a:p>
          <a:p>
            <a:pPr marL="171450" indent="-171450" algn="just">
              <a:buFontTx/>
              <a:buChar char="-"/>
            </a:pPr>
            <a:r>
              <a:rPr lang="en-US" sz="1300" dirty="0" err="1">
                <a:latin typeface="Calibri" panose="020F0502020204030204" pitchFamily="34" charset="0"/>
              </a:rPr>
              <a:t>Commencez</a:t>
            </a:r>
            <a:r>
              <a:rPr lang="en-US" sz="1300" dirty="0">
                <a:latin typeface="Calibri" panose="020F0502020204030204" pitchFamily="34" charset="0"/>
              </a:rPr>
              <a:t> par la </a:t>
            </a:r>
            <a:r>
              <a:rPr lang="en-US" sz="1300" dirty="0" err="1">
                <a:latin typeface="Calibri" panose="020F0502020204030204" pitchFamily="34" charset="0"/>
              </a:rPr>
              <a:t>cuisson</a:t>
            </a:r>
            <a:r>
              <a:rPr lang="en-US" sz="1300" dirty="0">
                <a:latin typeface="Calibri" panose="020F0502020204030204" pitchFamily="34" charset="0"/>
              </a:rPr>
              <a:t> des frites, </a:t>
            </a:r>
            <a:r>
              <a:rPr lang="en-US" sz="1300" dirty="0" err="1">
                <a:latin typeface="Calibri" panose="020F0502020204030204" pitchFamily="34" charset="0"/>
              </a:rPr>
              <a:t>en</a:t>
            </a:r>
            <a:r>
              <a:rPr lang="en-US" sz="1300" dirty="0">
                <a:latin typeface="Calibri" panose="020F0502020204030204" pitchFamily="34" charset="0"/>
              </a:rPr>
              <a:t> </a:t>
            </a:r>
            <a:r>
              <a:rPr lang="en-US" sz="1300" dirty="0" err="1">
                <a:latin typeface="Calibri" panose="020F0502020204030204" pitchFamily="34" charset="0"/>
              </a:rPr>
              <a:t>friteuse</a:t>
            </a:r>
            <a:r>
              <a:rPr lang="en-US" sz="1300" dirty="0">
                <a:latin typeface="Calibri" panose="020F0502020204030204" pitchFamily="34" charset="0"/>
              </a:rPr>
              <a:t> </a:t>
            </a:r>
            <a:r>
              <a:rPr lang="en-US" sz="1300" dirty="0" err="1">
                <a:latin typeface="Calibri" panose="020F0502020204030204" pitchFamily="34" charset="0"/>
              </a:rPr>
              <a:t>ou</a:t>
            </a:r>
            <a:r>
              <a:rPr lang="en-US" sz="1300" dirty="0">
                <a:latin typeface="Calibri" panose="020F0502020204030204" pitchFamily="34" charset="0"/>
              </a:rPr>
              <a:t> au four.</a:t>
            </a:r>
          </a:p>
          <a:p>
            <a:pPr algn="just"/>
            <a:endParaRPr lang="en-US" sz="1300" dirty="0">
              <a:latin typeface="Calibri" panose="020F0502020204030204" pitchFamily="34" charset="0"/>
            </a:endParaRPr>
          </a:p>
          <a:p>
            <a:pPr marL="171450" indent="-171450" algn="just">
              <a:buFontTx/>
              <a:buChar char="-"/>
            </a:pPr>
            <a:r>
              <a:rPr lang="en-US" sz="1300" dirty="0" err="1">
                <a:latin typeface="Calibri" panose="020F0502020204030204" pitchFamily="34" charset="0"/>
              </a:rPr>
              <a:t>Portez</a:t>
            </a:r>
            <a:r>
              <a:rPr lang="en-US" sz="1300" dirty="0">
                <a:latin typeface="Calibri" panose="020F0502020204030204" pitchFamily="34" charset="0"/>
              </a:rPr>
              <a:t> </a:t>
            </a:r>
            <a:r>
              <a:rPr lang="en-US" sz="1300" dirty="0" err="1">
                <a:latin typeface="Calibri" panose="020F0502020204030204" pitchFamily="34" charset="0"/>
              </a:rPr>
              <a:t>une</a:t>
            </a:r>
            <a:r>
              <a:rPr lang="en-US" sz="1300" dirty="0">
                <a:latin typeface="Calibri" panose="020F0502020204030204" pitchFamily="34" charset="0"/>
              </a:rPr>
              <a:t> casserole </a:t>
            </a:r>
            <a:r>
              <a:rPr lang="en-US" sz="1300" dirty="0" err="1">
                <a:latin typeface="Calibri" panose="020F0502020204030204" pitchFamily="34" charset="0"/>
              </a:rPr>
              <a:t>d’eau</a:t>
            </a:r>
            <a:r>
              <a:rPr lang="en-US" sz="1300" dirty="0">
                <a:latin typeface="Calibri" panose="020F0502020204030204" pitchFamily="34" charset="0"/>
              </a:rPr>
              <a:t> </a:t>
            </a:r>
            <a:r>
              <a:rPr lang="en-US" sz="1300" dirty="0" err="1">
                <a:latin typeface="Calibri" panose="020F0502020204030204" pitchFamily="34" charset="0"/>
              </a:rPr>
              <a:t>salée</a:t>
            </a:r>
            <a:r>
              <a:rPr lang="en-US" sz="1300" dirty="0">
                <a:latin typeface="Calibri" panose="020F0502020204030204" pitchFamily="34" charset="0"/>
              </a:rPr>
              <a:t> à </a:t>
            </a:r>
            <a:r>
              <a:rPr lang="en-US" sz="1300" dirty="0" err="1">
                <a:latin typeface="Calibri" panose="020F0502020204030204" pitchFamily="34" charset="0"/>
              </a:rPr>
              <a:t>ébullition</a:t>
            </a:r>
            <a:r>
              <a:rPr lang="en-US" sz="1300" dirty="0">
                <a:latin typeface="Calibri" panose="020F0502020204030204" pitchFamily="34" charset="0"/>
              </a:rPr>
              <a:t>.</a:t>
            </a:r>
          </a:p>
          <a:p>
            <a:pPr algn="just"/>
            <a:endParaRPr lang="en-US" sz="1300" dirty="0">
              <a:latin typeface="Calibri" panose="020F0502020204030204" pitchFamily="34" charset="0"/>
            </a:endParaRPr>
          </a:p>
          <a:p>
            <a:pPr marL="171450" indent="-171450" algn="just">
              <a:buFontTx/>
              <a:buChar char="-"/>
            </a:pPr>
            <a:r>
              <a:rPr lang="fr-FR" sz="1300" dirty="0">
                <a:latin typeface="Calibri" panose="020F0502020204030204" pitchFamily="34" charset="0"/>
              </a:rPr>
              <a:t>Plongez-y les haricots verts pendant 5-7 minutes (ils doivent rester croquants).</a:t>
            </a:r>
          </a:p>
          <a:p>
            <a:pPr algn="just"/>
            <a:endParaRPr lang="fr-FR" sz="1300" dirty="0">
              <a:latin typeface="Calibri" panose="020F0502020204030204" pitchFamily="34" charset="0"/>
            </a:endParaRPr>
          </a:p>
          <a:p>
            <a:pPr marL="171450" indent="-171450" algn="just">
              <a:buFontTx/>
              <a:buChar char="-"/>
            </a:pPr>
            <a:r>
              <a:rPr lang="en-US" sz="1300" dirty="0" err="1">
                <a:latin typeface="Calibri" panose="020F0502020204030204" pitchFamily="34" charset="0"/>
              </a:rPr>
              <a:t>Déglacez</a:t>
            </a:r>
            <a:r>
              <a:rPr lang="en-US" sz="1300" dirty="0">
                <a:latin typeface="Calibri" panose="020F0502020204030204" pitchFamily="34" charset="0"/>
              </a:rPr>
              <a:t> avec le vin </a:t>
            </a:r>
            <a:r>
              <a:rPr lang="en-US" sz="1300" dirty="0" err="1">
                <a:latin typeface="Calibri" panose="020F0502020204030204" pitchFamily="34" charset="0"/>
              </a:rPr>
              <a:t>blanc</a:t>
            </a:r>
            <a:r>
              <a:rPr lang="en-US" sz="1300" dirty="0">
                <a:latin typeface="Calibri" panose="020F0502020204030204" pitchFamily="34" charset="0"/>
              </a:rPr>
              <a:t> (</a:t>
            </a:r>
            <a:r>
              <a:rPr lang="en-US" sz="1300" dirty="0" err="1">
                <a:latin typeface="Calibri" panose="020F0502020204030204" pitchFamily="34" charset="0"/>
              </a:rPr>
              <a:t>ou</a:t>
            </a:r>
            <a:r>
              <a:rPr lang="en-US" sz="1300" dirty="0">
                <a:latin typeface="Calibri" panose="020F0502020204030204" pitchFamily="34" charset="0"/>
              </a:rPr>
              <a:t> bouillon), laissez </a:t>
            </a:r>
            <a:r>
              <a:rPr lang="en-US" sz="1300" dirty="0" err="1">
                <a:latin typeface="Calibri" panose="020F0502020204030204" pitchFamily="34" charset="0"/>
              </a:rPr>
              <a:t>réduire</a:t>
            </a:r>
            <a:r>
              <a:rPr lang="en-US" sz="1300" dirty="0">
                <a:latin typeface="Calibri" panose="020F0502020204030204" pitchFamily="34" charset="0"/>
              </a:rPr>
              <a:t> de </a:t>
            </a:r>
            <a:r>
              <a:rPr lang="en-US" sz="1300" dirty="0" err="1">
                <a:latin typeface="Calibri" panose="020F0502020204030204" pitchFamily="34" charset="0"/>
              </a:rPr>
              <a:t>moitié</a:t>
            </a:r>
            <a:r>
              <a:rPr lang="en-US" sz="1300" dirty="0">
                <a:latin typeface="Calibri" panose="020F0502020204030204" pitchFamily="34" charset="0"/>
              </a:rPr>
              <a:t>.</a:t>
            </a:r>
          </a:p>
          <a:p>
            <a:pPr algn="just"/>
            <a:endParaRPr lang="en-US" sz="1300" dirty="0">
              <a:latin typeface="Calibri" panose="020F0502020204030204" pitchFamily="34" charset="0"/>
            </a:endParaRPr>
          </a:p>
          <a:p>
            <a:pPr marL="171450" indent="-171450" algn="just">
              <a:buFontTx/>
              <a:buChar char="-"/>
            </a:pPr>
            <a:r>
              <a:rPr lang="en-US" sz="1300" dirty="0" err="1">
                <a:latin typeface="Calibri" panose="020F0502020204030204" pitchFamily="34" charset="0"/>
              </a:rPr>
              <a:t>Ajoutez</a:t>
            </a:r>
            <a:r>
              <a:rPr lang="en-US" sz="1300" dirty="0">
                <a:latin typeface="Calibri" panose="020F0502020204030204" pitchFamily="34" charset="0"/>
              </a:rPr>
              <a:t> la crème </a:t>
            </a:r>
            <a:r>
              <a:rPr lang="en-US" sz="1300" dirty="0" err="1">
                <a:latin typeface="Calibri" panose="020F0502020204030204" pitchFamily="34" charset="0"/>
              </a:rPr>
              <a:t>liquide</a:t>
            </a:r>
            <a:r>
              <a:rPr lang="en-US" sz="1300" dirty="0">
                <a:latin typeface="Calibri" panose="020F0502020204030204" pitchFamily="34" charset="0"/>
              </a:rPr>
              <a:t> et la </a:t>
            </a:r>
            <a:r>
              <a:rPr lang="en-US" sz="1300" dirty="0" err="1">
                <a:latin typeface="Calibri" panose="020F0502020204030204" pitchFamily="34" charset="0"/>
              </a:rPr>
              <a:t>moutarde</a:t>
            </a:r>
            <a:r>
              <a:rPr lang="en-US" sz="1300" dirty="0">
                <a:latin typeface="Calibri" panose="020F0502020204030204" pitchFamily="34" charset="0"/>
              </a:rPr>
              <a:t>.</a:t>
            </a:r>
          </a:p>
          <a:p>
            <a:pPr algn="just"/>
            <a:endParaRPr lang="en-US" sz="1300" dirty="0">
              <a:latin typeface="Calibri" panose="020F0502020204030204" pitchFamily="34" charset="0"/>
            </a:endParaRPr>
          </a:p>
          <a:p>
            <a:pPr marL="171450" indent="-171450" algn="just">
              <a:buFontTx/>
              <a:buChar char="-"/>
            </a:pPr>
            <a:r>
              <a:rPr lang="fr-FR" sz="1300" dirty="0">
                <a:latin typeface="Calibri" panose="020F0502020204030204" pitchFamily="34" charset="0"/>
              </a:rPr>
              <a:t>Laissez épaissir quelques minutes à feu doux. </a:t>
            </a:r>
          </a:p>
          <a:p>
            <a:pPr algn="just"/>
            <a:endParaRPr lang="fr-FR" sz="1300" dirty="0">
              <a:latin typeface="Calibri" panose="020F0502020204030204" pitchFamily="34" charset="0"/>
            </a:endParaRPr>
          </a:p>
          <a:p>
            <a:pPr marL="171450" indent="-171450" algn="just">
              <a:buFontTx/>
              <a:buChar char="-"/>
            </a:pPr>
            <a:r>
              <a:rPr lang="fr-FR" sz="1300" dirty="0">
                <a:latin typeface="Calibri" panose="020F0502020204030204" pitchFamily="34" charset="0"/>
              </a:rPr>
              <a:t>Faites dorer les galettes de viande dans une poêle 5 minutes sur chaque face. </a:t>
            </a:r>
            <a:r>
              <a:rPr lang="en-US" sz="1300" dirty="0">
                <a:latin typeface="Calibri" panose="020F0502020204030204" pitchFamily="34" charset="0"/>
              </a:rPr>
              <a:t>Il </a:t>
            </a:r>
            <a:r>
              <a:rPr lang="en-US" sz="1300" dirty="0" err="1">
                <a:latin typeface="Calibri" panose="020F0502020204030204" pitchFamily="34" charset="0"/>
              </a:rPr>
              <a:t>est</a:t>
            </a:r>
            <a:r>
              <a:rPr lang="en-US" sz="1300" dirty="0">
                <a:latin typeface="Calibri" panose="020F0502020204030204" pitchFamily="34" charset="0"/>
              </a:rPr>
              <a:t> </a:t>
            </a:r>
            <a:r>
              <a:rPr lang="en-US" sz="1300" dirty="0" err="1">
                <a:latin typeface="Calibri" panose="020F0502020204030204" pitchFamily="34" charset="0"/>
              </a:rPr>
              <a:t>également</a:t>
            </a:r>
            <a:r>
              <a:rPr lang="en-US" sz="1300" dirty="0">
                <a:latin typeface="Calibri" panose="020F0502020204030204" pitchFamily="34" charset="0"/>
              </a:rPr>
              <a:t> possible de </a:t>
            </a:r>
            <a:r>
              <a:rPr lang="en-US" sz="1300" dirty="0" err="1">
                <a:latin typeface="Calibri" panose="020F0502020204030204" pitchFamily="34" charset="0"/>
              </a:rPr>
              <a:t>réchauffer</a:t>
            </a:r>
            <a:r>
              <a:rPr lang="en-US" sz="1300" dirty="0">
                <a:latin typeface="Calibri" panose="020F0502020204030204" pitchFamily="34" charset="0"/>
              </a:rPr>
              <a:t> les galettes 12 minutes au air fryer à 180°C.</a:t>
            </a:r>
          </a:p>
          <a:p>
            <a:pPr algn="just"/>
            <a:endParaRPr lang="fr-FR" sz="1300" dirty="0">
              <a:latin typeface="Calibri" panose="020F0502020204030204" pitchFamily="34" charset="0"/>
            </a:endParaRPr>
          </a:p>
          <a:p>
            <a:pPr marL="171450" indent="-171450" algn="just">
              <a:buFontTx/>
              <a:buChar char="-"/>
            </a:pPr>
            <a:r>
              <a:rPr lang="fr-FR" sz="1300" dirty="0">
                <a:latin typeface="Calibri" panose="020F0502020204030204" pitchFamily="34" charset="0"/>
              </a:rPr>
              <a:t>Servez le tout sur une assiette avec un petit bol de sauce. </a:t>
            </a:r>
            <a:endParaRPr lang="en-US" sz="1300" dirty="0">
              <a:latin typeface="Calibri" panose="020F0502020204030204" pitchFamily="34" charset="0"/>
            </a:endParaRPr>
          </a:p>
          <a:p>
            <a:pPr lvl="1" algn="just"/>
            <a:endParaRPr lang="en-US" sz="1300" dirty="0"/>
          </a:p>
          <a:p>
            <a:pPr algn="just"/>
            <a:endParaRPr lang="en-US" sz="1300" dirty="0"/>
          </a:p>
        </p:txBody>
      </p:sp>
    </p:spTree>
    <p:extLst>
      <p:ext uri="{BB962C8B-B14F-4D97-AF65-F5344CB8AC3E}">
        <p14:creationId xmlns:p14="http://schemas.microsoft.com/office/powerpoint/2010/main" val="2270002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54911" y="157636"/>
            <a:ext cx="6552727" cy="473695"/>
          </a:xfrm>
        </p:spPr>
        <p:txBody>
          <a:bodyPr/>
          <a:lstStyle/>
          <a:p>
            <a:r>
              <a:rPr lang="fr-FR" sz="2400" dirty="0"/>
              <a:t>Sucettes apéritives façon </a:t>
            </a:r>
            <a:r>
              <a:rPr lang="fr-FR" sz="2400" dirty="0" err="1"/>
              <a:t>flam</a:t>
            </a:r>
            <a:endParaRPr lang="fr-FR" sz="2400" dirty="0"/>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6</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693477" y="2428725"/>
            <a:ext cx="2600715" cy="2554545"/>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fond pour flammekueche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100g de garniture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150g d’allumettes fumées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oignon</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100g de gruyère râpé</a:t>
            </a:r>
          </a:p>
          <a:p>
            <a:pPr marL="285750" indent="-285750">
              <a:buFont typeface="Arial" panose="020B0604020202020204" pitchFamily="34" charset="0"/>
              <a:buChar char="•"/>
            </a:pPr>
            <a:endParaRPr lang="fr-FR" sz="1400" dirty="0">
              <a:latin typeface="Calibri" panose="020F0502020204030204" pitchFamily="34" charset="0"/>
              <a:cs typeface="Andalus" panose="02020603050405020304" pitchFamily="18" charset="-78"/>
            </a:endParaRPr>
          </a:p>
        </p:txBody>
      </p:sp>
      <p:sp>
        <p:nvSpPr>
          <p:cNvPr id="9" name="ZoneTexte 8">
            <a:extLst>
              <a:ext uri="{FF2B5EF4-FFF2-40B4-BE49-F238E27FC236}">
                <a16:creationId xmlns:a16="http://schemas.microsoft.com/office/drawing/2014/main" id="{DDD82F55-3808-41EC-A74F-1F626160C8A7}"/>
              </a:ext>
            </a:extLst>
          </p:cNvPr>
          <p:cNvSpPr txBox="1"/>
          <p:nvPr/>
        </p:nvSpPr>
        <p:spPr>
          <a:xfrm>
            <a:off x="7294192" y="2060848"/>
            <a:ext cx="4576785" cy="3570208"/>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Préchauffez le four à 180°C.</a:t>
            </a:r>
          </a:p>
          <a:p>
            <a:pPr marL="285750" indent="-285750" algn="just">
              <a:buFontTx/>
              <a:buChar char="-"/>
            </a:pPr>
            <a:r>
              <a:rPr lang="fr-FR" sz="1400" dirty="0">
                <a:latin typeface="Calibri" panose="020F0502020204030204" pitchFamily="34" charset="0"/>
              </a:rPr>
              <a:t>Etalez la garniture sur toute la surface de la pâte, déposez les allumettes puis ajoutez l’oignon coupé en fines rondelles et parsemez de fromage râpé.</a:t>
            </a:r>
          </a:p>
          <a:p>
            <a:pPr marL="285750" indent="-285750" algn="just">
              <a:buFontTx/>
              <a:buChar char="-"/>
            </a:pPr>
            <a:r>
              <a:rPr lang="fr-FR" sz="1400" dirty="0">
                <a:latin typeface="Calibri" panose="020F0502020204030204" pitchFamily="34" charset="0"/>
              </a:rPr>
              <a:t>Roulez la pâte sur elle-même pour former un boudin et découpez en tronçons.</a:t>
            </a:r>
          </a:p>
          <a:p>
            <a:pPr marL="285750" indent="-285750" algn="just">
              <a:buFontTx/>
              <a:buChar char="-"/>
            </a:pPr>
            <a:r>
              <a:rPr lang="fr-FR" sz="1400" dirty="0">
                <a:latin typeface="Calibri" panose="020F0502020204030204" pitchFamily="34" charset="0"/>
              </a:rPr>
              <a:t>Pour finir, enfournez à 180°C pour 15 à 20 minutes.</a:t>
            </a:r>
          </a:p>
          <a:p>
            <a:pPr marL="285750" indent="-285750" algn="just">
              <a:buFontTx/>
              <a:buChar char="-"/>
            </a:pPr>
            <a:r>
              <a:rPr lang="fr-FR" sz="1400" dirty="0">
                <a:latin typeface="Calibri" panose="020F0502020204030204" pitchFamily="34" charset="0"/>
              </a:rPr>
              <a:t>Piquez d’un cure-dents chaque tronçon pour le service et dégustez !</a:t>
            </a:r>
          </a:p>
          <a:p>
            <a:pPr marL="285750" indent="-285750" algn="just">
              <a:buFontTx/>
              <a:buChar char="-"/>
            </a:pPr>
            <a:endParaRPr lang="fr-FR" sz="1400" dirty="0">
              <a:latin typeface="Calibri" panose="020F0502020204030204" pitchFamily="34" charset="0"/>
            </a:endParaRPr>
          </a:p>
          <a:p>
            <a:pPr marL="285750" indent="-285750" algn="just">
              <a:buFontTx/>
              <a:buChar char="-"/>
            </a:pPr>
            <a:endParaRPr lang="fr-FR" sz="1400" b="1" dirty="0">
              <a:latin typeface="Calibri" panose="020F0502020204030204" pitchFamily="34" charset="0"/>
            </a:endParaRPr>
          </a:p>
          <a:p>
            <a:pPr marL="285750" indent="-285750" algn="just">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738664"/>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a:t>
            </a:r>
          </a:p>
          <a:p>
            <a:r>
              <a:rPr lang="fr-FR" sz="1400" b="1" dirty="0">
                <a:solidFill>
                  <a:srgbClr val="8B2331"/>
                </a:solidFill>
                <a:latin typeface="Calibri" panose="020F0502020204030204" pitchFamily="34" charset="0"/>
              </a:rPr>
              <a:t>Cuisson : 15-20 min</a:t>
            </a:r>
          </a:p>
          <a:p>
            <a:endParaRPr lang="fr-FR" sz="1400" b="1" dirty="0">
              <a:solidFill>
                <a:srgbClr val="8B2331"/>
              </a:solidFill>
              <a:latin typeface="Calibri" panose="020F0502020204030204" pitchFamily="34" charset="0"/>
            </a:endParaRP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3362333"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une douzaine de sucettes </a:t>
            </a:r>
          </a:p>
        </p:txBody>
      </p:sp>
      <p:pic>
        <p:nvPicPr>
          <p:cNvPr id="6" name="Image 5">
            <a:extLst>
              <a:ext uri="{FF2B5EF4-FFF2-40B4-BE49-F238E27FC236}">
                <a16:creationId xmlns:a16="http://schemas.microsoft.com/office/drawing/2014/main" id="{103AF784-1A44-187E-BE61-D42FF38D3483}"/>
              </a:ext>
            </a:extLst>
          </p:cNvPr>
          <p:cNvPicPr>
            <a:picLocks noChangeAspect="1"/>
          </p:cNvPicPr>
          <p:nvPr/>
        </p:nvPicPr>
        <p:blipFill>
          <a:blip r:embed="rId2"/>
          <a:stretch>
            <a:fillRect/>
          </a:stretch>
        </p:blipFill>
        <p:spPr>
          <a:xfrm>
            <a:off x="0" y="0"/>
            <a:ext cx="4584192" cy="6858000"/>
          </a:xfrm>
          <a:prstGeom prst="rect">
            <a:avLst/>
          </a:prstGeom>
        </p:spPr>
      </p:pic>
    </p:spTree>
    <p:extLst>
      <p:ext uri="{BB962C8B-B14F-4D97-AF65-F5344CB8AC3E}">
        <p14:creationId xmlns:p14="http://schemas.microsoft.com/office/powerpoint/2010/main" val="21162970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BC3EF-DCAE-FE75-1142-2BA18FC48CA7}"/>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4AA3757-A668-0EBD-AA65-FE2B738D983A}"/>
              </a:ext>
            </a:extLst>
          </p:cNvPr>
          <p:cNvSpPr>
            <a:spLocks noGrp="1"/>
          </p:cNvSpPr>
          <p:nvPr>
            <p:ph type="sldNum" sz="quarter" idx="4"/>
          </p:nvPr>
        </p:nvSpPr>
        <p:spPr/>
        <p:txBody>
          <a:bodyPr/>
          <a:lstStyle/>
          <a:p>
            <a:pPr>
              <a:defRPr/>
            </a:pPr>
            <a:fld id="{B6546EDA-AC4C-4A45-AF53-BF0FE0BAFCCB}" type="slidenum">
              <a:rPr lang="fr-FR">
                <a:solidFill>
                  <a:prstClr val="white"/>
                </a:solidFill>
              </a:rPr>
              <a:pPr>
                <a:defRPr/>
              </a:pPr>
              <a:t>60</a:t>
            </a:fld>
            <a:endParaRPr lang="fr-FR" dirty="0">
              <a:solidFill>
                <a:prstClr val="white"/>
              </a:solidFill>
            </a:endParaRPr>
          </a:p>
        </p:txBody>
      </p:sp>
      <p:sp>
        <p:nvSpPr>
          <p:cNvPr id="8" name="ZoneTexte 7">
            <a:extLst>
              <a:ext uri="{FF2B5EF4-FFF2-40B4-BE49-F238E27FC236}">
                <a16:creationId xmlns:a16="http://schemas.microsoft.com/office/drawing/2014/main" id="{0C2ADB98-C47F-7382-E88F-E66620782FFD}"/>
              </a:ext>
            </a:extLst>
          </p:cNvPr>
          <p:cNvSpPr txBox="1"/>
          <p:nvPr/>
        </p:nvSpPr>
        <p:spPr>
          <a:xfrm>
            <a:off x="4763895" y="2348880"/>
            <a:ext cx="2817996" cy="3108543"/>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171450" indent="-171450">
              <a:buFont typeface="Arial" panose="020B0604020202020204" pitchFamily="34" charset="0"/>
              <a:buChar char="•"/>
            </a:pPr>
            <a:r>
              <a:rPr lang="en-US" sz="1400" dirty="0">
                <a:latin typeface="Calibri" panose="020F0502020204030204" pitchFamily="34" charset="0"/>
              </a:rPr>
              <a:t>8 galettes de </a:t>
            </a:r>
            <a:r>
              <a:rPr lang="en-US" sz="1400" dirty="0" err="1">
                <a:latin typeface="Calibri" panose="020F0502020204030204" pitchFamily="34" charset="0"/>
              </a:rPr>
              <a:t>viande</a:t>
            </a:r>
            <a:r>
              <a:rPr lang="en-US" sz="1400" dirty="0">
                <a:latin typeface="Calibri" panose="020F0502020204030204" pitchFamily="34" charset="0"/>
              </a:rPr>
              <a:t> à </a:t>
            </a:r>
            <a:r>
              <a:rPr lang="en-US" sz="1400" dirty="0" err="1">
                <a:latin typeface="Calibri" panose="020F0502020204030204" pitchFamily="34" charset="0"/>
              </a:rPr>
              <a:t>l’alsacienne</a:t>
            </a:r>
            <a:r>
              <a:rPr lang="en-US" sz="1400" dirty="0">
                <a:latin typeface="Calibri" panose="020F0502020204030204" pitchFamily="34" charset="0"/>
              </a:rPr>
              <a:t> “</a:t>
            </a:r>
            <a:r>
              <a:rPr lang="en-US" sz="1400" dirty="0" err="1">
                <a:latin typeface="Calibri" panose="020F0502020204030204" pitchFamily="34" charset="0"/>
              </a:rPr>
              <a:t>Fleischkiechle</a:t>
            </a:r>
            <a:r>
              <a:rPr lang="en-US" sz="1400" dirty="0">
                <a:latin typeface="Calibri" panose="020F0502020204030204" pitchFamily="34" charset="0"/>
              </a:rPr>
              <a:t>” Pierre Schmidt</a:t>
            </a:r>
          </a:p>
          <a:p>
            <a:pPr marL="171450" indent="-171450">
              <a:buFont typeface="Arial" panose="020B0604020202020204" pitchFamily="34" charset="0"/>
              <a:buChar char="•"/>
            </a:pPr>
            <a:r>
              <a:rPr lang="en-US" sz="1400" dirty="0">
                <a:latin typeface="Calibri" panose="020F0502020204030204" pitchFamily="34" charset="0"/>
              </a:rPr>
              <a:t>400g de salade verte </a:t>
            </a:r>
            <a:r>
              <a:rPr lang="en-US" sz="1400" dirty="0" err="1">
                <a:latin typeface="Calibri" panose="020F0502020204030204" pitchFamily="34" charset="0"/>
              </a:rPr>
              <a:t>mélangée</a:t>
            </a:r>
            <a:r>
              <a:rPr lang="en-US" sz="1400" dirty="0">
                <a:latin typeface="Calibri" panose="020F0502020204030204" pitchFamily="34" charset="0"/>
              </a:rPr>
              <a:t> (roquette, Batavia, mâche…)</a:t>
            </a:r>
          </a:p>
          <a:p>
            <a:pPr marL="171450" indent="-171450">
              <a:buFont typeface="Arial" panose="020B0604020202020204" pitchFamily="34" charset="0"/>
              <a:buChar char="•"/>
            </a:pPr>
            <a:r>
              <a:rPr lang="en-US" sz="1400" dirty="0">
                <a:latin typeface="Calibri" panose="020F0502020204030204" pitchFamily="34" charset="0"/>
              </a:rPr>
              <a:t>2 carottes</a:t>
            </a:r>
          </a:p>
          <a:p>
            <a:pPr marL="171450" indent="-171450">
              <a:buFont typeface="Arial" panose="020B0604020202020204" pitchFamily="34" charset="0"/>
              <a:buChar char="•"/>
            </a:pPr>
            <a:r>
              <a:rPr lang="en-US" sz="1400" dirty="0">
                <a:latin typeface="Calibri" panose="020F0502020204030204" pitchFamily="34" charset="0"/>
              </a:rPr>
              <a:t>1 </a:t>
            </a:r>
            <a:r>
              <a:rPr lang="en-US" sz="1400" dirty="0" err="1">
                <a:latin typeface="Calibri" panose="020F0502020204030204" pitchFamily="34" charset="0"/>
              </a:rPr>
              <a:t>courgette</a:t>
            </a:r>
            <a:endParaRPr lang="en-US" sz="1400" dirty="0">
              <a:latin typeface="Calibri" panose="020F0502020204030204" pitchFamily="34" charset="0"/>
            </a:endParaRPr>
          </a:p>
          <a:p>
            <a:pPr marL="171450" indent="-171450">
              <a:buFont typeface="Arial" panose="020B0604020202020204" pitchFamily="34" charset="0"/>
              <a:buChar char="•"/>
            </a:pPr>
            <a:r>
              <a:rPr lang="en-US" sz="1400" dirty="0">
                <a:latin typeface="Calibri" panose="020F0502020204030204" pitchFamily="34" charset="0"/>
              </a:rPr>
              <a:t>1 </a:t>
            </a:r>
            <a:r>
              <a:rPr lang="en-US" sz="1400" dirty="0" err="1">
                <a:latin typeface="Calibri" panose="020F0502020204030204" pitchFamily="34" charset="0"/>
              </a:rPr>
              <a:t>oignon</a:t>
            </a:r>
            <a:r>
              <a:rPr lang="en-US" sz="1400" dirty="0">
                <a:latin typeface="Calibri" panose="020F0502020204030204" pitchFamily="34" charset="0"/>
              </a:rPr>
              <a:t> </a:t>
            </a:r>
            <a:r>
              <a:rPr lang="en-US" sz="1400" dirty="0" err="1">
                <a:latin typeface="Calibri" panose="020F0502020204030204" pitchFamily="34" charset="0"/>
              </a:rPr>
              <a:t>blanc</a:t>
            </a:r>
            <a:endParaRPr lang="en-US" sz="1400" dirty="0">
              <a:latin typeface="Calibri" panose="020F0502020204030204" pitchFamily="34" charset="0"/>
            </a:endParaRPr>
          </a:p>
          <a:p>
            <a:pPr marL="171450" indent="-171450">
              <a:buFont typeface="Arial" panose="020B0604020202020204" pitchFamily="34" charset="0"/>
              <a:buChar char="•"/>
            </a:pPr>
            <a:r>
              <a:rPr lang="en-US" sz="1400" dirty="0">
                <a:latin typeface="Calibri" panose="020F0502020204030204" pitchFamily="34" charset="0"/>
              </a:rPr>
              <a:t>1 </a:t>
            </a:r>
            <a:r>
              <a:rPr lang="en-US" sz="1400" dirty="0" err="1">
                <a:latin typeface="Calibri" panose="020F0502020204030204" pitchFamily="34" charset="0"/>
              </a:rPr>
              <a:t>cuillère</a:t>
            </a:r>
            <a:r>
              <a:rPr lang="en-US" sz="1400" dirty="0">
                <a:latin typeface="Calibri" panose="020F0502020204030204" pitchFamily="34" charset="0"/>
              </a:rPr>
              <a:t> à soupe de </a:t>
            </a:r>
            <a:r>
              <a:rPr lang="en-US" sz="1400" dirty="0" err="1">
                <a:latin typeface="Calibri" panose="020F0502020204030204" pitchFamily="34" charset="0"/>
              </a:rPr>
              <a:t>graines</a:t>
            </a:r>
            <a:r>
              <a:rPr lang="en-US" sz="1400" dirty="0">
                <a:latin typeface="Calibri" panose="020F0502020204030204" pitchFamily="34" charset="0"/>
              </a:rPr>
              <a:t> (</a:t>
            </a:r>
            <a:r>
              <a:rPr lang="en-US" sz="1400" dirty="0" err="1">
                <a:latin typeface="Calibri" panose="020F0502020204030204" pitchFamily="34" charset="0"/>
              </a:rPr>
              <a:t>tournesol</a:t>
            </a:r>
            <a:r>
              <a:rPr lang="en-US" sz="1400" dirty="0">
                <a:latin typeface="Calibri" panose="020F0502020204030204" pitchFamily="34" charset="0"/>
              </a:rPr>
              <a:t> </a:t>
            </a:r>
            <a:r>
              <a:rPr lang="en-US" sz="1400" dirty="0" err="1">
                <a:latin typeface="Calibri" panose="020F0502020204030204" pitchFamily="34" charset="0"/>
              </a:rPr>
              <a:t>ou</a:t>
            </a:r>
            <a:r>
              <a:rPr lang="en-US" sz="1400" dirty="0">
                <a:latin typeface="Calibri" panose="020F0502020204030204" pitchFamily="34" charset="0"/>
              </a:rPr>
              <a:t> </a:t>
            </a:r>
            <a:r>
              <a:rPr lang="en-US" sz="1400" dirty="0" err="1">
                <a:latin typeface="Calibri" panose="020F0502020204030204" pitchFamily="34" charset="0"/>
              </a:rPr>
              <a:t>courge</a:t>
            </a:r>
            <a:r>
              <a:rPr lang="en-US" sz="1400" dirty="0">
                <a:latin typeface="Calibri" panose="020F0502020204030204" pitchFamily="34" charset="0"/>
              </a:rPr>
              <a:t>)</a:t>
            </a:r>
          </a:p>
          <a:p>
            <a:pPr marL="171450" indent="-171450">
              <a:buFont typeface="Arial" panose="020B0604020202020204" pitchFamily="34" charset="0"/>
              <a:buChar char="•"/>
            </a:pPr>
            <a:r>
              <a:rPr lang="en-US" sz="1400" dirty="0">
                <a:latin typeface="Calibri" panose="020F0502020204030204" pitchFamily="34" charset="0"/>
              </a:rPr>
              <a:t>1 citron</a:t>
            </a:r>
          </a:p>
          <a:p>
            <a:pPr marL="171450" indent="-171450">
              <a:buFont typeface="Arial" panose="020B0604020202020204" pitchFamily="34" charset="0"/>
              <a:buChar char="•"/>
            </a:pPr>
            <a:r>
              <a:rPr lang="en-US" sz="1400" dirty="0">
                <a:latin typeface="Calibri" panose="020F0502020204030204" pitchFamily="34" charset="0"/>
              </a:rPr>
              <a:t>Sel, poivre</a:t>
            </a:r>
          </a:p>
          <a:p>
            <a:pPr marL="171450" indent="-171450">
              <a:buFont typeface="Arial" panose="020B0604020202020204" pitchFamily="34" charset="0"/>
              <a:buChar char="•"/>
            </a:pPr>
            <a:r>
              <a:rPr lang="en-US" sz="1400" dirty="0">
                <a:latin typeface="Calibri" panose="020F0502020204030204" pitchFamily="34" charset="0"/>
              </a:rPr>
              <a:t>Huile </a:t>
            </a:r>
            <a:r>
              <a:rPr lang="en-US" sz="1400" dirty="0" err="1">
                <a:latin typeface="Calibri" panose="020F0502020204030204" pitchFamily="34" charset="0"/>
              </a:rPr>
              <a:t>d’olive</a:t>
            </a:r>
            <a:endParaRPr lang="en-US" sz="1400" dirty="0">
              <a:latin typeface="Calibri" panose="020F0502020204030204" pitchFamily="34" charset="0"/>
            </a:endParaRPr>
          </a:p>
        </p:txBody>
      </p:sp>
      <p:sp>
        <p:nvSpPr>
          <p:cNvPr id="14" name="ZoneTexte 13">
            <a:extLst>
              <a:ext uri="{FF2B5EF4-FFF2-40B4-BE49-F238E27FC236}">
                <a16:creationId xmlns:a16="http://schemas.microsoft.com/office/drawing/2014/main" id="{7B06AF8A-F655-8D61-A656-7A2A93238F6B}"/>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minutes</a:t>
            </a:r>
          </a:p>
          <a:p>
            <a:r>
              <a:rPr lang="fr-FR" sz="1400" b="1" dirty="0">
                <a:solidFill>
                  <a:srgbClr val="8B2331"/>
                </a:solidFill>
                <a:latin typeface="Calibri" panose="020F0502020204030204" pitchFamily="34" charset="0"/>
              </a:rPr>
              <a:t>Cuisson : 10 minutes</a:t>
            </a:r>
          </a:p>
        </p:txBody>
      </p:sp>
      <p:sp>
        <p:nvSpPr>
          <p:cNvPr id="15" name="ZoneTexte 14">
            <a:extLst>
              <a:ext uri="{FF2B5EF4-FFF2-40B4-BE49-F238E27FC236}">
                <a16:creationId xmlns:a16="http://schemas.microsoft.com/office/drawing/2014/main" id="{0AC883E2-A832-DBB0-2F3B-52EC2911E845}"/>
              </a:ext>
            </a:extLst>
          </p:cNvPr>
          <p:cNvSpPr txBox="1"/>
          <p:nvPr/>
        </p:nvSpPr>
        <p:spPr>
          <a:xfrm>
            <a:off x="4605875" y="970015"/>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p:txBody>
      </p:sp>
      <p:sp>
        <p:nvSpPr>
          <p:cNvPr id="7" name="Titre 1">
            <a:extLst>
              <a:ext uri="{FF2B5EF4-FFF2-40B4-BE49-F238E27FC236}">
                <a16:creationId xmlns:a16="http://schemas.microsoft.com/office/drawing/2014/main" id="{33072B4A-61FB-8E5A-2413-4B0F11ED226E}"/>
              </a:ext>
            </a:extLst>
          </p:cNvPr>
          <p:cNvSpPr>
            <a:spLocks noGrp="1"/>
          </p:cNvSpPr>
          <p:nvPr>
            <p:ph type="title"/>
          </p:nvPr>
        </p:nvSpPr>
        <p:spPr>
          <a:xfrm>
            <a:off x="4918543" y="255347"/>
            <a:ext cx="6192944" cy="473695"/>
          </a:xfrm>
        </p:spPr>
        <p:txBody>
          <a:bodyPr/>
          <a:lstStyle/>
          <a:p>
            <a:r>
              <a:rPr lang="en-US" sz="2200" dirty="0"/>
              <a:t>Galettes de </a:t>
            </a:r>
            <a:r>
              <a:rPr lang="en-US" sz="2200" dirty="0" err="1"/>
              <a:t>viande</a:t>
            </a:r>
            <a:r>
              <a:rPr lang="en-US" sz="2200" dirty="0"/>
              <a:t> </a:t>
            </a:r>
            <a:r>
              <a:rPr lang="en-US" sz="2200" dirty="0" err="1"/>
              <a:t>alsaciennes</a:t>
            </a:r>
            <a:r>
              <a:rPr lang="en-US" sz="2200" dirty="0"/>
              <a:t> et crudités</a:t>
            </a:r>
            <a:endParaRPr lang="fr-FR" sz="2200" dirty="0"/>
          </a:p>
        </p:txBody>
      </p:sp>
      <p:pic>
        <p:nvPicPr>
          <p:cNvPr id="3" name="Image 2">
            <a:extLst>
              <a:ext uri="{FF2B5EF4-FFF2-40B4-BE49-F238E27FC236}">
                <a16:creationId xmlns:a16="http://schemas.microsoft.com/office/drawing/2014/main" id="{3CA55BBF-344C-D1EB-2AC7-B5438058B12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3637" y="-21567"/>
            <a:ext cx="4600756" cy="6901134"/>
          </a:xfrm>
          <a:prstGeom prst="rect">
            <a:avLst/>
          </a:prstGeom>
        </p:spPr>
      </p:pic>
      <p:sp>
        <p:nvSpPr>
          <p:cNvPr id="13" name="ZoneTexte 12">
            <a:extLst>
              <a:ext uri="{FF2B5EF4-FFF2-40B4-BE49-F238E27FC236}">
                <a16:creationId xmlns:a16="http://schemas.microsoft.com/office/drawing/2014/main" id="{69918423-63BB-AAD5-86E3-00B17591D6BE}"/>
              </a:ext>
            </a:extLst>
          </p:cNvPr>
          <p:cNvSpPr txBox="1"/>
          <p:nvPr/>
        </p:nvSpPr>
        <p:spPr>
          <a:xfrm>
            <a:off x="7320136" y="1326284"/>
            <a:ext cx="4600757" cy="3970318"/>
          </a:xfrm>
          <a:prstGeom prst="rect">
            <a:avLst/>
          </a:prstGeom>
          <a:noFill/>
        </p:spPr>
        <p:txBody>
          <a:bodyPr wrap="square" rtlCol="0">
            <a:spAutoFit/>
          </a:bodyPr>
          <a:lstStyle/>
          <a:p>
            <a:r>
              <a:rPr lang="fr-FR" sz="1400" b="1" u="sng" dirty="0">
                <a:latin typeface="Calibri" panose="020F0502020204030204" pitchFamily="34" charset="0"/>
              </a:rPr>
              <a:t>Préparation :</a:t>
            </a:r>
          </a:p>
          <a:p>
            <a:endParaRPr lang="fr-FR" sz="1400" b="1" u="sng" dirty="0">
              <a:latin typeface="Calibri" panose="020F0502020204030204" pitchFamily="34" charset="0"/>
            </a:endParaRPr>
          </a:p>
          <a:p>
            <a:pPr marL="171450" indent="-171450" algn="just">
              <a:buFontTx/>
              <a:buChar char="-"/>
            </a:pPr>
            <a:r>
              <a:rPr lang="en-US" sz="1400" dirty="0" err="1">
                <a:latin typeface="Calibri" panose="020F0502020204030204" pitchFamily="34" charset="0"/>
              </a:rPr>
              <a:t>Commencez</a:t>
            </a:r>
            <a:r>
              <a:rPr lang="en-US" sz="1400" dirty="0">
                <a:latin typeface="Calibri" panose="020F0502020204030204" pitchFamily="34" charset="0"/>
              </a:rPr>
              <a:t> par </a:t>
            </a:r>
            <a:r>
              <a:rPr lang="en-US" sz="1400" dirty="0" err="1">
                <a:latin typeface="Calibri" panose="020F0502020204030204" pitchFamily="34" charset="0"/>
              </a:rPr>
              <a:t>préparer</a:t>
            </a:r>
            <a:r>
              <a:rPr lang="en-US" sz="1400" dirty="0">
                <a:latin typeface="Calibri" panose="020F0502020204030204" pitchFamily="34" charset="0"/>
              </a:rPr>
              <a:t> les crudités : </a:t>
            </a:r>
            <a:r>
              <a:rPr lang="en-US" sz="1400" dirty="0" err="1">
                <a:latin typeface="Calibri" panose="020F0502020204030204" pitchFamily="34" charset="0"/>
              </a:rPr>
              <a:t>râpez</a:t>
            </a:r>
            <a:r>
              <a:rPr lang="en-US" sz="1400" dirty="0">
                <a:latin typeface="Calibri" panose="020F0502020204030204" pitchFamily="34" charset="0"/>
              </a:rPr>
              <a:t> les carottes, </a:t>
            </a:r>
            <a:r>
              <a:rPr lang="en-US" sz="1400" dirty="0" err="1">
                <a:latin typeface="Calibri" panose="020F0502020204030204" pitchFamily="34" charset="0"/>
              </a:rPr>
              <a:t>coupez</a:t>
            </a:r>
            <a:r>
              <a:rPr lang="en-US" sz="1400" dirty="0">
                <a:latin typeface="Calibri" panose="020F0502020204030204" pitchFamily="34" charset="0"/>
              </a:rPr>
              <a:t> la </a:t>
            </a:r>
            <a:r>
              <a:rPr lang="en-US" sz="1400" dirty="0" err="1">
                <a:latin typeface="Calibri" panose="020F0502020204030204" pitchFamily="34" charset="0"/>
              </a:rPr>
              <a:t>courgette</a:t>
            </a:r>
            <a:r>
              <a:rPr lang="en-US" sz="1400" dirty="0">
                <a:latin typeface="Calibri" panose="020F0502020204030204" pitchFamily="34" charset="0"/>
              </a:rPr>
              <a:t> </a:t>
            </a:r>
            <a:r>
              <a:rPr lang="en-US" sz="1400" dirty="0" err="1">
                <a:latin typeface="Calibri" panose="020F0502020204030204" pitchFamily="34" charset="0"/>
              </a:rPr>
              <a:t>en</a:t>
            </a:r>
            <a:r>
              <a:rPr lang="en-US" sz="1400" dirty="0">
                <a:latin typeface="Calibri" panose="020F0502020204030204" pitchFamily="34" charset="0"/>
              </a:rPr>
              <a:t> fines </a:t>
            </a:r>
            <a:r>
              <a:rPr lang="en-US" sz="1400" dirty="0" err="1">
                <a:latin typeface="Calibri" panose="020F0502020204030204" pitchFamily="34" charset="0"/>
              </a:rPr>
              <a:t>lamelles</a:t>
            </a:r>
            <a:r>
              <a:rPr lang="en-US" sz="1400" dirty="0">
                <a:latin typeface="Calibri" panose="020F0502020204030204" pitchFamily="34" charset="0"/>
              </a:rPr>
              <a:t> </a:t>
            </a:r>
            <a:r>
              <a:rPr lang="en-US" sz="1400" dirty="0" err="1">
                <a:latin typeface="Calibri" panose="020F0502020204030204" pitchFamily="34" charset="0"/>
              </a:rPr>
              <a:t>ou</a:t>
            </a:r>
            <a:r>
              <a:rPr lang="en-US" sz="1400" dirty="0">
                <a:latin typeface="Calibri" panose="020F0502020204030204" pitchFamily="34" charset="0"/>
              </a:rPr>
              <a:t> </a:t>
            </a:r>
            <a:r>
              <a:rPr lang="en-US" sz="1400" dirty="0" err="1">
                <a:latin typeface="Calibri" panose="020F0502020204030204" pitchFamily="34" charset="0"/>
              </a:rPr>
              <a:t>râpez-là</a:t>
            </a:r>
            <a:r>
              <a:rPr lang="en-US" sz="1400" dirty="0">
                <a:latin typeface="Calibri" panose="020F0502020204030204" pitchFamily="34" charset="0"/>
              </a:rPr>
              <a:t>.</a:t>
            </a:r>
          </a:p>
          <a:p>
            <a:pPr algn="just"/>
            <a:endParaRPr lang="en-US" sz="1400" dirty="0">
              <a:latin typeface="Calibri" panose="020F0502020204030204" pitchFamily="34" charset="0"/>
            </a:endParaRPr>
          </a:p>
          <a:p>
            <a:pPr marL="171450" indent="-171450" algn="just">
              <a:buFontTx/>
              <a:buChar char="-"/>
            </a:pPr>
            <a:r>
              <a:rPr lang="en-US" sz="1400" dirty="0" err="1">
                <a:latin typeface="Calibri" panose="020F0502020204030204" pitchFamily="34" charset="0"/>
              </a:rPr>
              <a:t>Emincez</a:t>
            </a:r>
            <a:r>
              <a:rPr lang="en-US" sz="1400" dirty="0">
                <a:latin typeface="Calibri" panose="020F0502020204030204" pitchFamily="34" charset="0"/>
              </a:rPr>
              <a:t> </a:t>
            </a:r>
            <a:r>
              <a:rPr lang="en-US" sz="1400" dirty="0" err="1">
                <a:latin typeface="Calibri" panose="020F0502020204030204" pitchFamily="34" charset="0"/>
              </a:rPr>
              <a:t>l’oignon</a:t>
            </a:r>
            <a:r>
              <a:rPr lang="en-US" sz="1400" dirty="0">
                <a:latin typeface="Calibri" panose="020F0502020204030204" pitchFamily="34" charset="0"/>
              </a:rPr>
              <a:t> </a:t>
            </a:r>
            <a:r>
              <a:rPr lang="en-US" sz="1400" dirty="0" err="1">
                <a:latin typeface="Calibri" panose="020F0502020204030204" pitchFamily="34" charset="0"/>
              </a:rPr>
              <a:t>blanc</a:t>
            </a:r>
            <a:r>
              <a:rPr lang="en-US" sz="1400" dirty="0">
                <a:latin typeface="Calibri" panose="020F0502020204030204" pitchFamily="34" charset="0"/>
              </a:rPr>
              <a:t> et </a:t>
            </a:r>
            <a:r>
              <a:rPr lang="en-US" sz="1400" dirty="0" err="1">
                <a:latin typeface="Calibri" panose="020F0502020204030204" pitchFamily="34" charset="0"/>
              </a:rPr>
              <a:t>mélangez</a:t>
            </a:r>
            <a:r>
              <a:rPr lang="en-US" sz="1400" dirty="0">
                <a:latin typeface="Calibri" panose="020F0502020204030204" pitchFamily="34" charset="0"/>
              </a:rPr>
              <a:t>-le avec la salade verte. </a:t>
            </a:r>
            <a:r>
              <a:rPr lang="fr-FR" sz="1400" dirty="0">
                <a:latin typeface="Calibri" panose="020F0502020204030204" pitchFamily="34" charset="0"/>
              </a:rPr>
              <a:t>Assaisonnez les crudités avec l’huile d’olive, le jus de citron, du sel et du poivre.</a:t>
            </a:r>
          </a:p>
          <a:p>
            <a:pPr algn="just"/>
            <a:endParaRPr lang="en-US"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Faites dorer les galettes de viande dans une poêle 5 minutes sur chaque face. </a:t>
            </a:r>
            <a:r>
              <a:rPr lang="en-US" sz="1400" dirty="0">
                <a:latin typeface="Calibri" panose="020F0502020204030204" pitchFamily="34" charset="0"/>
              </a:rPr>
              <a:t>Il </a:t>
            </a:r>
            <a:r>
              <a:rPr lang="en-US" sz="1400" dirty="0" err="1">
                <a:latin typeface="Calibri" panose="020F0502020204030204" pitchFamily="34" charset="0"/>
              </a:rPr>
              <a:t>est</a:t>
            </a:r>
            <a:r>
              <a:rPr lang="en-US" sz="1400" dirty="0">
                <a:latin typeface="Calibri" panose="020F0502020204030204" pitchFamily="34" charset="0"/>
              </a:rPr>
              <a:t> </a:t>
            </a:r>
            <a:r>
              <a:rPr lang="en-US" sz="1400" dirty="0" err="1">
                <a:latin typeface="Calibri" panose="020F0502020204030204" pitchFamily="34" charset="0"/>
              </a:rPr>
              <a:t>également</a:t>
            </a:r>
            <a:r>
              <a:rPr lang="en-US" sz="1400" dirty="0">
                <a:latin typeface="Calibri" panose="020F0502020204030204" pitchFamily="34" charset="0"/>
              </a:rPr>
              <a:t> possible de </a:t>
            </a:r>
            <a:r>
              <a:rPr lang="en-US" sz="1400" dirty="0" err="1">
                <a:latin typeface="Calibri" panose="020F0502020204030204" pitchFamily="34" charset="0"/>
              </a:rPr>
              <a:t>réchauffer</a:t>
            </a:r>
            <a:r>
              <a:rPr lang="en-US" sz="1400" dirty="0">
                <a:latin typeface="Calibri" panose="020F0502020204030204" pitchFamily="34" charset="0"/>
              </a:rPr>
              <a:t> les galettes 12 minutes au air fryer à 180°C.</a:t>
            </a:r>
          </a:p>
          <a:p>
            <a:pPr algn="just"/>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Dressez les assiettes avec les galettes accompagnées des crudités.</a:t>
            </a:r>
            <a:r>
              <a:rPr lang="en-US" sz="1400" dirty="0">
                <a:latin typeface="Calibri" panose="020F0502020204030204" pitchFamily="34" charset="0"/>
              </a:rPr>
              <a:t> </a:t>
            </a:r>
            <a:r>
              <a:rPr lang="en-US" sz="1400" dirty="0" err="1">
                <a:latin typeface="Calibri" panose="020F0502020204030204" pitchFamily="34" charset="0"/>
              </a:rPr>
              <a:t>Ajoutez</a:t>
            </a:r>
            <a:r>
              <a:rPr lang="en-US" sz="1400" dirty="0">
                <a:latin typeface="Calibri" panose="020F0502020204030204" pitchFamily="34" charset="0"/>
              </a:rPr>
              <a:t> </a:t>
            </a:r>
            <a:r>
              <a:rPr lang="en-US" sz="1400" dirty="0" err="1">
                <a:latin typeface="Calibri" panose="020F0502020204030204" pitchFamily="34" charset="0"/>
              </a:rPr>
              <a:t>en</a:t>
            </a:r>
            <a:r>
              <a:rPr lang="en-US" sz="1400" dirty="0">
                <a:latin typeface="Calibri" panose="020F0502020204030204" pitchFamily="34" charset="0"/>
              </a:rPr>
              <a:t> topping </a:t>
            </a:r>
            <a:r>
              <a:rPr lang="en-US" sz="1400" dirty="0" err="1">
                <a:latin typeface="Calibri" panose="020F0502020204030204" pitchFamily="34" charset="0"/>
              </a:rPr>
              <a:t>quelques</a:t>
            </a:r>
            <a:r>
              <a:rPr lang="en-US" sz="1400" dirty="0">
                <a:latin typeface="Calibri" panose="020F0502020204030204" pitchFamily="34" charset="0"/>
              </a:rPr>
              <a:t> </a:t>
            </a:r>
            <a:r>
              <a:rPr lang="en-US" sz="1400" dirty="0" err="1">
                <a:latin typeface="Calibri" panose="020F0502020204030204" pitchFamily="34" charset="0"/>
              </a:rPr>
              <a:t>graines</a:t>
            </a:r>
            <a:r>
              <a:rPr lang="en-US" sz="1400" dirty="0">
                <a:latin typeface="Calibri" panose="020F0502020204030204" pitchFamily="34" charset="0"/>
              </a:rPr>
              <a:t> pour la </a:t>
            </a:r>
            <a:r>
              <a:rPr lang="en-US" sz="1400" dirty="0" err="1">
                <a:latin typeface="Calibri" panose="020F0502020204030204" pitchFamily="34" charset="0"/>
              </a:rPr>
              <a:t>touche</a:t>
            </a:r>
            <a:r>
              <a:rPr lang="en-US" sz="1400" dirty="0">
                <a:latin typeface="Calibri" panose="020F0502020204030204" pitchFamily="34" charset="0"/>
              </a:rPr>
              <a:t> finale.</a:t>
            </a:r>
          </a:p>
          <a:p>
            <a:pPr marL="171450" indent="-171450" algn="just">
              <a:buFontTx/>
              <a:buChar char="-"/>
            </a:pPr>
            <a:endParaRPr lang="en-US" sz="1400" dirty="0"/>
          </a:p>
          <a:p>
            <a:pPr algn="just"/>
            <a:endParaRPr lang="en-US" sz="1400" dirty="0"/>
          </a:p>
        </p:txBody>
      </p:sp>
    </p:spTree>
    <p:extLst>
      <p:ext uri="{BB962C8B-B14F-4D97-AF65-F5344CB8AC3E}">
        <p14:creationId xmlns:p14="http://schemas.microsoft.com/office/powerpoint/2010/main" val="26659403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BB036-1F3B-FBA1-D6F6-793FE4400964}"/>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51C2E75-12F2-2590-C2FC-67F4ED27782E}"/>
              </a:ext>
            </a:extLst>
          </p:cNvPr>
          <p:cNvSpPr>
            <a:spLocks noGrp="1"/>
          </p:cNvSpPr>
          <p:nvPr>
            <p:ph type="sldNum" sz="quarter" idx="4"/>
          </p:nvPr>
        </p:nvSpPr>
        <p:spPr/>
        <p:txBody>
          <a:bodyPr/>
          <a:lstStyle/>
          <a:p>
            <a:pPr>
              <a:defRPr/>
            </a:pPr>
            <a:fld id="{B6546EDA-AC4C-4A45-AF53-BF0FE0BAFCCB}" type="slidenum">
              <a:rPr lang="fr-FR">
                <a:solidFill>
                  <a:prstClr val="white"/>
                </a:solidFill>
              </a:rPr>
              <a:pPr>
                <a:defRPr/>
              </a:pPr>
              <a:t>61</a:t>
            </a:fld>
            <a:endParaRPr lang="fr-FR" dirty="0">
              <a:solidFill>
                <a:prstClr val="white"/>
              </a:solidFill>
            </a:endParaRPr>
          </a:p>
        </p:txBody>
      </p:sp>
      <p:sp>
        <p:nvSpPr>
          <p:cNvPr id="8" name="ZoneTexte 7">
            <a:extLst>
              <a:ext uri="{FF2B5EF4-FFF2-40B4-BE49-F238E27FC236}">
                <a16:creationId xmlns:a16="http://schemas.microsoft.com/office/drawing/2014/main" id="{0623F4BF-4AB4-DC9A-7141-64A5AE5EF9BA}"/>
              </a:ext>
            </a:extLst>
          </p:cNvPr>
          <p:cNvSpPr txBox="1"/>
          <p:nvPr/>
        </p:nvSpPr>
        <p:spPr>
          <a:xfrm>
            <a:off x="4603034" y="2336393"/>
            <a:ext cx="2789109" cy="3323987"/>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171450" indent="-171450">
              <a:buFont typeface="Arial" panose="020B0604020202020204" pitchFamily="34" charset="0"/>
              <a:buChar char="•"/>
            </a:pPr>
            <a:r>
              <a:rPr lang="en-US" sz="1400" dirty="0">
                <a:latin typeface="Calibri" panose="020F0502020204030204" pitchFamily="34" charset="0"/>
              </a:rPr>
              <a:t>8 galettes de </a:t>
            </a:r>
            <a:r>
              <a:rPr lang="en-US" sz="1400" dirty="0" err="1">
                <a:latin typeface="Calibri" panose="020F0502020204030204" pitchFamily="34" charset="0"/>
              </a:rPr>
              <a:t>viande</a:t>
            </a:r>
            <a:r>
              <a:rPr lang="en-US" sz="1400" dirty="0">
                <a:latin typeface="Calibri" panose="020F0502020204030204" pitchFamily="34" charset="0"/>
              </a:rPr>
              <a:t> à </a:t>
            </a:r>
            <a:r>
              <a:rPr lang="en-US" sz="1400" dirty="0" err="1">
                <a:latin typeface="Calibri" panose="020F0502020204030204" pitchFamily="34" charset="0"/>
              </a:rPr>
              <a:t>l’alsacienne</a:t>
            </a:r>
            <a:r>
              <a:rPr lang="en-US" sz="1400" dirty="0">
                <a:latin typeface="Calibri" panose="020F0502020204030204" pitchFamily="34" charset="0"/>
              </a:rPr>
              <a:t> “</a:t>
            </a:r>
            <a:r>
              <a:rPr lang="en-US" sz="1400" dirty="0" err="1">
                <a:latin typeface="Calibri" panose="020F0502020204030204" pitchFamily="34" charset="0"/>
              </a:rPr>
              <a:t>Fleischkiechle</a:t>
            </a:r>
            <a:r>
              <a:rPr lang="en-US" sz="1400" dirty="0">
                <a:latin typeface="Calibri" panose="020F0502020204030204" pitchFamily="34" charset="0"/>
              </a:rPr>
              <a:t>” Pierre Schmidt</a:t>
            </a:r>
          </a:p>
          <a:p>
            <a:pPr marL="171450" indent="-171450">
              <a:buFont typeface="Arial" panose="020B0604020202020204" pitchFamily="34" charset="0"/>
              <a:buChar char="•"/>
            </a:pPr>
            <a:r>
              <a:rPr lang="en-US" sz="1400" dirty="0">
                <a:latin typeface="Calibri" panose="020F0502020204030204" pitchFamily="34" charset="0"/>
              </a:rPr>
              <a:t>800g de pommes de terre</a:t>
            </a:r>
          </a:p>
          <a:p>
            <a:pPr marL="171450" indent="-171450">
              <a:buFont typeface="Arial" panose="020B0604020202020204" pitchFamily="34" charset="0"/>
              <a:buChar char="•"/>
            </a:pPr>
            <a:r>
              <a:rPr lang="en-US" sz="1400" dirty="0">
                <a:latin typeface="Calibri" panose="020F0502020204030204" pitchFamily="34" charset="0"/>
              </a:rPr>
              <a:t>20 cl de lait</a:t>
            </a:r>
          </a:p>
          <a:p>
            <a:pPr marL="171450" indent="-171450">
              <a:buFont typeface="Arial" panose="020B0604020202020204" pitchFamily="34" charset="0"/>
              <a:buChar char="•"/>
            </a:pPr>
            <a:r>
              <a:rPr lang="en-US" sz="1400" dirty="0">
                <a:latin typeface="Calibri" panose="020F0502020204030204" pitchFamily="34" charset="0"/>
              </a:rPr>
              <a:t>40g de beurre</a:t>
            </a:r>
          </a:p>
          <a:p>
            <a:pPr marL="171450" indent="-171450">
              <a:buFont typeface="Arial" panose="020B0604020202020204" pitchFamily="34" charset="0"/>
              <a:buChar char="•"/>
            </a:pPr>
            <a:r>
              <a:rPr lang="en-US" sz="1400" dirty="0">
                <a:latin typeface="Calibri" panose="020F0502020204030204" pitchFamily="34" charset="0"/>
              </a:rPr>
              <a:t>Sel, poivre, muscade</a:t>
            </a:r>
          </a:p>
          <a:p>
            <a:pPr marL="171450" indent="-171450">
              <a:buFont typeface="Arial" panose="020B0604020202020204" pitchFamily="34" charset="0"/>
              <a:buChar char="•"/>
            </a:pPr>
            <a:r>
              <a:rPr lang="en-US" sz="1400" dirty="0">
                <a:latin typeface="Calibri" panose="020F0502020204030204" pitchFamily="34" charset="0"/>
              </a:rPr>
              <a:t>400g de salade verte </a:t>
            </a:r>
            <a:r>
              <a:rPr lang="en-US" sz="1400" dirty="0" err="1">
                <a:latin typeface="Calibri" panose="020F0502020204030204" pitchFamily="34" charset="0"/>
              </a:rPr>
              <a:t>mélangée</a:t>
            </a:r>
            <a:r>
              <a:rPr lang="en-US" sz="1400" dirty="0">
                <a:latin typeface="Calibri" panose="020F0502020204030204" pitchFamily="34" charset="0"/>
              </a:rPr>
              <a:t> (roquette, Batavia, mâche…)</a:t>
            </a:r>
          </a:p>
          <a:p>
            <a:pPr marL="171450" indent="-171450">
              <a:buFont typeface="Arial" panose="020B0604020202020204" pitchFamily="34" charset="0"/>
              <a:buChar char="•"/>
            </a:pPr>
            <a:r>
              <a:rPr lang="en-US" sz="1400" dirty="0">
                <a:latin typeface="Calibri" panose="020F0502020204030204" pitchFamily="34" charset="0"/>
              </a:rPr>
              <a:t>1 </a:t>
            </a:r>
            <a:r>
              <a:rPr lang="en-US" sz="1400" dirty="0" err="1">
                <a:latin typeface="Calibri" panose="020F0502020204030204" pitchFamily="34" charset="0"/>
              </a:rPr>
              <a:t>cuillère</a:t>
            </a:r>
            <a:r>
              <a:rPr lang="en-US" sz="1400" dirty="0">
                <a:latin typeface="Calibri" panose="020F0502020204030204" pitchFamily="34" charset="0"/>
              </a:rPr>
              <a:t> à soupe </a:t>
            </a:r>
            <a:r>
              <a:rPr lang="en-US" sz="1400" dirty="0" err="1">
                <a:latin typeface="Calibri" panose="020F0502020204030204" pitchFamily="34" charset="0"/>
              </a:rPr>
              <a:t>d’huile</a:t>
            </a:r>
            <a:r>
              <a:rPr lang="en-US" sz="1400" dirty="0">
                <a:latin typeface="Calibri" panose="020F0502020204030204" pitchFamily="34" charset="0"/>
              </a:rPr>
              <a:t> </a:t>
            </a:r>
            <a:r>
              <a:rPr lang="en-US" sz="1400" dirty="0" err="1">
                <a:latin typeface="Calibri" panose="020F0502020204030204" pitchFamily="34" charset="0"/>
              </a:rPr>
              <a:t>d’olive</a:t>
            </a:r>
            <a:endParaRPr lang="en-US" sz="1400" dirty="0">
              <a:latin typeface="Calibri" panose="020F0502020204030204" pitchFamily="34" charset="0"/>
            </a:endParaRPr>
          </a:p>
          <a:p>
            <a:pPr marL="171450" indent="-171450">
              <a:buFont typeface="Arial" panose="020B0604020202020204" pitchFamily="34" charset="0"/>
              <a:buChar char="•"/>
            </a:pPr>
            <a:r>
              <a:rPr lang="en-US" sz="1400" dirty="0">
                <a:latin typeface="Calibri" panose="020F0502020204030204" pitchFamily="34" charset="0"/>
              </a:rPr>
              <a:t>1 </a:t>
            </a:r>
            <a:r>
              <a:rPr lang="en-US" sz="1400" dirty="0" err="1">
                <a:latin typeface="Calibri" panose="020F0502020204030204" pitchFamily="34" charset="0"/>
              </a:rPr>
              <a:t>cuillère</a:t>
            </a:r>
            <a:r>
              <a:rPr lang="en-US" sz="1400" dirty="0">
                <a:latin typeface="Calibri" panose="020F0502020204030204" pitchFamily="34" charset="0"/>
              </a:rPr>
              <a:t> à soupe de </a:t>
            </a:r>
            <a:r>
              <a:rPr lang="en-US" sz="1400" dirty="0" err="1">
                <a:latin typeface="Calibri" panose="020F0502020204030204" pitchFamily="34" charset="0"/>
              </a:rPr>
              <a:t>vinaigre</a:t>
            </a:r>
            <a:r>
              <a:rPr lang="en-US" sz="1400" dirty="0">
                <a:latin typeface="Calibri" panose="020F0502020204030204" pitchFamily="34" charset="0"/>
              </a:rPr>
              <a:t> </a:t>
            </a:r>
            <a:r>
              <a:rPr lang="en-US" sz="1400" dirty="0" err="1">
                <a:latin typeface="Calibri" panose="020F0502020204030204" pitchFamily="34" charset="0"/>
              </a:rPr>
              <a:t>balsamique</a:t>
            </a:r>
            <a:endParaRPr lang="en-US" sz="1400" dirty="0">
              <a:latin typeface="Calibri" panose="020F0502020204030204" pitchFamily="34" charset="0"/>
            </a:endParaRPr>
          </a:p>
          <a:p>
            <a:pPr marL="171450" indent="-171450">
              <a:buFont typeface="Arial" panose="020B0604020202020204" pitchFamily="34" charset="0"/>
              <a:buChar char="•"/>
            </a:pPr>
            <a:r>
              <a:rPr lang="en-US" sz="1400" dirty="0">
                <a:latin typeface="Calibri" panose="020F0502020204030204" pitchFamily="34" charset="0"/>
              </a:rPr>
              <a:t>Persil frais (</a:t>
            </a:r>
            <a:r>
              <a:rPr lang="en-US" sz="1400" dirty="0" err="1">
                <a:latin typeface="Calibri" panose="020F0502020204030204" pitchFamily="34" charset="0"/>
              </a:rPr>
              <a:t>optionnel</a:t>
            </a:r>
            <a:r>
              <a:rPr lang="en-US" sz="1400" dirty="0">
                <a:latin typeface="Calibri" panose="020F0502020204030204" pitchFamily="34" charset="0"/>
              </a:rPr>
              <a:t>)</a:t>
            </a:r>
          </a:p>
        </p:txBody>
      </p:sp>
      <p:sp>
        <p:nvSpPr>
          <p:cNvPr id="14" name="ZoneTexte 13">
            <a:extLst>
              <a:ext uri="{FF2B5EF4-FFF2-40B4-BE49-F238E27FC236}">
                <a16:creationId xmlns:a16="http://schemas.microsoft.com/office/drawing/2014/main" id="{7561B062-0E8F-0844-9E83-E0FAC963401F}"/>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25 minutes</a:t>
            </a:r>
          </a:p>
          <a:p>
            <a:r>
              <a:rPr lang="fr-FR" sz="1400" b="1" dirty="0">
                <a:solidFill>
                  <a:srgbClr val="8B2331"/>
                </a:solidFill>
                <a:latin typeface="Calibri" panose="020F0502020204030204" pitchFamily="34" charset="0"/>
              </a:rPr>
              <a:t>Cuisson : 30 minutes</a:t>
            </a:r>
          </a:p>
        </p:txBody>
      </p:sp>
      <p:sp>
        <p:nvSpPr>
          <p:cNvPr id="15" name="ZoneTexte 14">
            <a:extLst>
              <a:ext uri="{FF2B5EF4-FFF2-40B4-BE49-F238E27FC236}">
                <a16:creationId xmlns:a16="http://schemas.microsoft.com/office/drawing/2014/main" id="{2B259CAB-9AD2-574A-29F5-98863A5AA40F}"/>
              </a:ext>
            </a:extLst>
          </p:cNvPr>
          <p:cNvSpPr txBox="1"/>
          <p:nvPr/>
        </p:nvSpPr>
        <p:spPr>
          <a:xfrm>
            <a:off x="4605875" y="970015"/>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p:txBody>
      </p:sp>
      <p:sp>
        <p:nvSpPr>
          <p:cNvPr id="7" name="Titre 1">
            <a:extLst>
              <a:ext uri="{FF2B5EF4-FFF2-40B4-BE49-F238E27FC236}">
                <a16:creationId xmlns:a16="http://schemas.microsoft.com/office/drawing/2014/main" id="{90CB767D-842B-95FE-4017-CFB048F828DD}"/>
              </a:ext>
            </a:extLst>
          </p:cNvPr>
          <p:cNvSpPr>
            <a:spLocks noGrp="1"/>
          </p:cNvSpPr>
          <p:nvPr>
            <p:ph type="title"/>
          </p:nvPr>
        </p:nvSpPr>
        <p:spPr>
          <a:xfrm>
            <a:off x="4943872" y="204978"/>
            <a:ext cx="6192944" cy="473695"/>
          </a:xfrm>
        </p:spPr>
        <p:txBody>
          <a:bodyPr/>
          <a:lstStyle/>
          <a:p>
            <a:r>
              <a:rPr lang="en-US" sz="2200" dirty="0"/>
              <a:t>Galettes de </a:t>
            </a:r>
            <a:r>
              <a:rPr lang="en-US" sz="2200" dirty="0" err="1"/>
              <a:t>viande</a:t>
            </a:r>
            <a:r>
              <a:rPr lang="en-US" sz="2200" dirty="0"/>
              <a:t> </a:t>
            </a:r>
            <a:r>
              <a:rPr lang="en-US" sz="2200" dirty="0" err="1"/>
              <a:t>alsaciennes</a:t>
            </a:r>
            <a:r>
              <a:rPr lang="en-US" sz="2200" dirty="0"/>
              <a:t> et purée </a:t>
            </a:r>
            <a:r>
              <a:rPr lang="en-US" sz="2200" dirty="0" err="1"/>
              <a:t>maison</a:t>
            </a:r>
            <a:endParaRPr lang="fr-FR" sz="2200" dirty="0"/>
          </a:p>
        </p:txBody>
      </p:sp>
      <p:pic>
        <p:nvPicPr>
          <p:cNvPr id="3" name="Image 2">
            <a:extLst>
              <a:ext uri="{FF2B5EF4-FFF2-40B4-BE49-F238E27FC236}">
                <a16:creationId xmlns:a16="http://schemas.microsoft.com/office/drawing/2014/main" id="{1F6E54A6-4463-EC14-03EF-C9CF125CB9F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3637" y="-21567"/>
            <a:ext cx="4600756" cy="6901134"/>
          </a:xfrm>
          <a:prstGeom prst="rect">
            <a:avLst/>
          </a:prstGeom>
        </p:spPr>
      </p:pic>
      <p:sp>
        <p:nvSpPr>
          <p:cNvPr id="13" name="ZoneTexte 12">
            <a:extLst>
              <a:ext uri="{FF2B5EF4-FFF2-40B4-BE49-F238E27FC236}">
                <a16:creationId xmlns:a16="http://schemas.microsoft.com/office/drawing/2014/main" id="{0803EFF1-A4F9-9479-4042-543CB1A3AB3F}"/>
              </a:ext>
            </a:extLst>
          </p:cNvPr>
          <p:cNvSpPr txBox="1"/>
          <p:nvPr/>
        </p:nvSpPr>
        <p:spPr>
          <a:xfrm>
            <a:off x="7164072" y="1096048"/>
            <a:ext cx="4653815" cy="5693866"/>
          </a:xfrm>
          <a:prstGeom prst="rect">
            <a:avLst/>
          </a:prstGeom>
          <a:noFill/>
        </p:spPr>
        <p:txBody>
          <a:bodyPr wrap="square" rtlCol="0">
            <a:spAutoFit/>
          </a:bodyPr>
          <a:lstStyle/>
          <a:p>
            <a:r>
              <a:rPr lang="fr-FR" sz="1400" b="1" u="sng" dirty="0">
                <a:latin typeface="Calibri" panose="020F0502020204030204" pitchFamily="34" charset="0"/>
              </a:rPr>
              <a:t>Préparation :</a:t>
            </a:r>
          </a:p>
          <a:p>
            <a:endParaRPr lang="fr-FR" sz="1400" b="1" u="sng" dirty="0">
              <a:latin typeface="Calibri" panose="020F0502020204030204" pitchFamily="34" charset="0"/>
            </a:endParaRPr>
          </a:p>
          <a:p>
            <a:pPr marL="171450" indent="-171450" algn="just">
              <a:buFontTx/>
              <a:buChar char="-"/>
            </a:pPr>
            <a:r>
              <a:rPr lang="en-US" sz="1400" dirty="0" err="1">
                <a:latin typeface="Calibri" panose="020F0502020204030204" pitchFamily="34" charset="0"/>
              </a:rPr>
              <a:t>Epluchez</a:t>
            </a:r>
            <a:r>
              <a:rPr lang="en-US" sz="1400" dirty="0">
                <a:latin typeface="Calibri" panose="020F0502020204030204" pitchFamily="34" charset="0"/>
              </a:rPr>
              <a:t> les pommes de terre et </a:t>
            </a:r>
            <a:r>
              <a:rPr lang="en-US" sz="1400" dirty="0" err="1">
                <a:latin typeface="Calibri" panose="020F0502020204030204" pitchFamily="34" charset="0"/>
              </a:rPr>
              <a:t>coupez</a:t>
            </a:r>
            <a:r>
              <a:rPr lang="en-US" sz="1400" dirty="0">
                <a:latin typeface="Calibri" panose="020F0502020204030204" pitchFamily="34" charset="0"/>
              </a:rPr>
              <a:t>-les </a:t>
            </a:r>
            <a:r>
              <a:rPr lang="en-US" sz="1400" dirty="0" err="1">
                <a:latin typeface="Calibri" panose="020F0502020204030204" pitchFamily="34" charset="0"/>
              </a:rPr>
              <a:t>en</a:t>
            </a:r>
            <a:r>
              <a:rPr lang="en-US" sz="1400" dirty="0">
                <a:latin typeface="Calibri" panose="020F0502020204030204" pitchFamily="34" charset="0"/>
              </a:rPr>
              <a:t> morceaux.</a:t>
            </a:r>
          </a:p>
          <a:p>
            <a:pPr algn="just"/>
            <a:endParaRPr lang="en-US" sz="1400" dirty="0">
              <a:latin typeface="Calibri" panose="020F0502020204030204" pitchFamily="34" charset="0"/>
            </a:endParaRPr>
          </a:p>
          <a:p>
            <a:pPr marL="171450" indent="-171450" algn="just">
              <a:buFontTx/>
              <a:buChar char="-"/>
            </a:pPr>
            <a:r>
              <a:rPr lang="en-US" sz="1400" dirty="0" err="1">
                <a:latin typeface="Calibri" panose="020F0502020204030204" pitchFamily="34" charset="0"/>
              </a:rPr>
              <a:t>Faites</a:t>
            </a:r>
            <a:r>
              <a:rPr lang="en-US" sz="1400" dirty="0">
                <a:latin typeface="Calibri" panose="020F0502020204030204" pitchFamily="34" charset="0"/>
              </a:rPr>
              <a:t>-les </a:t>
            </a:r>
            <a:r>
              <a:rPr lang="en-US" sz="1400" dirty="0" err="1">
                <a:latin typeface="Calibri" panose="020F0502020204030204" pitchFamily="34" charset="0"/>
              </a:rPr>
              <a:t>cuire</a:t>
            </a:r>
            <a:r>
              <a:rPr lang="en-US" sz="1400" dirty="0">
                <a:latin typeface="Calibri" panose="020F0502020204030204" pitchFamily="34" charset="0"/>
              </a:rPr>
              <a:t> dans </a:t>
            </a:r>
            <a:r>
              <a:rPr lang="en-US" sz="1400" dirty="0" err="1">
                <a:latin typeface="Calibri" panose="020F0502020204030204" pitchFamily="34" charset="0"/>
              </a:rPr>
              <a:t>une</a:t>
            </a:r>
            <a:r>
              <a:rPr lang="en-US" sz="1400" dirty="0">
                <a:latin typeface="Calibri" panose="020F0502020204030204" pitchFamily="34" charset="0"/>
              </a:rPr>
              <a:t> casserole </a:t>
            </a:r>
            <a:r>
              <a:rPr lang="en-US" sz="1400" dirty="0" err="1">
                <a:latin typeface="Calibri" panose="020F0502020204030204" pitchFamily="34" charset="0"/>
              </a:rPr>
              <a:t>d’eau</a:t>
            </a:r>
            <a:r>
              <a:rPr lang="en-US" sz="1400" dirty="0">
                <a:latin typeface="Calibri" panose="020F0502020204030204" pitchFamily="34" charset="0"/>
              </a:rPr>
              <a:t> </a:t>
            </a:r>
            <a:r>
              <a:rPr lang="en-US" sz="1400" dirty="0" err="1">
                <a:latin typeface="Calibri" panose="020F0502020204030204" pitchFamily="34" charset="0"/>
              </a:rPr>
              <a:t>salée</a:t>
            </a:r>
            <a:r>
              <a:rPr lang="en-US" sz="1400" dirty="0">
                <a:latin typeface="Calibri" panose="020F0502020204030204" pitchFamily="34" charset="0"/>
              </a:rPr>
              <a:t> pendant        20 minutes.</a:t>
            </a:r>
          </a:p>
          <a:p>
            <a:pPr algn="just"/>
            <a:endParaRPr lang="en-US"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Pendant ce temps, préparez la salade : rincez-la, essorez-la et assaisonnez-là avec l’huile d’olive, le vinaigre, du sel et du poivre.</a:t>
            </a:r>
          </a:p>
          <a:p>
            <a:pPr algn="just"/>
            <a:endParaRPr lang="fr-FR" sz="1400" dirty="0">
              <a:latin typeface="Calibri" panose="020F0502020204030204" pitchFamily="34" charset="0"/>
            </a:endParaRPr>
          </a:p>
          <a:p>
            <a:pPr marL="171450" indent="-171450" algn="just">
              <a:buFontTx/>
              <a:buChar char="-"/>
            </a:pPr>
            <a:r>
              <a:rPr lang="en-US" sz="1400" dirty="0">
                <a:latin typeface="Calibri" panose="020F0502020204030204" pitchFamily="34" charset="0"/>
              </a:rPr>
              <a:t>Une </a:t>
            </a:r>
            <a:r>
              <a:rPr lang="en-US" sz="1400" dirty="0" err="1">
                <a:latin typeface="Calibri" panose="020F0502020204030204" pitchFamily="34" charset="0"/>
              </a:rPr>
              <a:t>fois</a:t>
            </a:r>
            <a:r>
              <a:rPr lang="en-US" sz="1400" dirty="0">
                <a:latin typeface="Calibri" panose="020F0502020204030204" pitchFamily="34" charset="0"/>
              </a:rPr>
              <a:t> les pommes de terre </a:t>
            </a:r>
            <a:r>
              <a:rPr lang="en-US" sz="1400" dirty="0" err="1">
                <a:latin typeface="Calibri" panose="020F0502020204030204" pitchFamily="34" charset="0"/>
              </a:rPr>
              <a:t>cuites</a:t>
            </a:r>
            <a:r>
              <a:rPr lang="en-US" sz="1400" dirty="0">
                <a:latin typeface="Calibri" panose="020F0502020204030204" pitchFamily="34" charset="0"/>
              </a:rPr>
              <a:t>, </a:t>
            </a:r>
            <a:r>
              <a:rPr lang="en-US" sz="1400" dirty="0" err="1">
                <a:latin typeface="Calibri" panose="020F0502020204030204" pitchFamily="34" charset="0"/>
              </a:rPr>
              <a:t>écrasez</a:t>
            </a:r>
            <a:r>
              <a:rPr lang="en-US" sz="1400" dirty="0">
                <a:latin typeface="Calibri" panose="020F0502020204030204" pitchFamily="34" charset="0"/>
              </a:rPr>
              <a:t>-les à </a:t>
            </a:r>
            <a:r>
              <a:rPr lang="en-US" sz="1400" dirty="0" err="1">
                <a:latin typeface="Calibri" panose="020F0502020204030204" pitchFamily="34" charset="0"/>
              </a:rPr>
              <a:t>l’aide</a:t>
            </a:r>
            <a:r>
              <a:rPr lang="en-US" sz="1400" dirty="0">
                <a:latin typeface="Calibri" panose="020F0502020204030204" pitchFamily="34" charset="0"/>
              </a:rPr>
              <a:t> d’un </a:t>
            </a:r>
            <a:r>
              <a:rPr lang="en-US" sz="1400" dirty="0" err="1">
                <a:latin typeface="Calibri" panose="020F0502020204030204" pitchFamily="34" charset="0"/>
              </a:rPr>
              <a:t>presse</a:t>
            </a:r>
            <a:r>
              <a:rPr lang="en-US" sz="1400" dirty="0">
                <a:latin typeface="Calibri" panose="020F0502020204030204" pitchFamily="34" charset="0"/>
              </a:rPr>
              <a:t>-purée.</a:t>
            </a:r>
          </a:p>
          <a:p>
            <a:pPr algn="just"/>
            <a:endParaRPr lang="en-US" sz="1400" dirty="0">
              <a:latin typeface="Calibri" panose="020F0502020204030204" pitchFamily="34" charset="0"/>
            </a:endParaRPr>
          </a:p>
          <a:p>
            <a:pPr marL="171450" indent="-171450" algn="just">
              <a:buFontTx/>
              <a:buChar char="-"/>
            </a:pPr>
            <a:r>
              <a:rPr lang="en-US" sz="1400" dirty="0" err="1">
                <a:latin typeface="Calibri" panose="020F0502020204030204" pitchFamily="34" charset="0"/>
              </a:rPr>
              <a:t>Ajoutez</a:t>
            </a:r>
            <a:r>
              <a:rPr lang="en-US" sz="1400" dirty="0">
                <a:latin typeface="Calibri" panose="020F0502020204030204" pitchFamily="34" charset="0"/>
              </a:rPr>
              <a:t> le lait </a:t>
            </a:r>
            <a:r>
              <a:rPr lang="en-US" sz="1400" dirty="0" err="1">
                <a:latin typeface="Calibri" panose="020F0502020204030204" pitchFamily="34" charset="0"/>
              </a:rPr>
              <a:t>chaud</a:t>
            </a:r>
            <a:r>
              <a:rPr lang="en-US" sz="1400" dirty="0">
                <a:latin typeface="Calibri" panose="020F0502020204030204" pitchFamily="34" charset="0"/>
              </a:rPr>
              <a:t>, le beurre, </a:t>
            </a:r>
            <a:r>
              <a:rPr lang="en-US" sz="1400" dirty="0" err="1">
                <a:latin typeface="Calibri" panose="020F0502020204030204" pitchFamily="34" charset="0"/>
              </a:rPr>
              <a:t>une</a:t>
            </a:r>
            <a:r>
              <a:rPr lang="en-US" sz="1400" dirty="0">
                <a:latin typeface="Calibri" panose="020F0502020204030204" pitchFamily="34" charset="0"/>
              </a:rPr>
              <a:t> </a:t>
            </a:r>
            <a:r>
              <a:rPr lang="en-US" sz="1400" dirty="0" err="1">
                <a:latin typeface="Calibri" panose="020F0502020204030204" pitchFamily="34" charset="0"/>
              </a:rPr>
              <a:t>pincée</a:t>
            </a:r>
            <a:r>
              <a:rPr lang="en-US" sz="1400" dirty="0">
                <a:latin typeface="Calibri" panose="020F0502020204030204" pitchFamily="34" charset="0"/>
              </a:rPr>
              <a:t> de muscade, du </a:t>
            </a:r>
            <a:r>
              <a:rPr lang="en-US" sz="1400" dirty="0" err="1">
                <a:latin typeface="Calibri" panose="020F0502020204030204" pitchFamily="34" charset="0"/>
              </a:rPr>
              <a:t>sel</a:t>
            </a:r>
            <a:r>
              <a:rPr lang="en-US" sz="1400" dirty="0">
                <a:latin typeface="Calibri" panose="020F0502020204030204" pitchFamily="34" charset="0"/>
              </a:rPr>
              <a:t> et du poivre. </a:t>
            </a:r>
            <a:r>
              <a:rPr lang="en-US" sz="1400" dirty="0" err="1">
                <a:latin typeface="Calibri" panose="020F0502020204030204" pitchFamily="34" charset="0"/>
              </a:rPr>
              <a:t>Mélangez</a:t>
            </a:r>
            <a:r>
              <a:rPr lang="en-US" sz="1400" dirty="0">
                <a:latin typeface="Calibri" panose="020F0502020204030204" pitchFamily="34" charset="0"/>
              </a:rPr>
              <a:t> </a:t>
            </a:r>
            <a:r>
              <a:rPr lang="en-US" sz="1400" dirty="0" err="1">
                <a:latin typeface="Calibri" panose="020F0502020204030204" pitchFamily="34" charset="0"/>
              </a:rPr>
              <a:t>jusqu’à</a:t>
            </a:r>
            <a:r>
              <a:rPr lang="en-US" sz="1400" dirty="0">
                <a:latin typeface="Calibri" panose="020F0502020204030204" pitchFamily="34" charset="0"/>
              </a:rPr>
              <a:t> </a:t>
            </a:r>
            <a:r>
              <a:rPr lang="en-US" sz="1400" dirty="0" err="1">
                <a:latin typeface="Calibri" panose="020F0502020204030204" pitchFamily="34" charset="0"/>
              </a:rPr>
              <a:t>obtenir</a:t>
            </a:r>
            <a:r>
              <a:rPr lang="en-US" sz="1400" dirty="0">
                <a:latin typeface="Calibri" panose="020F0502020204030204" pitchFamily="34" charset="0"/>
              </a:rPr>
              <a:t> </a:t>
            </a:r>
            <a:r>
              <a:rPr lang="en-US" sz="1400" dirty="0" err="1">
                <a:latin typeface="Calibri" panose="020F0502020204030204" pitchFamily="34" charset="0"/>
              </a:rPr>
              <a:t>une</a:t>
            </a:r>
            <a:r>
              <a:rPr lang="en-US" sz="1400" dirty="0">
                <a:latin typeface="Calibri" panose="020F0502020204030204" pitchFamily="34" charset="0"/>
              </a:rPr>
              <a:t> purée       bien </a:t>
            </a:r>
            <a:r>
              <a:rPr lang="en-US" sz="1400" dirty="0" err="1">
                <a:latin typeface="Calibri" panose="020F0502020204030204" pitchFamily="34" charset="0"/>
              </a:rPr>
              <a:t>lisse</a:t>
            </a:r>
            <a:r>
              <a:rPr lang="en-US" sz="1400" dirty="0">
                <a:latin typeface="Calibri" panose="020F0502020204030204" pitchFamily="34" charset="0"/>
              </a:rPr>
              <a:t>.</a:t>
            </a:r>
          </a:p>
          <a:p>
            <a:pPr algn="just"/>
            <a:endParaRPr lang="en-US"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Faites dorer les galettes de viande dans une poêle 5 minutes sur chaque face. </a:t>
            </a:r>
            <a:r>
              <a:rPr lang="en-US" sz="1400" dirty="0">
                <a:latin typeface="Calibri" panose="020F0502020204030204" pitchFamily="34" charset="0"/>
              </a:rPr>
              <a:t>Il </a:t>
            </a:r>
            <a:r>
              <a:rPr lang="en-US" sz="1400" dirty="0" err="1">
                <a:latin typeface="Calibri" panose="020F0502020204030204" pitchFamily="34" charset="0"/>
              </a:rPr>
              <a:t>est</a:t>
            </a:r>
            <a:r>
              <a:rPr lang="en-US" sz="1400" dirty="0">
                <a:latin typeface="Calibri" panose="020F0502020204030204" pitchFamily="34" charset="0"/>
              </a:rPr>
              <a:t> </a:t>
            </a:r>
            <a:r>
              <a:rPr lang="en-US" sz="1400" dirty="0" err="1">
                <a:latin typeface="Calibri" panose="020F0502020204030204" pitchFamily="34" charset="0"/>
              </a:rPr>
              <a:t>également</a:t>
            </a:r>
            <a:r>
              <a:rPr lang="en-US" sz="1400" dirty="0">
                <a:latin typeface="Calibri" panose="020F0502020204030204" pitchFamily="34" charset="0"/>
              </a:rPr>
              <a:t> possible de </a:t>
            </a:r>
            <a:r>
              <a:rPr lang="en-US" sz="1400" dirty="0" err="1">
                <a:latin typeface="Calibri" panose="020F0502020204030204" pitchFamily="34" charset="0"/>
              </a:rPr>
              <a:t>réchauffer</a:t>
            </a:r>
            <a:r>
              <a:rPr lang="en-US" sz="1400" dirty="0">
                <a:latin typeface="Calibri" panose="020F0502020204030204" pitchFamily="34" charset="0"/>
              </a:rPr>
              <a:t> les galettes 12 minutes au air fryer à 180°C.</a:t>
            </a:r>
          </a:p>
          <a:p>
            <a:pPr algn="just"/>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Dressez les assiettes avec deux galettes, une portion de purée décorée de persil frais, et un peu de salade verte. </a:t>
            </a:r>
            <a:endParaRPr lang="en-US" sz="1400" dirty="0">
              <a:latin typeface="Calibri" panose="020F0502020204030204" pitchFamily="34" charset="0"/>
            </a:endParaRPr>
          </a:p>
          <a:p>
            <a:pPr lvl="1" algn="just"/>
            <a:endParaRPr lang="en-US" sz="1400" dirty="0"/>
          </a:p>
          <a:p>
            <a:pPr algn="just"/>
            <a:endParaRPr lang="en-US" sz="1400" dirty="0"/>
          </a:p>
        </p:txBody>
      </p:sp>
    </p:spTree>
    <p:extLst>
      <p:ext uri="{BB962C8B-B14F-4D97-AF65-F5344CB8AC3E}">
        <p14:creationId xmlns:p14="http://schemas.microsoft.com/office/powerpoint/2010/main" val="8782293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B4199-9EAB-481A-53BE-BD3D5A43F1B6}"/>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CCB92BB-75F2-1530-ACBB-3F551E626A80}"/>
              </a:ext>
            </a:extLst>
          </p:cNvPr>
          <p:cNvSpPr>
            <a:spLocks noGrp="1"/>
          </p:cNvSpPr>
          <p:nvPr>
            <p:ph type="sldNum" sz="quarter" idx="4"/>
          </p:nvPr>
        </p:nvSpPr>
        <p:spPr/>
        <p:txBody>
          <a:bodyPr/>
          <a:lstStyle/>
          <a:p>
            <a:pPr>
              <a:defRPr/>
            </a:pPr>
            <a:fld id="{B6546EDA-AC4C-4A45-AF53-BF0FE0BAFCCB}" type="slidenum">
              <a:rPr lang="fr-FR">
                <a:solidFill>
                  <a:prstClr val="white"/>
                </a:solidFill>
              </a:rPr>
              <a:pPr>
                <a:defRPr/>
              </a:pPr>
              <a:t>62</a:t>
            </a:fld>
            <a:endParaRPr lang="fr-FR" dirty="0">
              <a:solidFill>
                <a:prstClr val="white"/>
              </a:solidFill>
            </a:endParaRPr>
          </a:p>
        </p:txBody>
      </p:sp>
      <p:sp>
        <p:nvSpPr>
          <p:cNvPr id="8" name="ZoneTexte 7">
            <a:extLst>
              <a:ext uri="{FF2B5EF4-FFF2-40B4-BE49-F238E27FC236}">
                <a16:creationId xmlns:a16="http://schemas.microsoft.com/office/drawing/2014/main" id="{27FDEF47-ECEE-AD97-2F42-9B28A8F6D2A4}"/>
              </a:ext>
            </a:extLst>
          </p:cNvPr>
          <p:cNvSpPr txBox="1"/>
          <p:nvPr/>
        </p:nvSpPr>
        <p:spPr>
          <a:xfrm>
            <a:off x="4791755" y="2037257"/>
            <a:ext cx="2430766" cy="4739759"/>
          </a:xfrm>
          <a:prstGeom prst="rect">
            <a:avLst/>
          </a:prstGeom>
          <a:noFill/>
        </p:spPr>
        <p:txBody>
          <a:bodyPr wrap="square" rtlCol="0">
            <a:spAutoFit/>
          </a:bodyPr>
          <a:lstStyle/>
          <a:p>
            <a:r>
              <a:rPr lang="fr-FR" b="1" u="sng" dirty="0">
                <a:latin typeface="Calibri" panose="020F0502020204030204" pitchFamily="34" charset="0"/>
                <a:cs typeface="Andalus" panose="02020603050405020304" pitchFamily="18" charset="-78"/>
              </a:rPr>
              <a:t>Ingrédients :</a:t>
            </a:r>
          </a:p>
          <a:p>
            <a:endParaRPr lang="fr-FR" b="1" u="sng" dirty="0">
              <a:latin typeface="Calibri" panose="020F0502020204030204" pitchFamily="34" charset="0"/>
              <a:cs typeface="Andalus" panose="02020603050405020304" pitchFamily="18" charset="-78"/>
            </a:endParaRPr>
          </a:p>
          <a:p>
            <a:r>
              <a:rPr lang="fr-FR" sz="1400" dirty="0">
                <a:latin typeface="Calibri" panose="020F0502020204030204" pitchFamily="34" charset="0"/>
                <a:cs typeface="Andalus" panose="02020603050405020304" pitchFamily="18" charset="-78"/>
              </a:rPr>
              <a:t>• 350 g de spaetzle                Pierre Schmidt</a:t>
            </a:r>
          </a:p>
          <a:p>
            <a:r>
              <a:rPr lang="fr-FR" sz="1400" dirty="0">
                <a:latin typeface="Calibri" panose="020F0502020204030204" pitchFamily="34" charset="0"/>
                <a:cs typeface="Andalus" panose="02020603050405020304" pitchFamily="18" charset="-78"/>
              </a:rPr>
              <a:t>• 6 galettes de viande à l’alsacienne « </a:t>
            </a:r>
            <a:r>
              <a:rPr lang="fr-FR" sz="1400" dirty="0" err="1">
                <a:latin typeface="Calibri" panose="020F0502020204030204" pitchFamily="34" charset="0"/>
                <a:cs typeface="Andalus" panose="02020603050405020304" pitchFamily="18" charset="-78"/>
              </a:rPr>
              <a:t>Fleischkiechle</a:t>
            </a:r>
            <a:r>
              <a:rPr lang="fr-FR" sz="1400" dirty="0">
                <a:latin typeface="Calibri" panose="020F0502020204030204" pitchFamily="34" charset="0"/>
                <a:cs typeface="Andalus" panose="02020603050405020304" pitchFamily="18" charset="-78"/>
              </a:rPr>
              <a:t> » Pierre Schmidt</a:t>
            </a:r>
          </a:p>
          <a:p>
            <a:endParaRPr lang="fr-FR" sz="1400" dirty="0">
              <a:latin typeface="Calibri" panose="020F0502020204030204" pitchFamily="34" charset="0"/>
              <a:cs typeface="Andalus" panose="02020603050405020304" pitchFamily="18" charset="-78"/>
            </a:endParaRPr>
          </a:p>
          <a:p>
            <a:r>
              <a:rPr lang="fr-FR" sz="1400" dirty="0">
                <a:latin typeface="Calibri" panose="020F0502020204030204" pitchFamily="34" charset="0"/>
                <a:cs typeface="Andalus" panose="02020603050405020304" pitchFamily="18" charset="-78"/>
              </a:rPr>
              <a:t>Pour la sauce tomate :</a:t>
            </a:r>
          </a:p>
          <a:p>
            <a:r>
              <a:rPr lang="fr-FR" sz="1400" dirty="0">
                <a:latin typeface="Calibri" panose="020F0502020204030204" pitchFamily="34" charset="0"/>
                <a:cs typeface="Andalus" panose="02020603050405020304" pitchFamily="18" charset="-78"/>
              </a:rPr>
              <a:t>• 1 boîte de tomates concassées (400 g)</a:t>
            </a:r>
          </a:p>
          <a:p>
            <a:r>
              <a:rPr lang="fr-FR" sz="1400" dirty="0">
                <a:latin typeface="Calibri" panose="020F0502020204030204" pitchFamily="34" charset="0"/>
                <a:cs typeface="Andalus" panose="02020603050405020304" pitchFamily="18" charset="-78"/>
              </a:rPr>
              <a:t>• 1 petite boîte de concentré de tomate</a:t>
            </a:r>
          </a:p>
          <a:p>
            <a:r>
              <a:rPr lang="fr-FR" sz="1400" dirty="0">
                <a:latin typeface="Calibri" panose="020F0502020204030204" pitchFamily="34" charset="0"/>
                <a:cs typeface="Andalus" panose="02020603050405020304" pitchFamily="18" charset="-78"/>
              </a:rPr>
              <a:t>• 1 oignon</a:t>
            </a:r>
          </a:p>
          <a:p>
            <a:r>
              <a:rPr lang="fr-FR" sz="1400" dirty="0">
                <a:latin typeface="Calibri" panose="020F0502020204030204" pitchFamily="34" charset="0"/>
                <a:cs typeface="Andalus" panose="02020603050405020304" pitchFamily="18" charset="-78"/>
              </a:rPr>
              <a:t>• 1 gousse d’ail</a:t>
            </a:r>
          </a:p>
          <a:p>
            <a:r>
              <a:rPr lang="fr-FR" sz="1400" dirty="0">
                <a:latin typeface="Calibri" panose="020F0502020204030204" pitchFamily="34" charset="0"/>
                <a:cs typeface="Andalus" panose="02020603050405020304" pitchFamily="18" charset="-78"/>
              </a:rPr>
              <a:t>• 1 cuillère à soupe          d’huile d’olive</a:t>
            </a:r>
          </a:p>
          <a:p>
            <a:r>
              <a:rPr lang="fr-FR" sz="1400" dirty="0">
                <a:latin typeface="Calibri" panose="020F0502020204030204" pitchFamily="34" charset="0"/>
                <a:cs typeface="Andalus" panose="02020603050405020304" pitchFamily="18" charset="-78"/>
              </a:rPr>
              <a:t>• 1 cuillère à café de sucre</a:t>
            </a:r>
          </a:p>
          <a:p>
            <a:r>
              <a:rPr lang="fr-FR" sz="1400" dirty="0">
                <a:latin typeface="Calibri" panose="020F0502020204030204" pitchFamily="34" charset="0"/>
                <a:cs typeface="Andalus" panose="02020603050405020304" pitchFamily="18" charset="-78"/>
              </a:rPr>
              <a:t>• Herbes de Provence              ou basilic</a:t>
            </a:r>
          </a:p>
          <a:p>
            <a:r>
              <a:rPr lang="fr-FR" sz="1400" dirty="0">
                <a:latin typeface="Calibri" panose="020F0502020204030204" pitchFamily="34" charset="0"/>
                <a:cs typeface="Andalus" panose="02020603050405020304" pitchFamily="18" charset="-78"/>
              </a:rPr>
              <a:t>• Sel, poivre</a:t>
            </a:r>
          </a:p>
        </p:txBody>
      </p:sp>
      <p:sp>
        <p:nvSpPr>
          <p:cNvPr id="14" name="ZoneTexte 13">
            <a:extLst>
              <a:ext uri="{FF2B5EF4-FFF2-40B4-BE49-F238E27FC236}">
                <a16:creationId xmlns:a16="http://schemas.microsoft.com/office/drawing/2014/main" id="{77CC660E-108F-9462-66D6-848940FF9B3B}"/>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10 minutes</a:t>
            </a:r>
          </a:p>
          <a:p>
            <a:r>
              <a:rPr lang="fr-FR" sz="1400" b="1" dirty="0">
                <a:solidFill>
                  <a:srgbClr val="8B2331"/>
                </a:solidFill>
                <a:latin typeface="Calibri" panose="020F0502020204030204" pitchFamily="34" charset="0"/>
              </a:rPr>
              <a:t>Cuisson : 35 minutes</a:t>
            </a:r>
          </a:p>
        </p:txBody>
      </p:sp>
      <p:sp>
        <p:nvSpPr>
          <p:cNvPr id="15" name="ZoneTexte 14">
            <a:extLst>
              <a:ext uri="{FF2B5EF4-FFF2-40B4-BE49-F238E27FC236}">
                <a16:creationId xmlns:a16="http://schemas.microsoft.com/office/drawing/2014/main" id="{D389A9A8-CF41-0E51-4B39-711547CAE727}"/>
              </a:ext>
            </a:extLst>
          </p:cNvPr>
          <p:cNvSpPr txBox="1"/>
          <p:nvPr/>
        </p:nvSpPr>
        <p:spPr>
          <a:xfrm>
            <a:off x="4605875" y="970015"/>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3 personnes</a:t>
            </a:r>
          </a:p>
        </p:txBody>
      </p:sp>
      <p:sp>
        <p:nvSpPr>
          <p:cNvPr id="7" name="Titre 1">
            <a:extLst>
              <a:ext uri="{FF2B5EF4-FFF2-40B4-BE49-F238E27FC236}">
                <a16:creationId xmlns:a16="http://schemas.microsoft.com/office/drawing/2014/main" id="{E23D660D-3F67-9422-9688-734163D74F12}"/>
              </a:ext>
            </a:extLst>
          </p:cNvPr>
          <p:cNvSpPr>
            <a:spLocks noGrp="1"/>
          </p:cNvSpPr>
          <p:nvPr>
            <p:ph type="title"/>
          </p:nvPr>
        </p:nvSpPr>
        <p:spPr>
          <a:xfrm>
            <a:off x="5015880" y="210266"/>
            <a:ext cx="6192944" cy="473695"/>
          </a:xfrm>
        </p:spPr>
        <p:txBody>
          <a:bodyPr/>
          <a:lstStyle/>
          <a:p>
            <a:r>
              <a:rPr lang="en-US" sz="2200" dirty="0"/>
              <a:t>Spaetzle sauce </a:t>
            </a:r>
            <a:r>
              <a:rPr lang="en-US" sz="2200" dirty="0" err="1"/>
              <a:t>tomate</a:t>
            </a:r>
            <a:r>
              <a:rPr lang="en-US" sz="2200" dirty="0"/>
              <a:t> et galettes de </a:t>
            </a:r>
            <a:r>
              <a:rPr lang="en-US" sz="2200" dirty="0" err="1"/>
              <a:t>viande</a:t>
            </a:r>
            <a:r>
              <a:rPr lang="en-US" sz="2200" dirty="0"/>
              <a:t> à </a:t>
            </a:r>
            <a:r>
              <a:rPr lang="en-US" sz="2200" dirty="0" err="1"/>
              <a:t>l’Alsacienne</a:t>
            </a:r>
            <a:endParaRPr lang="fr-FR" sz="2200" dirty="0"/>
          </a:p>
        </p:txBody>
      </p:sp>
      <p:pic>
        <p:nvPicPr>
          <p:cNvPr id="3" name="Image 2">
            <a:extLst>
              <a:ext uri="{FF2B5EF4-FFF2-40B4-BE49-F238E27FC236}">
                <a16:creationId xmlns:a16="http://schemas.microsoft.com/office/drawing/2014/main" id="{76F5A297-0B52-1815-C3ED-442B980356F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113" y="-21567"/>
            <a:ext cx="4581708" cy="6901134"/>
          </a:xfrm>
          <a:prstGeom prst="rect">
            <a:avLst/>
          </a:prstGeom>
        </p:spPr>
      </p:pic>
      <p:sp>
        <p:nvSpPr>
          <p:cNvPr id="13" name="ZoneTexte 12">
            <a:extLst>
              <a:ext uri="{FF2B5EF4-FFF2-40B4-BE49-F238E27FC236}">
                <a16:creationId xmlns:a16="http://schemas.microsoft.com/office/drawing/2014/main" id="{63D34E98-5500-AB00-3B98-81CFC18DEB4D}"/>
              </a:ext>
            </a:extLst>
          </p:cNvPr>
          <p:cNvSpPr txBox="1"/>
          <p:nvPr/>
        </p:nvSpPr>
        <p:spPr>
          <a:xfrm>
            <a:off x="7222520" y="1096048"/>
            <a:ext cx="4742921" cy="5693866"/>
          </a:xfrm>
          <a:prstGeom prst="rect">
            <a:avLst/>
          </a:prstGeom>
          <a:noFill/>
        </p:spPr>
        <p:txBody>
          <a:bodyPr wrap="square" rtlCol="0">
            <a:spAutoFit/>
          </a:bodyPr>
          <a:lstStyle/>
          <a:p>
            <a:r>
              <a:rPr lang="fr-FR" sz="1400" b="1" u="sng" dirty="0">
                <a:latin typeface="Calibri" panose="020F0502020204030204" pitchFamily="34" charset="0"/>
              </a:rPr>
              <a:t>Préparation :</a:t>
            </a:r>
          </a:p>
          <a:p>
            <a:endParaRPr lang="fr-FR" sz="1400" b="1" u="sng" dirty="0">
              <a:latin typeface="Calibri" panose="020F0502020204030204" pitchFamily="34" charset="0"/>
            </a:endParaRPr>
          </a:p>
          <a:p>
            <a:pPr marL="171450" indent="-171450" algn="just">
              <a:buFontTx/>
              <a:buChar char="-"/>
            </a:pPr>
            <a:r>
              <a:rPr lang="fr-FR" sz="1400" dirty="0">
                <a:latin typeface="Calibri" panose="020F0502020204030204" pitchFamily="34" charset="0"/>
              </a:rPr>
              <a:t>Préparez la sauce alsacienne : mélangez la moutarde douce avec la crème fraîche. Salez, poivrez.</a:t>
            </a:r>
          </a:p>
          <a:p>
            <a:pPr algn="just"/>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Faites griller les tranches de lard dans une poêle chaude jusqu’à ce qu’elles soient croustillantes.</a:t>
            </a:r>
          </a:p>
          <a:p>
            <a:pPr algn="just"/>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Émincez l’oignon. </a:t>
            </a:r>
          </a:p>
          <a:p>
            <a:pPr algn="just"/>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Faites dorer les galettes de viande 5 minutes sur chaque face dans une poêle et déposez 2 tranches de munster sur chaque galette.</a:t>
            </a:r>
          </a:p>
          <a:p>
            <a:pPr algn="just"/>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Montez le burger en commençant par tartiner la base de pain avec la sauce.</a:t>
            </a:r>
          </a:p>
          <a:p>
            <a:pPr algn="just"/>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Ajoutez quelques feuilles de salade, les galettes de viande avec le munster, quelques rondelles d’oignon puis les tranches de lard grillées. </a:t>
            </a:r>
          </a:p>
          <a:p>
            <a:pPr algn="just"/>
            <a:endParaRPr lang="fr-FR" sz="1400" dirty="0">
              <a:latin typeface="Calibri" panose="020F0502020204030204" pitchFamily="34" charset="0"/>
            </a:endParaRPr>
          </a:p>
          <a:p>
            <a:pPr algn="just"/>
            <a:r>
              <a:rPr lang="fr-FR" sz="1400" i="1" dirty="0">
                <a:latin typeface="Calibri" panose="020F0502020204030204" pitchFamily="34" charset="0"/>
              </a:rPr>
              <a:t>Pour les plus gourmands ajoutez une galette de viande supplémentaire pour un double burger !</a:t>
            </a:r>
          </a:p>
          <a:p>
            <a:pPr algn="just"/>
            <a:endParaRPr lang="en-US" sz="1400" dirty="0">
              <a:latin typeface="Calibri" panose="020F0502020204030204" pitchFamily="34" charset="0"/>
            </a:endParaRPr>
          </a:p>
          <a:p>
            <a:pPr lvl="1" algn="just"/>
            <a:endParaRPr lang="en-US" sz="1400" dirty="0"/>
          </a:p>
          <a:p>
            <a:pPr algn="just"/>
            <a:endParaRPr lang="en-US" sz="1400" dirty="0"/>
          </a:p>
        </p:txBody>
      </p:sp>
    </p:spTree>
    <p:extLst>
      <p:ext uri="{BB962C8B-B14F-4D97-AF65-F5344CB8AC3E}">
        <p14:creationId xmlns:p14="http://schemas.microsoft.com/office/powerpoint/2010/main" val="17455021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A7BC7-4590-E4D6-39CB-58E9D6EB1A34}"/>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B37A335-8E83-9FEE-D9D7-D90E48589328}"/>
              </a:ext>
            </a:extLst>
          </p:cNvPr>
          <p:cNvSpPr>
            <a:spLocks noGrp="1"/>
          </p:cNvSpPr>
          <p:nvPr>
            <p:ph type="sldNum" sz="quarter" idx="4"/>
          </p:nvPr>
        </p:nvSpPr>
        <p:spPr/>
        <p:txBody>
          <a:bodyPr/>
          <a:lstStyle/>
          <a:p>
            <a:pPr>
              <a:defRPr/>
            </a:pPr>
            <a:fld id="{B6546EDA-AC4C-4A45-AF53-BF0FE0BAFCCB}" type="slidenum">
              <a:rPr lang="fr-FR">
                <a:solidFill>
                  <a:prstClr val="white"/>
                </a:solidFill>
              </a:rPr>
              <a:pPr>
                <a:defRPr/>
              </a:pPr>
              <a:t>63</a:t>
            </a:fld>
            <a:endParaRPr lang="fr-FR" dirty="0">
              <a:solidFill>
                <a:prstClr val="white"/>
              </a:solidFill>
            </a:endParaRPr>
          </a:p>
        </p:txBody>
      </p:sp>
      <p:sp>
        <p:nvSpPr>
          <p:cNvPr id="8" name="ZoneTexte 7">
            <a:extLst>
              <a:ext uri="{FF2B5EF4-FFF2-40B4-BE49-F238E27FC236}">
                <a16:creationId xmlns:a16="http://schemas.microsoft.com/office/drawing/2014/main" id="{67F20BA5-6A71-02BA-FB3A-3AA5AC90CA17}"/>
              </a:ext>
            </a:extLst>
          </p:cNvPr>
          <p:cNvSpPr txBox="1"/>
          <p:nvPr/>
        </p:nvSpPr>
        <p:spPr>
          <a:xfrm>
            <a:off x="4791755" y="2037257"/>
            <a:ext cx="2402010" cy="2369880"/>
          </a:xfrm>
          <a:prstGeom prst="rect">
            <a:avLst/>
          </a:prstGeom>
          <a:noFill/>
        </p:spPr>
        <p:txBody>
          <a:bodyPr wrap="square" rtlCol="0">
            <a:spAutoFit/>
          </a:bodyPr>
          <a:lstStyle/>
          <a:p>
            <a:r>
              <a:rPr lang="fr-FR" b="1" u="sng" dirty="0">
                <a:latin typeface="Calibri" panose="020F0502020204030204" pitchFamily="34" charset="0"/>
                <a:cs typeface="Andalus" panose="02020603050405020304" pitchFamily="18" charset="-78"/>
              </a:rPr>
              <a:t>Ingrédients :</a:t>
            </a:r>
          </a:p>
          <a:p>
            <a:endParaRPr lang="fr-FR" b="1" u="sng" dirty="0">
              <a:latin typeface="Calibri" panose="020F0502020204030204" pitchFamily="34" charset="0"/>
              <a:cs typeface="Andalus" panose="02020603050405020304" pitchFamily="18" charset="-78"/>
            </a:endParaRPr>
          </a:p>
          <a:p>
            <a:r>
              <a:rPr lang="fr-FR" sz="1400" dirty="0">
                <a:latin typeface="Calibri" panose="020F0502020204030204" pitchFamily="34" charset="0"/>
                <a:cs typeface="Andalus" panose="02020603050405020304" pitchFamily="18" charset="-78"/>
              </a:rPr>
              <a:t>• 350 g de spaetzle           Pierre Schmidt</a:t>
            </a:r>
          </a:p>
          <a:p>
            <a:r>
              <a:rPr lang="fr-FR" sz="1400" dirty="0">
                <a:latin typeface="Calibri" panose="020F0502020204030204" pitchFamily="34" charset="0"/>
                <a:cs typeface="Andalus" panose="02020603050405020304" pitchFamily="18" charset="-78"/>
              </a:rPr>
              <a:t>• 250 g de champignons de Paris frais</a:t>
            </a:r>
          </a:p>
          <a:p>
            <a:r>
              <a:rPr lang="fr-FR" sz="1400" dirty="0">
                <a:latin typeface="Calibri" panose="020F0502020204030204" pitchFamily="34" charset="0"/>
                <a:cs typeface="Andalus" panose="02020603050405020304" pitchFamily="18" charset="-78"/>
              </a:rPr>
              <a:t>• 1 gros oignon</a:t>
            </a:r>
          </a:p>
          <a:p>
            <a:r>
              <a:rPr lang="fr-FR" sz="1400" dirty="0">
                <a:latin typeface="Calibri" panose="020F0502020204030204" pitchFamily="34" charset="0"/>
                <a:cs typeface="Andalus" panose="02020603050405020304" pitchFamily="18" charset="-78"/>
              </a:rPr>
              <a:t>• Beurre ou huile d’olive</a:t>
            </a:r>
          </a:p>
          <a:p>
            <a:r>
              <a:rPr lang="fr-FR" sz="1400" dirty="0">
                <a:latin typeface="Calibri" panose="020F0502020204030204" pitchFamily="34" charset="0"/>
                <a:cs typeface="Andalus" panose="02020603050405020304" pitchFamily="18" charset="-78"/>
              </a:rPr>
              <a:t>• Sel, poivre</a:t>
            </a:r>
          </a:p>
          <a:p>
            <a:r>
              <a:rPr lang="fr-FR" sz="1400" dirty="0">
                <a:latin typeface="Calibri" panose="020F0502020204030204" pitchFamily="34" charset="0"/>
                <a:cs typeface="Andalus" panose="02020603050405020304" pitchFamily="18" charset="-78"/>
              </a:rPr>
              <a:t>• Persil frais</a:t>
            </a:r>
          </a:p>
        </p:txBody>
      </p:sp>
      <p:sp>
        <p:nvSpPr>
          <p:cNvPr id="14" name="ZoneTexte 13">
            <a:extLst>
              <a:ext uri="{FF2B5EF4-FFF2-40B4-BE49-F238E27FC236}">
                <a16:creationId xmlns:a16="http://schemas.microsoft.com/office/drawing/2014/main" id="{4B91EF0D-F5C5-DD81-D4BA-83FD98C7C8A7}"/>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10 minutes</a:t>
            </a:r>
          </a:p>
          <a:p>
            <a:r>
              <a:rPr lang="fr-FR" sz="1400" b="1" dirty="0">
                <a:solidFill>
                  <a:srgbClr val="8B2331"/>
                </a:solidFill>
                <a:latin typeface="Calibri" panose="020F0502020204030204" pitchFamily="34" charset="0"/>
              </a:rPr>
              <a:t>Cuisson : 15 minutes</a:t>
            </a:r>
          </a:p>
        </p:txBody>
      </p:sp>
      <p:sp>
        <p:nvSpPr>
          <p:cNvPr id="15" name="ZoneTexte 14">
            <a:extLst>
              <a:ext uri="{FF2B5EF4-FFF2-40B4-BE49-F238E27FC236}">
                <a16:creationId xmlns:a16="http://schemas.microsoft.com/office/drawing/2014/main" id="{26D31184-C82C-2B0D-4A73-E61A6C555E78}"/>
              </a:ext>
            </a:extLst>
          </p:cNvPr>
          <p:cNvSpPr txBox="1"/>
          <p:nvPr/>
        </p:nvSpPr>
        <p:spPr>
          <a:xfrm>
            <a:off x="4605875" y="970015"/>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3 personnes</a:t>
            </a:r>
          </a:p>
        </p:txBody>
      </p:sp>
      <p:sp>
        <p:nvSpPr>
          <p:cNvPr id="7" name="Titre 1">
            <a:extLst>
              <a:ext uri="{FF2B5EF4-FFF2-40B4-BE49-F238E27FC236}">
                <a16:creationId xmlns:a16="http://schemas.microsoft.com/office/drawing/2014/main" id="{3093591B-08F5-8746-4B61-12E97AEFB8CF}"/>
              </a:ext>
            </a:extLst>
          </p:cNvPr>
          <p:cNvSpPr>
            <a:spLocks noGrp="1"/>
          </p:cNvSpPr>
          <p:nvPr>
            <p:ph type="title"/>
          </p:nvPr>
        </p:nvSpPr>
        <p:spPr>
          <a:xfrm>
            <a:off x="5015880" y="278749"/>
            <a:ext cx="6192944" cy="473695"/>
          </a:xfrm>
        </p:spPr>
        <p:txBody>
          <a:bodyPr/>
          <a:lstStyle/>
          <a:p>
            <a:r>
              <a:rPr lang="en-US" sz="2200" dirty="0"/>
              <a:t>Spaetzle aux champignons</a:t>
            </a:r>
            <a:endParaRPr lang="fr-FR" sz="2200" dirty="0"/>
          </a:p>
        </p:txBody>
      </p:sp>
      <p:pic>
        <p:nvPicPr>
          <p:cNvPr id="3" name="Image 2">
            <a:extLst>
              <a:ext uri="{FF2B5EF4-FFF2-40B4-BE49-F238E27FC236}">
                <a16:creationId xmlns:a16="http://schemas.microsoft.com/office/drawing/2014/main" id="{F15677A3-67F1-28F6-272B-19508BD6317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113" y="1"/>
            <a:ext cx="4581708" cy="6843668"/>
          </a:xfrm>
          <a:prstGeom prst="rect">
            <a:avLst/>
          </a:prstGeom>
        </p:spPr>
      </p:pic>
      <p:sp>
        <p:nvSpPr>
          <p:cNvPr id="13" name="ZoneTexte 12">
            <a:extLst>
              <a:ext uri="{FF2B5EF4-FFF2-40B4-BE49-F238E27FC236}">
                <a16:creationId xmlns:a16="http://schemas.microsoft.com/office/drawing/2014/main" id="{2062EB8C-4C88-1213-088C-AB383E8DB51C}"/>
              </a:ext>
            </a:extLst>
          </p:cNvPr>
          <p:cNvSpPr txBox="1"/>
          <p:nvPr/>
        </p:nvSpPr>
        <p:spPr>
          <a:xfrm>
            <a:off x="7222520" y="1096048"/>
            <a:ext cx="4778136" cy="5262979"/>
          </a:xfrm>
          <a:prstGeom prst="rect">
            <a:avLst/>
          </a:prstGeom>
          <a:noFill/>
        </p:spPr>
        <p:txBody>
          <a:bodyPr wrap="square" rtlCol="0">
            <a:spAutoFit/>
          </a:bodyPr>
          <a:lstStyle/>
          <a:p>
            <a:r>
              <a:rPr lang="fr-FR" sz="1400" b="1" u="sng" dirty="0">
                <a:latin typeface="Calibri" panose="020F0502020204030204" pitchFamily="34" charset="0"/>
              </a:rPr>
              <a:t>Préparation :</a:t>
            </a:r>
          </a:p>
          <a:p>
            <a:endParaRPr lang="fr-FR" sz="1400" b="1" u="sng" dirty="0">
              <a:latin typeface="Calibri" panose="020F0502020204030204" pitchFamily="34" charset="0"/>
            </a:endParaRPr>
          </a:p>
          <a:p>
            <a:pPr marL="171450" indent="-171450" algn="just">
              <a:buFontTx/>
              <a:buChar char="-"/>
            </a:pPr>
            <a:r>
              <a:rPr lang="fr-FR" sz="1400" dirty="0">
                <a:latin typeface="Calibri" panose="020F0502020204030204" pitchFamily="34" charset="0"/>
              </a:rPr>
              <a:t>Pelez et émincez finement l’oignon. Nettoyez les champignons et coupez-les en quartiers.</a:t>
            </a:r>
          </a:p>
          <a:p>
            <a:pPr algn="just"/>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Faites chauffer un peu de matière grasse dans une grande poêle. Ajoutez l’oignon et faites-le revenir à feu moyen jusqu’à ce qu’il devienne translucide.</a:t>
            </a:r>
          </a:p>
          <a:p>
            <a:pPr algn="just"/>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Ajoutez les champignons et faites-les revenir 5 à 7 minutes, jusqu’à ce qu’ils soient dorés et que leur eau se soit évaporée. Mettez de côté.</a:t>
            </a:r>
          </a:p>
          <a:p>
            <a:pPr algn="just"/>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Dans la même poêle, saisissez les </a:t>
            </a:r>
            <a:r>
              <a:rPr lang="fr-FR" sz="1400" dirty="0" err="1">
                <a:latin typeface="Calibri" panose="020F0502020204030204" pitchFamily="34" charset="0"/>
              </a:rPr>
              <a:t>spaetzle</a:t>
            </a:r>
            <a:r>
              <a:rPr lang="fr-FR" sz="1400" dirty="0">
                <a:latin typeface="Calibri" panose="020F0502020204030204" pitchFamily="34" charset="0"/>
              </a:rPr>
              <a:t> à feu vif 6-8 minutes en les remuant régulièrement afin qu’ils soient bien dorés sur toutes les faces.</a:t>
            </a:r>
          </a:p>
          <a:p>
            <a:pPr algn="just"/>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Ajoutez le mélange oignon-champignons aux </a:t>
            </a:r>
            <a:r>
              <a:rPr lang="fr-FR" sz="1400" dirty="0" err="1">
                <a:latin typeface="Calibri" panose="020F0502020204030204" pitchFamily="34" charset="0"/>
              </a:rPr>
              <a:t>spaetzle</a:t>
            </a:r>
            <a:r>
              <a:rPr lang="fr-FR" sz="1400" dirty="0">
                <a:latin typeface="Calibri" panose="020F0502020204030204" pitchFamily="34" charset="0"/>
              </a:rPr>
              <a:t> 2 minutes avant la fin de leur cuisson.</a:t>
            </a:r>
          </a:p>
          <a:p>
            <a:pPr algn="just"/>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Parsemez de persil frais ciselé et servez.</a:t>
            </a:r>
          </a:p>
          <a:p>
            <a:pPr algn="just"/>
            <a:endParaRPr lang="en-US" sz="1400" dirty="0">
              <a:latin typeface="Calibri" panose="020F0502020204030204" pitchFamily="34" charset="0"/>
            </a:endParaRPr>
          </a:p>
          <a:p>
            <a:pPr lvl="1" algn="just"/>
            <a:endParaRPr lang="en-US" sz="1400" dirty="0"/>
          </a:p>
          <a:p>
            <a:pPr algn="just"/>
            <a:endParaRPr lang="en-US" sz="1400" dirty="0"/>
          </a:p>
        </p:txBody>
      </p:sp>
    </p:spTree>
    <p:extLst>
      <p:ext uri="{BB962C8B-B14F-4D97-AF65-F5344CB8AC3E}">
        <p14:creationId xmlns:p14="http://schemas.microsoft.com/office/powerpoint/2010/main" val="16721446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11910-1E20-461A-1F0B-768C3E2F2C7A}"/>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0C3A04B-2BD6-E89A-2B95-2DBCE7E319F4}"/>
              </a:ext>
            </a:extLst>
          </p:cNvPr>
          <p:cNvSpPr>
            <a:spLocks noGrp="1"/>
          </p:cNvSpPr>
          <p:nvPr>
            <p:ph type="sldNum" sz="quarter" idx="4"/>
          </p:nvPr>
        </p:nvSpPr>
        <p:spPr/>
        <p:txBody>
          <a:bodyPr/>
          <a:lstStyle/>
          <a:p>
            <a:pPr>
              <a:defRPr/>
            </a:pPr>
            <a:fld id="{B6546EDA-AC4C-4A45-AF53-BF0FE0BAFCCB}" type="slidenum">
              <a:rPr lang="fr-FR">
                <a:solidFill>
                  <a:prstClr val="white"/>
                </a:solidFill>
              </a:rPr>
              <a:pPr>
                <a:defRPr/>
              </a:pPr>
              <a:t>64</a:t>
            </a:fld>
            <a:endParaRPr lang="fr-FR" dirty="0">
              <a:solidFill>
                <a:prstClr val="white"/>
              </a:solidFill>
            </a:endParaRPr>
          </a:p>
        </p:txBody>
      </p:sp>
      <p:sp>
        <p:nvSpPr>
          <p:cNvPr id="8" name="ZoneTexte 7">
            <a:extLst>
              <a:ext uri="{FF2B5EF4-FFF2-40B4-BE49-F238E27FC236}">
                <a16:creationId xmlns:a16="http://schemas.microsoft.com/office/drawing/2014/main" id="{290735ED-FBBE-8C33-7B3A-7BD07B0FB398}"/>
              </a:ext>
            </a:extLst>
          </p:cNvPr>
          <p:cNvSpPr txBox="1"/>
          <p:nvPr/>
        </p:nvSpPr>
        <p:spPr>
          <a:xfrm>
            <a:off x="4791755" y="2037257"/>
            <a:ext cx="2402010" cy="2585323"/>
          </a:xfrm>
          <a:prstGeom prst="rect">
            <a:avLst/>
          </a:prstGeom>
          <a:noFill/>
        </p:spPr>
        <p:txBody>
          <a:bodyPr wrap="square" rtlCol="0">
            <a:spAutoFit/>
          </a:bodyPr>
          <a:lstStyle/>
          <a:p>
            <a:r>
              <a:rPr lang="fr-FR" b="1" u="sng" dirty="0">
                <a:latin typeface="Calibri" panose="020F0502020204030204" pitchFamily="34" charset="0"/>
                <a:cs typeface="Andalus" panose="02020603050405020304" pitchFamily="18" charset="-78"/>
              </a:rPr>
              <a:t>Ingrédients :</a:t>
            </a:r>
          </a:p>
          <a:p>
            <a:endParaRPr lang="fr-FR" b="1" u="sng" dirty="0">
              <a:latin typeface="Calibri" panose="020F0502020204030204" pitchFamily="34" charset="0"/>
              <a:cs typeface="Andalus" panose="02020603050405020304" pitchFamily="18" charset="-78"/>
            </a:endParaRPr>
          </a:p>
          <a:p>
            <a:r>
              <a:rPr lang="fr-FR" sz="1400" dirty="0">
                <a:latin typeface="Calibri" panose="020F0502020204030204" pitchFamily="34" charset="0"/>
                <a:cs typeface="Andalus" panose="02020603050405020304" pitchFamily="18" charset="-78"/>
              </a:rPr>
              <a:t>• 350g de Knepfle              Pierre Schmidt</a:t>
            </a:r>
          </a:p>
          <a:p>
            <a:r>
              <a:rPr lang="fr-FR" sz="1400" dirty="0">
                <a:latin typeface="Calibri" panose="020F0502020204030204" pitchFamily="34" charset="0"/>
                <a:cs typeface="Andalus" panose="02020603050405020304" pitchFamily="18" charset="-78"/>
              </a:rPr>
              <a:t>• Un petit munster blanc</a:t>
            </a:r>
          </a:p>
          <a:p>
            <a:r>
              <a:rPr lang="fr-FR" sz="1400" dirty="0">
                <a:latin typeface="Calibri" panose="020F0502020204030204" pitchFamily="34" charset="0"/>
                <a:cs typeface="Andalus" panose="02020603050405020304" pitchFamily="18" charset="-78"/>
              </a:rPr>
              <a:t>• 50g d’emmental râpé </a:t>
            </a:r>
          </a:p>
          <a:p>
            <a:r>
              <a:rPr lang="fr-FR" sz="1400" dirty="0">
                <a:latin typeface="Calibri" panose="020F0502020204030204" pitchFamily="34" charset="0"/>
                <a:cs typeface="Andalus" panose="02020603050405020304" pitchFamily="18" charset="-78"/>
              </a:rPr>
              <a:t>• 200 ml de crème          liquide entière</a:t>
            </a:r>
          </a:p>
          <a:p>
            <a:r>
              <a:rPr lang="fr-FR" sz="1400" dirty="0">
                <a:latin typeface="Calibri" panose="020F0502020204030204" pitchFamily="34" charset="0"/>
                <a:cs typeface="Andalus" panose="02020603050405020304" pitchFamily="18" charset="-78"/>
              </a:rPr>
              <a:t>• Sel, poivre</a:t>
            </a:r>
          </a:p>
          <a:p>
            <a:r>
              <a:rPr lang="fr-FR" sz="1400" dirty="0">
                <a:latin typeface="Calibri" panose="020F0502020204030204" pitchFamily="34" charset="0"/>
                <a:cs typeface="Andalus" panose="02020603050405020304" pitchFamily="18" charset="-78"/>
              </a:rPr>
              <a:t>• Quelques brins de ciboulette</a:t>
            </a:r>
          </a:p>
          <a:p>
            <a:r>
              <a:rPr lang="fr-FR" sz="1400" dirty="0">
                <a:latin typeface="Calibri" panose="020F0502020204030204" pitchFamily="34" charset="0"/>
                <a:cs typeface="Andalus" panose="02020603050405020304" pitchFamily="18" charset="-78"/>
              </a:rPr>
              <a:t>• Beurre pour la cuisson</a:t>
            </a:r>
          </a:p>
        </p:txBody>
      </p:sp>
      <p:sp>
        <p:nvSpPr>
          <p:cNvPr id="14" name="ZoneTexte 13">
            <a:extLst>
              <a:ext uri="{FF2B5EF4-FFF2-40B4-BE49-F238E27FC236}">
                <a16:creationId xmlns:a16="http://schemas.microsoft.com/office/drawing/2014/main" id="{C32774B1-9055-686A-D147-D6D84975BA74}"/>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5 minutes</a:t>
            </a:r>
          </a:p>
          <a:p>
            <a:r>
              <a:rPr lang="fr-FR" sz="1400" b="1" dirty="0">
                <a:solidFill>
                  <a:srgbClr val="8B2331"/>
                </a:solidFill>
                <a:latin typeface="Calibri" panose="020F0502020204030204" pitchFamily="34" charset="0"/>
              </a:rPr>
              <a:t>Cuisson : 15 minutes</a:t>
            </a:r>
          </a:p>
        </p:txBody>
      </p:sp>
      <p:sp>
        <p:nvSpPr>
          <p:cNvPr id="15" name="ZoneTexte 14">
            <a:extLst>
              <a:ext uri="{FF2B5EF4-FFF2-40B4-BE49-F238E27FC236}">
                <a16:creationId xmlns:a16="http://schemas.microsoft.com/office/drawing/2014/main" id="{B4923CBE-301F-79A8-BA5B-69E28D5C8B38}"/>
              </a:ext>
            </a:extLst>
          </p:cNvPr>
          <p:cNvSpPr txBox="1"/>
          <p:nvPr/>
        </p:nvSpPr>
        <p:spPr>
          <a:xfrm>
            <a:off x="4605875" y="970015"/>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3 personnes</a:t>
            </a:r>
          </a:p>
        </p:txBody>
      </p:sp>
      <p:sp>
        <p:nvSpPr>
          <p:cNvPr id="7" name="Titre 1">
            <a:extLst>
              <a:ext uri="{FF2B5EF4-FFF2-40B4-BE49-F238E27FC236}">
                <a16:creationId xmlns:a16="http://schemas.microsoft.com/office/drawing/2014/main" id="{4AF10C28-7477-C0E9-C20B-28F2DBB47206}"/>
              </a:ext>
            </a:extLst>
          </p:cNvPr>
          <p:cNvSpPr>
            <a:spLocks noGrp="1"/>
          </p:cNvSpPr>
          <p:nvPr>
            <p:ph type="title"/>
          </p:nvPr>
        </p:nvSpPr>
        <p:spPr>
          <a:xfrm>
            <a:off x="5015880" y="278749"/>
            <a:ext cx="6192944" cy="473695"/>
          </a:xfrm>
        </p:spPr>
        <p:txBody>
          <a:bodyPr/>
          <a:lstStyle/>
          <a:p>
            <a:r>
              <a:rPr lang="en-US" sz="2200" dirty="0" err="1"/>
              <a:t>Knepfle</a:t>
            </a:r>
            <a:r>
              <a:rPr lang="en-US" sz="2200" dirty="0"/>
              <a:t> sauce </a:t>
            </a:r>
            <a:r>
              <a:rPr lang="en-US" sz="2200" dirty="0" err="1"/>
              <a:t>fromagère</a:t>
            </a:r>
            <a:endParaRPr lang="fr-FR" sz="2200" dirty="0"/>
          </a:p>
        </p:txBody>
      </p:sp>
      <p:pic>
        <p:nvPicPr>
          <p:cNvPr id="3" name="Image 2">
            <a:extLst>
              <a:ext uri="{FF2B5EF4-FFF2-40B4-BE49-F238E27FC236}">
                <a16:creationId xmlns:a16="http://schemas.microsoft.com/office/drawing/2014/main" id="{424A5141-1F46-94B8-732A-B5490AAA58A4}"/>
              </a:ext>
            </a:extLst>
          </p:cNvPr>
          <p:cNvPicPr>
            <a:picLocks noChangeAspect="1"/>
          </p:cNvPicPr>
          <p:nvPr/>
        </p:nvPicPr>
        <p:blipFill>
          <a:blip r:embed="rId2" cstate="print">
            <a:extLst>
              <a:ext uri="{28A0092B-C50C-407E-A947-70E740481C1C}">
                <a14:useLocalDpi xmlns:a14="http://schemas.microsoft.com/office/drawing/2010/main" val="0"/>
              </a:ext>
            </a:extLst>
          </a:blip>
          <a:srcRect l="5304" r="7126"/>
          <a:stretch>
            <a:fillRect/>
          </a:stretch>
        </p:blipFill>
        <p:spPr>
          <a:xfrm>
            <a:off x="-138541" y="-99392"/>
            <a:ext cx="4778136" cy="6957393"/>
          </a:xfrm>
          <a:prstGeom prst="rect">
            <a:avLst/>
          </a:prstGeom>
        </p:spPr>
      </p:pic>
      <p:sp>
        <p:nvSpPr>
          <p:cNvPr id="13" name="ZoneTexte 12">
            <a:extLst>
              <a:ext uri="{FF2B5EF4-FFF2-40B4-BE49-F238E27FC236}">
                <a16:creationId xmlns:a16="http://schemas.microsoft.com/office/drawing/2014/main" id="{C19F5A34-0ED6-F292-E130-146234E9F474}"/>
              </a:ext>
            </a:extLst>
          </p:cNvPr>
          <p:cNvSpPr txBox="1"/>
          <p:nvPr/>
        </p:nvSpPr>
        <p:spPr>
          <a:xfrm>
            <a:off x="7193763" y="1339347"/>
            <a:ext cx="4614469" cy="3970318"/>
          </a:xfrm>
          <a:prstGeom prst="rect">
            <a:avLst/>
          </a:prstGeom>
          <a:noFill/>
        </p:spPr>
        <p:txBody>
          <a:bodyPr wrap="square" rtlCol="0">
            <a:spAutoFit/>
          </a:bodyPr>
          <a:lstStyle/>
          <a:p>
            <a:r>
              <a:rPr lang="fr-FR" sz="1400" b="1" u="sng" dirty="0">
                <a:latin typeface="Calibri" panose="020F0502020204030204" pitchFamily="34" charset="0"/>
              </a:rPr>
              <a:t>Préparation :</a:t>
            </a:r>
          </a:p>
          <a:p>
            <a:endParaRPr lang="fr-FR" sz="1400" b="1" u="sng" dirty="0">
              <a:latin typeface="Calibri" panose="020F0502020204030204" pitchFamily="34" charset="0"/>
            </a:endParaRPr>
          </a:p>
          <a:p>
            <a:pPr marL="171450" indent="-171450" algn="just">
              <a:buFontTx/>
              <a:buChar char="-"/>
            </a:pPr>
            <a:r>
              <a:rPr lang="fr-FR" sz="1400" dirty="0">
                <a:latin typeface="Calibri" panose="020F0502020204030204" pitchFamily="34" charset="0"/>
              </a:rPr>
              <a:t>Dans une petite casserole, faites chauffer la crème à        feu doux.</a:t>
            </a:r>
          </a:p>
          <a:p>
            <a:pPr algn="just"/>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Ajoutez le munster blanc en morceaux. Remuez régulièrement jusqu’à ce qu’il soit fondu et que la sauce soit homogène. Assaisonnez avec du sel et du poivre.</a:t>
            </a:r>
          </a:p>
          <a:p>
            <a:pPr algn="just"/>
            <a:r>
              <a:rPr lang="fr-FR" sz="1400" dirty="0">
                <a:latin typeface="Calibri" panose="020F0502020204030204" pitchFamily="34" charset="0"/>
              </a:rPr>
              <a:t> </a:t>
            </a:r>
          </a:p>
          <a:p>
            <a:pPr marL="171450" indent="-171450" algn="just">
              <a:buFontTx/>
              <a:buChar char="-"/>
            </a:pPr>
            <a:r>
              <a:rPr lang="fr-FR" sz="1400" dirty="0">
                <a:latin typeface="Calibri" panose="020F0502020204030204" pitchFamily="34" charset="0"/>
              </a:rPr>
              <a:t>Pendant ce temps, faites chauffer un peu de matière grasse dans une poêle et saisissez les knepfle à feu vif 10 minutes en les remuant régulièrement afin qu’ils soient bien dorés sur toutes les faces.</a:t>
            </a:r>
          </a:p>
          <a:p>
            <a:pPr algn="just"/>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Répartissez les knepfle dans les assiettes, nappez généreusement de sauce au fromage puis ajoutez l’emmental râpé en décor avec de la ciboulette ciselée.</a:t>
            </a:r>
          </a:p>
          <a:p>
            <a:pPr algn="just"/>
            <a:endParaRPr lang="en-US" sz="1400" dirty="0">
              <a:latin typeface="Calibri" panose="020F0502020204030204" pitchFamily="34" charset="0"/>
            </a:endParaRPr>
          </a:p>
        </p:txBody>
      </p:sp>
    </p:spTree>
    <p:extLst>
      <p:ext uri="{BB962C8B-B14F-4D97-AF65-F5344CB8AC3E}">
        <p14:creationId xmlns:p14="http://schemas.microsoft.com/office/powerpoint/2010/main" val="30795616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0A8CB-9CDC-484B-7B6C-BF85F30D8060}"/>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06E5DAC-33C3-AF12-423C-C6C7E8287F0A}"/>
              </a:ext>
            </a:extLst>
          </p:cNvPr>
          <p:cNvSpPr>
            <a:spLocks noGrp="1"/>
          </p:cNvSpPr>
          <p:nvPr>
            <p:ph type="sldNum" sz="quarter" idx="4"/>
          </p:nvPr>
        </p:nvSpPr>
        <p:spPr/>
        <p:txBody>
          <a:bodyPr/>
          <a:lstStyle/>
          <a:p>
            <a:pPr>
              <a:defRPr/>
            </a:pPr>
            <a:fld id="{B6546EDA-AC4C-4A45-AF53-BF0FE0BAFCCB}" type="slidenum">
              <a:rPr lang="fr-FR">
                <a:solidFill>
                  <a:prstClr val="white"/>
                </a:solidFill>
              </a:rPr>
              <a:pPr>
                <a:defRPr/>
              </a:pPr>
              <a:t>65</a:t>
            </a:fld>
            <a:endParaRPr lang="fr-FR" dirty="0">
              <a:solidFill>
                <a:prstClr val="white"/>
              </a:solidFill>
            </a:endParaRPr>
          </a:p>
        </p:txBody>
      </p:sp>
      <p:sp>
        <p:nvSpPr>
          <p:cNvPr id="8" name="ZoneTexte 7">
            <a:extLst>
              <a:ext uri="{FF2B5EF4-FFF2-40B4-BE49-F238E27FC236}">
                <a16:creationId xmlns:a16="http://schemas.microsoft.com/office/drawing/2014/main" id="{3FB0AD59-75C8-33BC-9C84-5FEC4CD611F0}"/>
              </a:ext>
            </a:extLst>
          </p:cNvPr>
          <p:cNvSpPr txBox="1"/>
          <p:nvPr/>
        </p:nvSpPr>
        <p:spPr>
          <a:xfrm>
            <a:off x="4791754" y="2037257"/>
            <a:ext cx="2608491" cy="3016210"/>
          </a:xfrm>
          <a:prstGeom prst="rect">
            <a:avLst/>
          </a:prstGeom>
          <a:noFill/>
        </p:spPr>
        <p:txBody>
          <a:bodyPr wrap="square" rtlCol="0">
            <a:spAutoFit/>
          </a:bodyPr>
          <a:lstStyle/>
          <a:p>
            <a:r>
              <a:rPr lang="fr-FR" b="1" u="sng" dirty="0">
                <a:latin typeface="Calibri" panose="020F0502020204030204" pitchFamily="34" charset="0"/>
                <a:cs typeface="Andalus" panose="02020603050405020304" pitchFamily="18" charset="-78"/>
              </a:rPr>
              <a:t>Ingrédients :</a:t>
            </a:r>
          </a:p>
          <a:p>
            <a:endParaRPr lang="fr-FR" b="1" u="sng" dirty="0">
              <a:latin typeface="Calibri" panose="020F0502020204030204" pitchFamily="34" charset="0"/>
              <a:cs typeface="Andalus" panose="02020603050405020304" pitchFamily="18" charset="-78"/>
            </a:endParaRPr>
          </a:p>
          <a:p>
            <a:r>
              <a:rPr lang="fr-FR" sz="1400" dirty="0">
                <a:latin typeface="Calibri" panose="020F0502020204030204" pitchFamily="34" charset="0"/>
                <a:cs typeface="Andalus" panose="02020603050405020304" pitchFamily="18" charset="-78"/>
              </a:rPr>
              <a:t>• 350g de Knepfle Pierre Schmidt</a:t>
            </a:r>
          </a:p>
          <a:p>
            <a:r>
              <a:rPr lang="fr-FR" sz="1400" dirty="0">
                <a:latin typeface="Calibri" panose="020F0502020204030204" pitchFamily="34" charset="0"/>
                <a:cs typeface="Andalus" panose="02020603050405020304" pitchFamily="18" charset="-78"/>
              </a:rPr>
              <a:t>• 30g de parmesan</a:t>
            </a:r>
          </a:p>
          <a:p>
            <a:r>
              <a:rPr lang="fr-FR" sz="1400" dirty="0">
                <a:latin typeface="Calibri" panose="020F0502020204030204" pitchFamily="34" charset="0"/>
                <a:cs typeface="Andalus" panose="02020603050405020304" pitchFamily="18" charset="-78"/>
              </a:rPr>
              <a:t>• 1 gousse d’ail</a:t>
            </a:r>
          </a:p>
          <a:p>
            <a:r>
              <a:rPr lang="fr-FR" sz="1400" dirty="0">
                <a:latin typeface="Calibri" panose="020F0502020204030204" pitchFamily="34" charset="0"/>
                <a:cs typeface="Andalus" panose="02020603050405020304" pitchFamily="18" charset="-78"/>
              </a:rPr>
              <a:t>• 1 échalote</a:t>
            </a:r>
          </a:p>
          <a:p>
            <a:r>
              <a:rPr lang="fr-FR" sz="1400" dirty="0">
                <a:latin typeface="Calibri" panose="020F0502020204030204" pitchFamily="34" charset="0"/>
                <a:cs typeface="Andalus" panose="02020603050405020304" pitchFamily="18" charset="-78"/>
              </a:rPr>
              <a:t>• 10ml d’huile d’olive</a:t>
            </a:r>
          </a:p>
          <a:p>
            <a:r>
              <a:rPr lang="fr-FR" sz="1400" dirty="0">
                <a:latin typeface="Calibri" panose="020F0502020204030204" pitchFamily="34" charset="0"/>
                <a:cs typeface="Andalus" panose="02020603050405020304" pitchFamily="18" charset="-78"/>
              </a:rPr>
              <a:t>• Une noisette de beurre</a:t>
            </a:r>
          </a:p>
          <a:p>
            <a:r>
              <a:rPr lang="fr-FR" sz="1400" dirty="0">
                <a:latin typeface="Calibri" panose="020F0502020204030204" pitchFamily="34" charset="0"/>
                <a:cs typeface="Andalus" panose="02020603050405020304" pitchFamily="18" charset="-78"/>
              </a:rPr>
              <a:t>• 250g de courgettes</a:t>
            </a:r>
          </a:p>
          <a:p>
            <a:r>
              <a:rPr lang="fr-FR" sz="1400" dirty="0">
                <a:latin typeface="Calibri" panose="020F0502020204030204" pitchFamily="34" charset="0"/>
                <a:cs typeface="Andalus" panose="02020603050405020304" pitchFamily="18" charset="-78"/>
              </a:rPr>
              <a:t>• 50ml de lait demi-écrémé</a:t>
            </a:r>
          </a:p>
          <a:p>
            <a:r>
              <a:rPr lang="fr-FR" sz="1400" dirty="0">
                <a:latin typeface="Calibri" panose="020F0502020204030204" pitchFamily="34" charset="0"/>
                <a:cs typeface="Andalus" panose="02020603050405020304" pitchFamily="18" charset="-78"/>
              </a:rPr>
              <a:t>• 10 feuilles de basilic frais</a:t>
            </a:r>
          </a:p>
          <a:p>
            <a:r>
              <a:rPr lang="fr-FR" sz="1400" dirty="0">
                <a:latin typeface="Calibri" panose="020F0502020204030204" pitchFamily="34" charset="0"/>
                <a:cs typeface="Andalus" panose="02020603050405020304" pitchFamily="18" charset="-78"/>
              </a:rPr>
              <a:t>• Sel, poivre</a:t>
            </a:r>
          </a:p>
          <a:p>
            <a:r>
              <a:rPr lang="fr-FR" sz="1400" dirty="0">
                <a:latin typeface="Calibri" panose="020F0502020204030204" pitchFamily="34" charset="0"/>
                <a:cs typeface="Andalus" panose="02020603050405020304" pitchFamily="18" charset="-78"/>
              </a:rPr>
              <a:t>• Graines de courge (optionnel)</a:t>
            </a:r>
          </a:p>
        </p:txBody>
      </p:sp>
      <p:sp>
        <p:nvSpPr>
          <p:cNvPr id="14" name="ZoneTexte 13">
            <a:extLst>
              <a:ext uri="{FF2B5EF4-FFF2-40B4-BE49-F238E27FC236}">
                <a16:creationId xmlns:a16="http://schemas.microsoft.com/office/drawing/2014/main" id="{8CD51ED3-CAF2-E720-01CF-FDC7717CF237}"/>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10 minutes</a:t>
            </a:r>
          </a:p>
          <a:p>
            <a:r>
              <a:rPr lang="fr-FR" sz="1400" b="1" dirty="0">
                <a:solidFill>
                  <a:srgbClr val="8B2331"/>
                </a:solidFill>
                <a:latin typeface="Calibri" panose="020F0502020204030204" pitchFamily="34" charset="0"/>
              </a:rPr>
              <a:t>Cuisson : 35 minutes</a:t>
            </a:r>
          </a:p>
        </p:txBody>
      </p:sp>
      <p:sp>
        <p:nvSpPr>
          <p:cNvPr id="15" name="ZoneTexte 14">
            <a:extLst>
              <a:ext uri="{FF2B5EF4-FFF2-40B4-BE49-F238E27FC236}">
                <a16:creationId xmlns:a16="http://schemas.microsoft.com/office/drawing/2014/main" id="{2F360316-3863-15F9-C8F0-8203E9805737}"/>
              </a:ext>
            </a:extLst>
          </p:cNvPr>
          <p:cNvSpPr txBox="1"/>
          <p:nvPr/>
        </p:nvSpPr>
        <p:spPr>
          <a:xfrm>
            <a:off x="4605875" y="970015"/>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3 personnes</a:t>
            </a:r>
          </a:p>
        </p:txBody>
      </p:sp>
      <p:sp>
        <p:nvSpPr>
          <p:cNvPr id="7" name="Titre 1">
            <a:extLst>
              <a:ext uri="{FF2B5EF4-FFF2-40B4-BE49-F238E27FC236}">
                <a16:creationId xmlns:a16="http://schemas.microsoft.com/office/drawing/2014/main" id="{1B7A4E3A-0287-BAA6-DBDB-784F29E76297}"/>
              </a:ext>
            </a:extLst>
          </p:cNvPr>
          <p:cNvSpPr>
            <a:spLocks noGrp="1"/>
          </p:cNvSpPr>
          <p:nvPr>
            <p:ph type="title"/>
          </p:nvPr>
        </p:nvSpPr>
        <p:spPr>
          <a:xfrm>
            <a:off x="5015880" y="210266"/>
            <a:ext cx="6192944" cy="473695"/>
          </a:xfrm>
        </p:spPr>
        <p:txBody>
          <a:bodyPr/>
          <a:lstStyle/>
          <a:p>
            <a:r>
              <a:rPr lang="en-US" sz="2200" dirty="0" err="1"/>
              <a:t>Knepfle</a:t>
            </a:r>
            <a:r>
              <a:rPr lang="en-US" sz="2200" dirty="0"/>
              <a:t> à la crème de </a:t>
            </a:r>
            <a:r>
              <a:rPr lang="en-US" sz="2200" dirty="0" err="1"/>
              <a:t>courgettes</a:t>
            </a:r>
            <a:endParaRPr lang="fr-FR" sz="2200" dirty="0"/>
          </a:p>
        </p:txBody>
      </p:sp>
      <p:pic>
        <p:nvPicPr>
          <p:cNvPr id="3" name="Image 2">
            <a:extLst>
              <a:ext uri="{FF2B5EF4-FFF2-40B4-BE49-F238E27FC236}">
                <a16:creationId xmlns:a16="http://schemas.microsoft.com/office/drawing/2014/main" id="{37F7C288-9E8F-A0F6-3062-E79BC90893C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113" y="-6639"/>
            <a:ext cx="4581708" cy="6871277"/>
          </a:xfrm>
          <a:prstGeom prst="rect">
            <a:avLst/>
          </a:prstGeom>
        </p:spPr>
      </p:pic>
      <p:sp>
        <p:nvSpPr>
          <p:cNvPr id="13" name="ZoneTexte 12">
            <a:extLst>
              <a:ext uri="{FF2B5EF4-FFF2-40B4-BE49-F238E27FC236}">
                <a16:creationId xmlns:a16="http://schemas.microsoft.com/office/drawing/2014/main" id="{D3FA839F-BC05-6987-93F7-EC825C7871F9}"/>
              </a:ext>
            </a:extLst>
          </p:cNvPr>
          <p:cNvSpPr txBox="1"/>
          <p:nvPr/>
        </p:nvSpPr>
        <p:spPr>
          <a:xfrm>
            <a:off x="7222520" y="955169"/>
            <a:ext cx="4742921" cy="5786199"/>
          </a:xfrm>
          <a:prstGeom prst="rect">
            <a:avLst/>
          </a:prstGeom>
          <a:noFill/>
        </p:spPr>
        <p:txBody>
          <a:bodyPr wrap="square" rtlCol="0">
            <a:spAutoFit/>
          </a:bodyPr>
          <a:lstStyle/>
          <a:p>
            <a:r>
              <a:rPr lang="fr-FR" sz="1400" b="1" u="sng" dirty="0">
                <a:latin typeface="Calibri" panose="020F0502020204030204" pitchFamily="34" charset="0"/>
              </a:rPr>
              <a:t>Préparation :</a:t>
            </a:r>
          </a:p>
          <a:p>
            <a:endParaRPr lang="fr-FR" sz="1400" b="1" u="sng" dirty="0">
              <a:latin typeface="Calibri" panose="020F0502020204030204" pitchFamily="34" charset="0"/>
            </a:endParaRPr>
          </a:p>
          <a:p>
            <a:pPr marL="171450" indent="-171450" algn="just">
              <a:buFontTx/>
              <a:buChar char="-"/>
            </a:pPr>
            <a:r>
              <a:rPr lang="fr-FR" sz="1300" dirty="0">
                <a:latin typeface="Calibri" panose="020F0502020204030204" pitchFamily="34" charset="0"/>
              </a:rPr>
              <a:t>Faites chauffer l’huile d’olive dans une petite casserole et faites-y dorer l’échalote émincée et la gousse d’ail pressée jusqu’à ce qu’elles soient bien dorées.</a:t>
            </a:r>
          </a:p>
          <a:p>
            <a:pPr algn="just"/>
            <a:endParaRPr lang="fr-FR" sz="1300" dirty="0">
              <a:latin typeface="Calibri" panose="020F0502020204030204" pitchFamily="34" charset="0"/>
            </a:endParaRPr>
          </a:p>
          <a:p>
            <a:pPr marL="171450" indent="-171450" algn="just">
              <a:buFontTx/>
              <a:buChar char="-"/>
            </a:pPr>
            <a:r>
              <a:rPr lang="fr-FR" sz="1300" dirty="0">
                <a:latin typeface="Calibri" panose="020F0502020204030204" pitchFamily="34" charset="0"/>
              </a:rPr>
              <a:t>Ajoutez 150g de courgette coupée en petits cubes, une pincée de sel et 2 pincées de poivre. Laissez cuire à couvert pendant 10 minutes en remuant régulièrement.</a:t>
            </a:r>
          </a:p>
          <a:p>
            <a:pPr algn="just"/>
            <a:endParaRPr lang="fr-FR" sz="1300" dirty="0">
              <a:latin typeface="Calibri" panose="020F0502020204030204" pitchFamily="34" charset="0"/>
            </a:endParaRPr>
          </a:p>
          <a:p>
            <a:pPr marL="171450" indent="-171450" algn="just">
              <a:buFontTx/>
              <a:buChar char="-"/>
            </a:pPr>
            <a:r>
              <a:rPr lang="fr-FR" sz="1300" dirty="0">
                <a:latin typeface="Calibri" panose="020F0502020204030204" pitchFamily="34" charset="0"/>
              </a:rPr>
              <a:t>Ajoutez le lait et poursuivez la cuisson pendant 10 minutes supplémentaires en remuant de temps en temps. Ajoutez les feuilles de basilic frais et le parmesan râpé.</a:t>
            </a:r>
          </a:p>
          <a:p>
            <a:pPr marL="171450" indent="-171450" algn="just">
              <a:buFontTx/>
              <a:buChar char="-"/>
            </a:pPr>
            <a:endParaRPr lang="fr-FR" sz="1300" dirty="0">
              <a:latin typeface="Calibri" panose="020F0502020204030204" pitchFamily="34" charset="0"/>
            </a:endParaRPr>
          </a:p>
          <a:p>
            <a:pPr marL="171450" indent="-171450" algn="just">
              <a:buFontTx/>
              <a:buChar char="-"/>
            </a:pPr>
            <a:r>
              <a:rPr lang="fr-FR" sz="1300" dirty="0">
                <a:latin typeface="Calibri" panose="020F0502020204030204" pitchFamily="34" charset="0"/>
              </a:rPr>
              <a:t>Dans un mixeur ou à l’aide d’un mixeur-plongeur, mixez jusqu’à obtention d’une sauce bien lisse.</a:t>
            </a:r>
          </a:p>
          <a:p>
            <a:pPr marL="171450" indent="-171450" algn="just">
              <a:buFontTx/>
              <a:buChar char="-"/>
            </a:pPr>
            <a:endParaRPr lang="fr-FR" sz="1300" dirty="0">
              <a:latin typeface="Calibri" panose="020F0502020204030204" pitchFamily="34" charset="0"/>
            </a:endParaRPr>
          </a:p>
          <a:p>
            <a:pPr marL="171450" indent="-171450" algn="just">
              <a:buFontTx/>
              <a:buChar char="-"/>
            </a:pPr>
            <a:r>
              <a:rPr lang="fr-FR" sz="1300" dirty="0">
                <a:latin typeface="Calibri" panose="020F0502020204030204" pitchFamily="34" charset="0"/>
              </a:rPr>
              <a:t>Coupez le reste des courgettes en petits cubes et faites-les revenir 10 minutes à la poêle dans un filet d’huile d’olive. Faites chauffer une noisette de beurre dans une poêle et faites-y dorer les knepfle pendant 8-10 minutes.</a:t>
            </a:r>
          </a:p>
          <a:p>
            <a:pPr algn="just"/>
            <a:endParaRPr lang="fr-FR" sz="1300" dirty="0">
              <a:latin typeface="Calibri" panose="020F0502020204030204" pitchFamily="34" charset="0"/>
            </a:endParaRPr>
          </a:p>
          <a:p>
            <a:pPr marL="171450" indent="-171450" algn="just">
              <a:buFontTx/>
              <a:buChar char="-"/>
            </a:pPr>
            <a:r>
              <a:rPr lang="fr-FR" sz="1300" dirty="0">
                <a:latin typeface="Calibri" panose="020F0502020204030204" pitchFamily="34" charset="0"/>
              </a:rPr>
              <a:t>Pour servir, disposez les knepfle dans le fond de l’assiette, versez-y la sauce puis quelques courgettes grillées, et enfin décorez de parmesan râpé et de quelques graines de courge</a:t>
            </a:r>
            <a:r>
              <a:rPr lang="fr-FR" sz="1400" dirty="0">
                <a:latin typeface="Calibri" panose="020F0502020204030204" pitchFamily="34" charset="0"/>
              </a:rPr>
              <a:t>.</a:t>
            </a:r>
          </a:p>
          <a:p>
            <a:pPr algn="just"/>
            <a:endParaRPr lang="en-US" sz="1400" dirty="0">
              <a:latin typeface="Calibri" panose="020F0502020204030204" pitchFamily="34" charset="0"/>
            </a:endParaRPr>
          </a:p>
          <a:p>
            <a:pPr lvl="1" algn="just"/>
            <a:endParaRPr lang="en-US" sz="1400" dirty="0"/>
          </a:p>
          <a:p>
            <a:pPr algn="just"/>
            <a:endParaRPr lang="en-US" sz="1400" dirty="0"/>
          </a:p>
        </p:txBody>
      </p:sp>
    </p:spTree>
    <p:extLst>
      <p:ext uri="{BB962C8B-B14F-4D97-AF65-F5344CB8AC3E}">
        <p14:creationId xmlns:p14="http://schemas.microsoft.com/office/powerpoint/2010/main" val="9199307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35D5129-0876-1343-4A5E-2F29D3C79647}"/>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1D13D0C-9681-E87B-9E49-D29BDE8FB132}"/>
              </a:ext>
            </a:extLst>
          </p:cNvPr>
          <p:cNvSpPr>
            <a:spLocks noGrp="1"/>
          </p:cNvSpPr>
          <p:nvPr>
            <p:ph type="sldNum" sz="quarter" idx="4"/>
          </p:nvPr>
        </p:nvSpPr>
        <p:spPr/>
        <p:txBody>
          <a:bodyPr/>
          <a:lstStyle/>
          <a:p>
            <a:pPr>
              <a:defRPr/>
            </a:pPr>
            <a:fld id="{B6546EDA-AC4C-4A45-AF53-BF0FE0BAFCCB}" type="slidenum">
              <a:rPr lang="fr-FR">
                <a:solidFill>
                  <a:prstClr val="white"/>
                </a:solidFill>
              </a:rPr>
              <a:pPr>
                <a:defRPr/>
              </a:pPr>
              <a:t>66</a:t>
            </a:fld>
            <a:endParaRPr lang="fr-FR" dirty="0">
              <a:solidFill>
                <a:prstClr val="white"/>
              </a:solidFill>
            </a:endParaRPr>
          </a:p>
        </p:txBody>
      </p:sp>
      <p:sp>
        <p:nvSpPr>
          <p:cNvPr id="8" name="ZoneTexte 7">
            <a:extLst>
              <a:ext uri="{FF2B5EF4-FFF2-40B4-BE49-F238E27FC236}">
                <a16:creationId xmlns:a16="http://schemas.microsoft.com/office/drawing/2014/main" id="{6D8FF444-BDFA-F75C-8C65-E15D7AE0C2FA}"/>
              </a:ext>
            </a:extLst>
          </p:cNvPr>
          <p:cNvSpPr txBox="1"/>
          <p:nvPr/>
        </p:nvSpPr>
        <p:spPr>
          <a:xfrm>
            <a:off x="4750879" y="2374101"/>
            <a:ext cx="2065201" cy="2739211"/>
          </a:xfrm>
          <a:prstGeom prst="rect">
            <a:avLst/>
          </a:prstGeom>
          <a:noFill/>
        </p:spPr>
        <p:txBody>
          <a:bodyPr wrap="square" rtlCol="0">
            <a:spAutoFit/>
          </a:bodyPr>
          <a:lstStyle/>
          <a:p>
            <a:r>
              <a:rPr lang="fr-FR"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171450" indent="-171450">
              <a:buFont typeface="Arial" panose="020B0604020202020204" pitchFamily="34" charset="0"/>
              <a:buChar char="•"/>
            </a:pPr>
            <a:r>
              <a:rPr lang="en-US" sz="1400" dirty="0">
                <a:latin typeface="Calibri" panose="020F0502020204030204" pitchFamily="34" charset="0"/>
              </a:rPr>
              <a:t>1 kg de </a:t>
            </a:r>
            <a:r>
              <a:rPr lang="en-US" sz="1400" dirty="0" err="1">
                <a:latin typeface="Calibri" panose="020F0502020204030204" pitchFamily="34" charset="0"/>
              </a:rPr>
              <a:t>pissenlits</a:t>
            </a:r>
            <a:r>
              <a:rPr lang="en-US" sz="1400" dirty="0">
                <a:latin typeface="Calibri" panose="020F0502020204030204" pitchFamily="34" charset="0"/>
              </a:rPr>
              <a:t> (</a:t>
            </a:r>
            <a:r>
              <a:rPr lang="en-US" sz="1400" dirty="0" err="1">
                <a:latin typeface="Calibri" panose="020F0502020204030204" pitchFamily="34" charset="0"/>
              </a:rPr>
              <a:t>ou</a:t>
            </a:r>
            <a:r>
              <a:rPr lang="en-US" sz="1400" dirty="0">
                <a:latin typeface="Calibri" panose="020F0502020204030204" pitchFamily="34" charset="0"/>
              </a:rPr>
              <a:t> salade frisée)</a:t>
            </a:r>
          </a:p>
          <a:p>
            <a:pPr marL="171450" indent="-171450">
              <a:buFont typeface="Arial" panose="020B0604020202020204" pitchFamily="34" charset="0"/>
              <a:buChar char="•"/>
            </a:pPr>
            <a:r>
              <a:rPr lang="en-US" sz="1400" dirty="0">
                <a:latin typeface="Calibri" panose="020F0502020204030204" pitchFamily="34" charset="0"/>
              </a:rPr>
              <a:t>100 g de timbres de lardons Pierre Schmidt</a:t>
            </a:r>
          </a:p>
          <a:p>
            <a:pPr marL="171450" indent="-171450">
              <a:buFont typeface="Arial" panose="020B0604020202020204" pitchFamily="34" charset="0"/>
              <a:buChar char="•"/>
            </a:pPr>
            <a:r>
              <a:rPr lang="en-US" sz="1400" dirty="0">
                <a:latin typeface="Calibri" panose="020F0502020204030204" pitchFamily="34" charset="0"/>
              </a:rPr>
              <a:t>1 </a:t>
            </a:r>
            <a:r>
              <a:rPr lang="en-US" sz="1400" dirty="0" err="1">
                <a:latin typeface="Calibri" panose="020F0502020204030204" pitchFamily="34" charset="0"/>
              </a:rPr>
              <a:t>oignon</a:t>
            </a:r>
            <a:r>
              <a:rPr lang="en-US" sz="1400" dirty="0">
                <a:latin typeface="Calibri" panose="020F0502020204030204" pitchFamily="34" charset="0"/>
              </a:rPr>
              <a:t> </a:t>
            </a:r>
            <a:r>
              <a:rPr lang="en-US" sz="1400" dirty="0" err="1">
                <a:latin typeface="Calibri" panose="020F0502020204030204" pitchFamily="34" charset="0"/>
              </a:rPr>
              <a:t>cébetté</a:t>
            </a:r>
            <a:endParaRPr lang="en-US" sz="1400" dirty="0">
              <a:latin typeface="Calibri" panose="020F0502020204030204" pitchFamily="34" charset="0"/>
            </a:endParaRPr>
          </a:p>
          <a:p>
            <a:pPr marL="171450" indent="-171450">
              <a:buFont typeface="Arial" panose="020B0604020202020204" pitchFamily="34" charset="0"/>
              <a:buChar char="•"/>
            </a:pPr>
            <a:r>
              <a:rPr lang="en-US" sz="1400" dirty="0">
                <a:latin typeface="Calibri" panose="020F0502020204030204" pitchFamily="34" charset="0"/>
              </a:rPr>
              <a:t>4 c. à soupe de </a:t>
            </a:r>
            <a:r>
              <a:rPr lang="en-US" sz="1400" dirty="0" err="1">
                <a:latin typeface="Calibri" panose="020F0502020204030204" pitchFamily="34" charset="0"/>
              </a:rPr>
              <a:t>vinaigre</a:t>
            </a:r>
            <a:r>
              <a:rPr lang="en-US" sz="1400" dirty="0">
                <a:latin typeface="Calibri" panose="020F0502020204030204" pitchFamily="34" charset="0"/>
              </a:rPr>
              <a:t> de </a:t>
            </a:r>
            <a:r>
              <a:rPr lang="en-US" sz="1400" dirty="0" err="1">
                <a:latin typeface="Calibri" panose="020F0502020204030204" pitchFamily="34" charset="0"/>
              </a:rPr>
              <a:t>miel</a:t>
            </a:r>
            <a:r>
              <a:rPr lang="en-US" sz="1400" dirty="0">
                <a:latin typeface="Calibri" panose="020F0502020204030204" pitchFamily="34" charset="0"/>
              </a:rPr>
              <a:t> (type </a:t>
            </a:r>
            <a:r>
              <a:rPr lang="en-US" sz="1400" dirty="0" err="1">
                <a:latin typeface="Calibri" panose="020F0502020204030204" pitchFamily="34" charset="0"/>
              </a:rPr>
              <a:t>Melfort</a:t>
            </a:r>
            <a:r>
              <a:rPr lang="en-US" sz="1400" dirty="0">
                <a:latin typeface="Calibri" panose="020F0502020204030204" pitchFamily="34" charset="0"/>
              </a:rPr>
              <a:t>)</a:t>
            </a:r>
          </a:p>
          <a:p>
            <a:pPr marL="171450" indent="-171450">
              <a:buFont typeface="Arial" panose="020B0604020202020204" pitchFamily="34" charset="0"/>
              <a:buChar char="•"/>
            </a:pPr>
            <a:r>
              <a:rPr lang="en-US" sz="1400" dirty="0">
                <a:latin typeface="Calibri" panose="020F0502020204030204" pitchFamily="34" charset="0"/>
              </a:rPr>
              <a:t>6 </a:t>
            </a:r>
            <a:r>
              <a:rPr lang="en-US" sz="1400" dirty="0" err="1">
                <a:latin typeface="Calibri" panose="020F0502020204030204" pitchFamily="34" charset="0"/>
              </a:rPr>
              <a:t>oeufs</a:t>
            </a:r>
            <a:r>
              <a:rPr lang="en-US" sz="1400" dirty="0">
                <a:latin typeface="Calibri" panose="020F0502020204030204" pitchFamily="34" charset="0"/>
              </a:rPr>
              <a:t> </a:t>
            </a:r>
            <a:r>
              <a:rPr lang="en-US" sz="1400" dirty="0" err="1">
                <a:latin typeface="Calibri" panose="020F0502020204030204" pitchFamily="34" charset="0"/>
              </a:rPr>
              <a:t>durs</a:t>
            </a:r>
            <a:endParaRPr lang="en-US" sz="1400" dirty="0">
              <a:latin typeface="Calibri" panose="020F0502020204030204" pitchFamily="34" charset="0"/>
            </a:endParaRPr>
          </a:p>
          <a:p>
            <a:pPr marL="171450" indent="-171450">
              <a:buFont typeface="Arial" panose="020B0604020202020204" pitchFamily="34" charset="0"/>
              <a:buChar char="•"/>
            </a:pPr>
            <a:r>
              <a:rPr lang="en-US" sz="1400" dirty="0">
                <a:latin typeface="Calibri" panose="020F0502020204030204" pitchFamily="34" charset="0"/>
              </a:rPr>
              <a:t>50 g de </a:t>
            </a:r>
            <a:r>
              <a:rPr lang="en-US" sz="1400" dirty="0" err="1">
                <a:latin typeface="Calibri" panose="020F0502020204030204" pitchFamily="34" charset="0"/>
              </a:rPr>
              <a:t>croûtons</a:t>
            </a:r>
            <a:r>
              <a:rPr lang="en-US" sz="1400" dirty="0">
                <a:latin typeface="Calibri" panose="020F0502020204030204" pitchFamily="34" charset="0"/>
              </a:rPr>
              <a:t> </a:t>
            </a:r>
            <a:r>
              <a:rPr lang="en-US" sz="1400" dirty="0" err="1">
                <a:latin typeface="Calibri" panose="020F0502020204030204" pitchFamily="34" charset="0"/>
              </a:rPr>
              <a:t>grillés</a:t>
            </a:r>
            <a:r>
              <a:rPr lang="en-US" sz="1400" dirty="0">
                <a:latin typeface="Calibri" panose="020F0502020204030204" pitchFamily="34" charset="0"/>
              </a:rPr>
              <a:t> au beurre</a:t>
            </a:r>
          </a:p>
        </p:txBody>
      </p:sp>
      <p:sp>
        <p:nvSpPr>
          <p:cNvPr id="14" name="ZoneTexte 13">
            <a:extLst>
              <a:ext uri="{FF2B5EF4-FFF2-40B4-BE49-F238E27FC236}">
                <a16:creationId xmlns:a16="http://schemas.microsoft.com/office/drawing/2014/main" id="{CA9A9F8B-EC21-2A24-5AB9-5A5783E9B161}"/>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20 minutes</a:t>
            </a:r>
          </a:p>
          <a:p>
            <a:r>
              <a:rPr lang="fr-FR" sz="1400" b="1" dirty="0">
                <a:solidFill>
                  <a:srgbClr val="8B2331"/>
                </a:solidFill>
                <a:latin typeface="Calibri" panose="020F0502020204030204" pitchFamily="34" charset="0"/>
              </a:rPr>
              <a:t>Cuisson : 5 minutes</a:t>
            </a:r>
          </a:p>
        </p:txBody>
      </p:sp>
      <p:sp>
        <p:nvSpPr>
          <p:cNvPr id="15" name="ZoneTexte 14">
            <a:extLst>
              <a:ext uri="{FF2B5EF4-FFF2-40B4-BE49-F238E27FC236}">
                <a16:creationId xmlns:a16="http://schemas.microsoft.com/office/drawing/2014/main" id="{192C6149-F6A3-98EB-760E-F9FD4A14A4DF}"/>
              </a:ext>
            </a:extLst>
          </p:cNvPr>
          <p:cNvSpPr txBox="1"/>
          <p:nvPr/>
        </p:nvSpPr>
        <p:spPr>
          <a:xfrm>
            <a:off x="4605875" y="970015"/>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4 à 6 personnes</a:t>
            </a:r>
          </a:p>
        </p:txBody>
      </p:sp>
      <p:sp>
        <p:nvSpPr>
          <p:cNvPr id="7" name="Titre 1">
            <a:extLst>
              <a:ext uri="{FF2B5EF4-FFF2-40B4-BE49-F238E27FC236}">
                <a16:creationId xmlns:a16="http://schemas.microsoft.com/office/drawing/2014/main" id="{2ED169F3-F885-A8FD-6C1F-CE845ED58CB6}"/>
              </a:ext>
            </a:extLst>
          </p:cNvPr>
          <p:cNvSpPr>
            <a:spLocks noGrp="1"/>
          </p:cNvSpPr>
          <p:nvPr>
            <p:ph type="title"/>
          </p:nvPr>
        </p:nvSpPr>
        <p:spPr>
          <a:xfrm>
            <a:off x="4943872" y="204978"/>
            <a:ext cx="6192944" cy="473695"/>
          </a:xfrm>
        </p:spPr>
        <p:txBody>
          <a:bodyPr/>
          <a:lstStyle/>
          <a:p>
            <a:r>
              <a:rPr lang="en-US" sz="2200" dirty="0"/>
              <a:t>Salade de </a:t>
            </a:r>
            <a:r>
              <a:rPr lang="en-US" sz="2200" dirty="0" err="1"/>
              <a:t>pissenlits</a:t>
            </a:r>
            <a:r>
              <a:rPr lang="en-US" sz="2200" dirty="0"/>
              <a:t> aux lardons</a:t>
            </a:r>
            <a:endParaRPr lang="fr-FR" sz="2200" dirty="0"/>
          </a:p>
        </p:txBody>
      </p:sp>
      <p:pic>
        <p:nvPicPr>
          <p:cNvPr id="3" name="Image 2">
            <a:extLst>
              <a:ext uri="{FF2B5EF4-FFF2-40B4-BE49-F238E27FC236}">
                <a16:creationId xmlns:a16="http://schemas.microsoft.com/office/drawing/2014/main" id="{6D62BA03-CCBE-4834-577C-60B937912AE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3637" y="-21567"/>
            <a:ext cx="4600756" cy="6901134"/>
          </a:xfrm>
          <a:prstGeom prst="rect">
            <a:avLst/>
          </a:prstGeom>
        </p:spPr>
      </p:pic>
      <p:sp>
        <p:nvSpPr>
          <p:cNvPr id="13" name="ZoneTexte 12">
            <a:extLst>
              <a:ext uri="{FF2B5EF4-FFF2-40B4-BE49-F238E27FC236}">
                <a16:creationId xmlns:a16="http://schemas.microsoft.com/office/drawing/2014/main" id="{42AD8B70-C978-A525-8CBD-6C65E9F68E0B}"/>
              </a:ext>
            </a:extLst>
          </p:cNvPr>
          <p:cNvSpPr txBox="1"/>
          <p:nvPr/>
        </p:nvSpPr>
        <p:spPr>
          <a:xfrm>
            <a:off x="7093912" y="1699370"/>
            <a:ext cx="4742921" cy="4154984"/>
          </a:xfrm>
          <a:prstGeom prst="rect">
            <a:avLst/>
          </a:prstGeom>
          <a:noFill/>
        </p:spPr>
        <p:txBody>
          <a:bodyPr wrap="square" rtlCol="0">
            <a:spAutoFit/>
          </a:bodyPr>
          <a:lstStyle/>
          <a:p>
            <a:r>
              <a:rPr lang="fr-FR" b="1" u="sng" dirty="0">
                <a:latin typeface="Calibri" panose="020F0502020204030204" pitchFamily="34" charset="0"/>
              </a:rPr>
              <a:t>Préparation :</a:t>
            </a:r>
          </a:p>
          <a:p>
            <a:endParaRPr lang="fr-FR" b="1" u="sng" dirty="0">
              <a:latin typeface="Calibri" panose="020F0502020204030204" pitchFamily="34" charset="0"/>
            </a:endParaRPr>
          </a:p>
          <a:p>
            <a:pPr marL="171450" indent="-171450" algn="just">
              <a:buFontTx/>
              <a:buChar char="-"/>
            </a:pPr>
            <a:r>
              <a:rPr lang="en-US" sz="1400" dirty="0">
                <a:latin typeface="Calibri" panose="020F0502020204030204" pitchFamily="34" charset="0"/>
              </a:rPr>
              <a:t>Lavez la salade, </a:t>
            </a:r>
            <a:r>
              <a:rPr lang="en-US" sz="1400" dirty="0" err="1">
                <a:latin typeface="Calibri" panose="020F0502020204030204" pitchFamily="34" charset="0"/>
              </a:rPr>
              <a:t>puis</a:t>
            </a:r>
            <a:r>
              <a:rPr lang="en-US" sz="1400" dirty="0">
                <a:latin typeface="Calibri" panose="020F0502020204030204" pitchFamily="34" charset="0"/>
              </a:rPr>
              <a:t> </a:t>
            </a:r>
            <a:r>
              <a:rPr lang="en-US" sz="1400" dirty="0" err="1">
                <a:latin typeface="Calibri" panose="020F0502020204030204" pitchFamily="34" charset="0"/>
              </a:rPr>
              <a:t>essorez</a:t>
            </a:r>
            <a:r>
              <a:rPr lang="en-US" sz="1400" dirty="0">
                <a:latin typeface="Calibri" panose="020F0502020204030204" pitchFamily="34" charset="0"/>
              </a:rPr>
              <a:t>-la </a:t>
            </a:r>
            <a:r>
              <a:rPr lang="en-US" sz="1400" dirty="0" err="1">
                <a:latin typeface="Calibri" panose="020F0502020204030204" pitchFamily="34" charset="0"/>
              </a:rPr>
              <a:t>soigneusement</a:t>
            </a:r>
            <a:r>
              <a:rPr lang="en-US" sz="1400" dirty="0">
                <a:latin typeface="Calibri" panose="020F0502020204030204" pitchFamily="34" charset="0"/>
              </a:rPr>
              <a:t>. </a:t>
            </a:r>
            <a:r>
              <a:rPr lang="en-US" sz="1400" dirty="0" err="1">
                <a:latin typeface="Calibri" panose="020F0502020204030204" pitchFamily="34" charset="0"/>
              </a:rPr>
              <a:t>Faites</a:t>
            </a:r>
            <a:r>
              <a:rPr lang="en-US" sz="1400" dirty="0">
                <a:latin typeface="Calibri" panose="020F0502020204030204" pitchFamily="34" charset="0"/>
              </a:rPr>
              <a:t> </a:t>
            </a:r>
            <a:r>
              <a:rPr lang="en-US" sz="1400" dirty="0" err="1">
                <a:latin typeface="Calibri" panose="020F0502020204030204" pitchFamily="34" charset="0"/>
              </a:rPr>
              <a:t>revenir</a:t>
            </a:r>
            <a:r>
              <a:rPr lang="en-US" sz="1400" dirty="0">
                <a:latin typeface="Calibri" panose="020F0502020204030204" pitchFamily="34" charset="0"/>
              </a:rPr>
              <a:t> les lardons dans </a:t>
            </a:r>
            <a:r>
              <a:rPr lang="en-US" sz="1400" dirty="0" err="1">
                <a:latin typeface="Calibri" panose="020F0502020204030204" pitchFamily="34" charset="0"/>
              </a:rPr>
              <a:t>une</a:t>
            </a:r>
            <a:r>
              <a:rPr lang="en-US" sz="1400" dirty="0">
                <a:latin typeface="Calibri" panose="020F0502020204030204" pitchFamily="34" charset="0"/>
              </a:rPr>
              <a:t> </a:t>
            </a:r>
            <a:r>
              <a:rPr lang="en-US" sz="1400" dirty="0" err="1">
                <a:latin typeface="Calibri" panose="020F0502020204030204" pitchFamily="34" charset="0"/>
              </a:rPr>
              <a:t>poêle</a:t>
            </a:r>
            <a:r>
              <a:rPr lang="en-US" sz="1400" dirty="0">
                <a:latin typeface="Calibri" panose="020F0502020204030204" pitchFamily="34" charset="0"/>
              </a:rPr>
              <a:t> bien </a:t>
            </a:r>
            <a:r>
              <a:rPr lang="en-US" sz="1400" dirty="0" err="1">
                <a:latin typeface="Calibri" panose="020F0502020204030204" pitchFamily="34" charset="0"/>
              </a:rPr>
              <a:t>chaude</a:t>
            </a:r>
            <a:r>
              <a:rPr lang="en-US" sz="1400" dirty="0">
                <a:latin typeface="Calibri" panose="020F0502020204030204" pitchFamily="34" charset="0"/>
              </a:rPr>
              <a:t> </a:t>
            </a:r>
            <a:r>
              <a:rPr lang="en-US" sz="1400" dirty="0" err="1">
                <a:latin typeface="Calibri" panose="020F0502020204030204" pitchFamily="34" charset="0"/>
              </a:rPr>
              <a:t>jusqu’à</a:t>
            </a:r>
            <a:r>
              <a:rPr lang="en-US" sz="1400" dirty="0">
                <a:latin typeface="Calibri" panose="020F0502020204030204" pitchFamily="34" charset="0"/>
              </a:rPr>
              <a:t> </a:t>
            </a:r>
            <a:r>
              <a:rPr lang="en-US" sz="1400" dirty="0" err="1">
                <a:latin typeface="Calibri" panose="020F0502020204030204" pitchFamily="34" charset="0"/>
              </a:rPr>
              <a:t>ce</a:t>
            </a:r>
            <a:r>
              <a:rPr lang="en-US" sz="1400" dirty="0">
                <a:latin typeface="Calibri" panose="020F0502020204030204" pitchFamily="34" charset="0"/>
              </a:rPr>
              <a:t> </a:t>
            </a:r>
            <a:r>
              <a:rPr lang="en-US" sz="1400" dirty="0" err="1">
                <a:latin typeface="Calibri" panose="020F0502020204030204" pitchFamily="34" charset="0"/>
              </a:rPr>
              <a:t>qu’ils</a:t>
            </a:r>
            <a:r>
              <a:rPr lang="en-US" sz="1400" dirty="0">
                <a:latin typeface="Calibri" panose="020F0502020204030204" pitchFamily="34" charset="0"/>
              </a:rPr>
              <a:t> </a:t>
            </a:r>
            <a:r>
              <a:rPr lang="en-US" sz="1400" dirty="0" err="1">
                <a:latin typeface="Calibri" panose="020F0502020204030204" pitchFamily="34" charset="0"/>
              </a:rPr>
              <a:t>soient</a:t>
            </a:r>
            <a:r>
              <a:rPr lang="en-US" sz="1400" dirty="0">
                <a:latin typeface="Calibri" panose="020F0502020204030204" pitchFamily="34" charset="0"/>
              </a:rPr>
              <a:t> </a:t>
            </a:r>
            <a:r>
              <a:rPr lang="en-US" sz="1400" dirty="0" err="1">
                <a:latin typeface="Calibri" panose="020F0502020204030204" pitchFamily="34" charset="0"/>
              </a:rPr>
              <a:t>croustillants</a:t>
            </a:r>
            <a:r>
              <a:rPr lang="en-US" sz="1400" dirty="0">
                <a:latin typeface="Calibri" panose="020F0502020204030204" pitchFamily="34" charset="0"/>
              </a:rPr>
              <a:t>.</a:t>
            </a:r>
          </a:p>
          <a:p>
            <a:pPr algn="just"/>
            <a:endParaRPr lang="en-US" sz="1400" dirty="0">
              <a:latin typeface="Calibri" panose="020F0502020204030204" pitchFamily="34" charset="0"/>
            </a:endParaRPr>
          </a:p>
          <a:p>
            <a:pPr marL="171450" indent="-171450" algn="just">
              <a:buFontTx/>
              <a:buChar char="-"/>
            </a:pPr>
            <a:r>
              <a:rPr lang="en-US" sz="1400" dirty="0" err="1">
                <a:latin typeface="Calibri" panose="020F0502020204030204" pitchFamily="34" charset="0"/>
              </a:rPr>
              <a:t>Versez</a:t>
            </a:r>
            <a:r>
              <a:rPr lang="en-US" sz="1400" dirty="0">
                <a:latin typeface="Calibri" panose="020F0502020204030204" pitchFamily="34" charset="0"/>
              </a:rPr>
              <a:t> le </a:t>
            </a:r>
            <a:r>
              <a:rPr lang="en-US" sz="1400" dirty="0" err="1">
                <a:latin typeface="Calibri" panose="020F0502020204030204" pitchFamily="34" charset="0"/>
              </a:rPr>
              <a:t>vinaigre</a:t>
            </a:r>
            <a:r>
              <a:rPr lang="en-US" sz="1400" dirty="0">
                <a:latin typeface="Calibri" panose="020F0502020204030204" pitchFamily="34" charset="0"/>
              </a:rPr>
              <a:t> sur les lardons, </a:t>
            </a:r>
            <a:r>
              <a:rPr lang="en-US" sz="1400" dirty="0" err="1">
                <a:latin typeface="Calibri" panose="020F0502020204030204" pitchFamily="34" charset="0"/>
              </a:rPr>
              <a:t>mélangez</a:t>
            </a:r>
            <a:r>
              <a:rPr lang="en-US" sz="1400" dirty="0">
                <a:latin typeface="Calibri" panose="020F0502020204030204" pitchFamily="34" charset="0"/>
              </a:rPr>
              <a:t>, </a:t>
            </a:r>
            <a:r>
              <a:rPr lang="en-US" sz="1400" dirty="0" err="1">
                <a:latin typeface="Calibri" panose="020F0502020204030204" pitchFamily="34" charset="0"/>
              </a:rPr>
              <a:t>puis</a:t>
            </a:r>
            <a:r>
              <a:rPr lang="en-US" sz="1400" dirty="0">
                <a:latin typeface="Calibri" panose="020F0502020204030204" pitchFamily="34" charset="0"/>
              </a:rPr>
              <a:t> </a:t>
            </a:r>
            <a:r>
              <a:rPr lang="en-US" sz="1400" dirty="0" err="1">
                <a:latin typeface="Calibri" panose="020F0502020204030204" pitchFamily="34" charset="0"/>
              </a:rPr>
              <a:t>coupez</a:t>
            </a:r>
            <a:r>
              <a:rPr lang="en-US" sz="1400" dirty="0">
                <a:latin typeface="Calibri" panose="020F0502020204030204" pitchFamily="34" charset="0"/>
              </a:rPr>
              <a:t> le feu.</a:t>
            </a:r>
          </a:p>
          <a:p>
            <a:pPr algn="just"/>
            <a:endParaRPr lang="en-US"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Versez le tout sur la salade. Ajoutez l’oignon émincé.</a:t>
            </a:r>
          </a:p>
          <a:p>
            <a:pPr algn="just"/>
            <a:endParaRPr lang="fr-FR" sz="1400" dirty="0">
              <a:latin typeface="Calibri" panose="020F0502020204030204" pitchFamily="34" charset="0"/>
            </a:endParaRPr>
          </a:p>
          <a:p>
            <a:pPr marL="171450" indent="-171450" algn="just">
              <a:buFontTx/>
              <a:buChar char="-"/>
            </a:pPr>
            <a:r>
              <a:rPr lang="en-US" sz="1400" dirty="0" err="1">
                <a:latin typeface="Calibri" panose="020F0502020204030204" pitchFamily="34" charset="0"/>
              </a:rPr>
              <a:t>Mélangez</a:t>
            </a:r>
            <a:r>
              <a:rPr lang="en-US" sz="1400" dirty="0">
                <a:latin typeface="Calibri" panose="020F0502020204030204" pitchFamily="34" charset="0"/>
              </a:rPr>
              <a:t> bien et laissez </a:t>
            </a:r>
            <a:r>
              <a:rPr lang="en-US" sz="1400" dirty="0" err="1">
                <a:latin typeface="Calibri" panose="020F0502020204030204" pitchFamily="34" charset="0"/>
              </a:rPr>
              <a:t>reposer</a:t>
            </a:r>
            <a:r>
              <a:rPr lang="en-US" sz="1400" dirty="0">
                <a:latin typeface="Calibri" panose="020F0502020204030204" pitchFamily="34" charset="0"/>
              </a:rPr>
              <a:t> </a:t>
            </a:r>
            <a:r>
              <a:rPr lang="en-US" sz="1400" dirty="0" err="1">
                <a:latin typeface="Calibri" panose="020F0502020204030204" pitchFamily="34" charset="0"/>
              </a:rPr>
              <a:t>une</a:t>
            </a:r>
            <a:r>
              <a:rPr lang="en-US" sz="1400" dirty="0">
                <a:latin typeface="Calibri" panose="020F0502020204030204" pitchFamily="34" charset="0"/>
              </a:rPr>
              <a:t> vingtaine de minutes pour que la salade </a:t>
            </a:r>
            <a:r>
              <a:rPr lang="en-US" sz="1400" dirty="0" err="1">
                <a:latin typeface="Calibri" panose="020F0502020204030204" pitchFamily="34" charset="0"/>
              </a:rPr>
              <a:t>s’imprègne</a:t>
            </a:r>
            <a:r>
              <a:rPr lang="en-US" sz="1400" dirty="0">
                <a:latin typeface="Calibri" panose="020F0502020204030204" pitchFamily="34" charset="0"/>
              </a:rPr>
              <a:t> des </a:t>
            </a:r>
            <a:r>
              <a:rPr lang="en-US" sz="1400" dirty="0" err="1">
                <a:latin typeface="Calibri" panose="020F0502020204030204" pitchFamily="34" charset="0"/>
              </a:rPr>
              <a:t>saveurs</a:t>
            </a:r>
            <a:r>
              <a:rPr lang="en-US" sz="1400" dirty="0">
                <a:latin typeface="Calibri" panose="020F0502020204030204" pitchFamily="34" charset="0"/>
              </a:rPr>
              <a:t>.</a:t>
            </a:r>
          </a:p>
          <a:p>
            <a:pPr algn="just"/>
            <a:endParaRPr lang="en-US" sz="1400" dirty="0">
              <a:latin typeface="Calibri" panose="020F0502020204030204" pitchFamily="34" charset="0"/>
            </a:endParaRPr>
          </a:p>
          <a:p>
            <a:pPr marL="171450" indent="-171450" algn="just">
              <a:buFontTx/>
              <a:buChar char="-"/>
            </a:pPr>
            <a:r>
              <a:rPr lang="en-US" sz="1400" dirty="0">
                <a:latin typeface="Calibri" panose="020F0502020204030204" pitchFamily="34" charset="0"/>
              </a:rPr>
              <a:t>Juste </a:t>
            </a:r>
            <a:r>
              <a:rPr lang="en-US" sz="1400" dirty="0" err="1">
                <a:latin typeface="Calibri" panose="020F0502020204030204" pitchFamily="34" charset="0"/>
              </a:rPr>
              <a:t>avant</a:t>
            </a:r>
            <a:r>
              <a:rPr lang="en-US" sz="1400" dirty="0">
                <a:latin typeface="Calibri" panose="020F0502020204030204" pitchFamily="34" charset="0"/>
              </a:rPr>
              <a:t> de </a:t>
            </a:r>
            <a:r>
              <a:rPr lang="en-US" sz="1400" dirty="0" err="1">
                <a:latin typeface="Calibri" panose="020F0502020204030204" pitchFamily="34" charset="0"/>
              </a:rPr>
              <a:t>servir</a:t>
            </a:r>
            <a:r>
              <a:rPr lang="en-US" sz="1400" dirty="0">
                <a:latin typeface="Calibri" panose="020F0502020204030204" pitchFamily="34" charset="0"/>
              </a:rPr>
              <a:t>, </a:t>
            </a:r>
            <a:r>
              <a:rPr lang="en-US" sz="1400" dirty="0" err="1">
                <a:latin typeface="Calibri" panose="020F0502020204030204" pitchFamily="34" charset="0"/>
              </a:rPr>
              <a:t>ajoutez</a:t>
            </a:r>
            <a:r>
              <a:rPr lang="en-US" sz="1400" dirty="0">
                <a:latin typeface="Calibri" panose="020F0502020204030204" pitchFamily="34" charset="0"/>
              </a:rPr>
              <a:t> les </a:t>
            </a:r>
            <a:r>
              <a:rPr lang="en-US" sz="1400" dirty="0" err="1">
                <a:latin typeface="Calibri" panose="020F0502020204030204" pitchFamily="34" charset="0"/>
              </a:rPr>
              <a:t>oeufs</a:t>
            </a:r>
            <a:r>
              <a:rPr lang="en-US" sz="1400" dirty="0">
                <a:latin typeface="Calibri" panose="020F0502020204030204" pitchFamily="34" charset="0"/>
              </a:rPr>
              <a:t> coupés </a:t>
            </a:r>
            <a:r>
              <a:rPr lang="en-US" sz="1400" dirty="0" err="1">
                <a:latin typeface="Calibri" panose="020F0502020204030204" pitchFamily="34" charset="0"/>
              </a:rPr>
              <a:t>en</a:t>
            </a:r>
            <a:r>
              <a:rPr lang="en-US" sz="1400" dirty="0">
                <a:latin typeface="Calibri" panose="020F0502020204030204" pitchFamily="34" charset="0"/>
              </a:rPr>
              <a:t> quartiers et </a:t>
            </a:r>
            <a:r>
              <a:rPr lang="en-US" sz="1400" dirty="0" err="1">
                <a:latin typeface="Calibri" panose="020F0502020204030204" pitchFamily="34" charset="0"/>
              </a:rPr>
              <a:t>parsemez</a:t>
            </a:r>
            <a:r>
              <a:rPr lang="en-US" sz="1400" dirty="0">
                <a:latin typeface="Calibri" panose="020F0502020204030204" pitchFamily="34" charset="0"/>
              </a:rPr>
              <a:t> de croutons.</a:t>
            </a:r>
          </a:p>
          <a:p>
            <a:pPr lvl="1" algn="just"/>
            <a:endParaRPr lang="en-US" sz="1400" dirty="0"/>
          </a:p>
          <a:p>
            <a:pPr algn="just"/>
            <a:endParaRPr lang="en-US" dirty="0"/>
          </a:p>
        </p:txBody>
      </p:sp>
    </p:spTree>
    <p:extLst>
      <p:ext uri="{BB962C8B-B14F-4D97-AF65-F5344CB8AC3E}">
        <p14:creationId xmlns:p14="http://schemas.microsoft.com/office/powerpoint/2010/main" val="34972652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66C1BA-7ACC-8B62-9BBF-0E6A9D292FF5}"/>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DFCF855-1590-1656-C5B7-A0DE9BD9E1AE}"/>
              </a:ext>
            </a:extLst>
          </p:cNvPr>
          <p:cNvSpPr>
            <a:spLocks noGrp="1"/>
          </p:cNvSpPr>
          <p:nvPr>
            <p:ph type="sldNum" sz="quarter" idx="4"/>
          </p:nvPr>
        </p:nvSpPr>
        <p:spPr/>
        <p:txBody>
          <a:bodyPr/>
          <a:lstStyle/>
          <a:p>
            <a:pPr>
              <a:defRPr/>
            </a:pPr>
            <a:fld id="{B6546EDA-AC4C-4A45-AF53-BF0FE0BAFCCB}" type="slidenum">
              <a:rPr lang="fr-FR">
                <a:solidFill>
                  <a:prstClr val="white"/>
                </a:solidFill>
              </a:rPr>
              <a:pPr>
                <a:defRPr/>
              </a:pPr>
              <a:t>67</a:t>
            </a:fld>
            <a:endParaRPr lang="fr-FR" dirty="0">
              <a:solidFill>
                <a:prstClr val="white"/>
              </a:solidFill>
            </a:endParaRPr>
          </a:p>
        </p:txBody>
      </p:sp>
      <p:sp>
        <p:nvSpPr>
          <p:cNvPr id="8" name="ZoneTexte 7">
            <a:extLst>
              <a:ext uri="{FF2B5EF4-FFF2-40B4-BE49-F238E27FC236}">
                <a16:creationId xmlns:a16="http://schemas.microsoft.com/office/drawing/2014/main" id="{9150163C-91F6-AC08-754A-620116F93F52}"/>
              </a:ext>
            </a:extLst>
          </p:cNvPr>
          <p:cNvSpPr txBox="1"/>
          <p:nvPr/>
        </p:nvSpPr>
        <p:spPr>
          <a:xfrm>
            <a:off x="4603035" y="2336393"/>
            <a:ext cx="2789109" cy="2523768"/>
          </a:xfrm>
          <a:prstGeom prst="rect">
            <a:avLst/>
          </a:prstGeom>
          <a:noFill/>
        </p:spPr>
        <p:txBody>
          <a:bodyPr wrap="square" rtlCol="0">
            <a:spAutoFit/>
          </a:bodyPr>
          <a:lstStyle/>
          <a:p>
            <a:r>
              <a:rPr lang="fr-FR"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171450" indent="-171450">
              <a:buFont typeface="Arial" panose="020B0604020202020204" pitchFamily="34" charset="0"/>
              <a:buChar char="•"/>
            </a:pPr>
            <a:r>
              <a:rPr lang="en-US" sz="1400" dirty="0">
                <a:latin typeface="Calibri" panose="020F0502020204030204" pitchFamily="34" charset="0"/>
              </a:rPr>
              <a:t>3 petites baguettes</a:t>
            </a:r>
          </a:p>
          <a:p>
            <a:pPr marL="171450" indent="-171450">
              <a:buFont typeface="Arial" panose="020B0604020202020204" pitchFamily="34" charset="0"/>
              <a:buChar char="•"/>
            </a:pPr>
            <a:r>
              <a:rPr lang="en-US" sz="1400" dirty="0">
                <a:latin typeface="Calibri" panose="020F0502020204030204" pitchFamily="34" charset="0"/>
              </a:rPr>
              <a:t>300g de timbres de lardons Pierre Schmidt</a:t>
            </a:r>
          </a:p>
          <a:p>
            <a:pPr marL="171450" indent="-171450">
              <a:buFont typeface="Arial" panose="020B0604020202020204" pitchFamily="34" charset="0"/>
              <a:buChar char="•"/>
            </a:pPr>
            <a:r>
              <a:rPr lang="en-US" sz="1400" dirty="0">
                <a:latin typeface="Calibri" panose="020F0502020204030204" pitchFamily="34" charset="0"/>
              </a:rPr>
              <a:t>4 </a:t>
            </a:r>
            <a:r>
              <a:rPr lang="en-US" sz="1400" dirty="0" err="1">
                <a:latin typeface="Calibri" panose="020F0502020204030204" pitchFamily="34" charset="0"/>
              </a:rPr>
              <a:t>oignons</a:t>
            </a:r>
            <a:r>
              <a:rPr lang="en-US" sz="1400" dirty="0">
                <a:latin typeface="Calibri" panose="020F0502020204030204" pitchFamily="34" charset="0"/>
              </a:rPr>
              <a:t> </a:t>
            </a:r>
            <a:r>
              <a:rPr lang="en-US" sz="1400" dirty="0" err="1">
                <a:latin typeface="Calibri" panose="020F0502020204030204" pitchFamily="34" charset="0"/>
              </a:rPr>
              <a:t>émincés</a:t>
            </a:r>
            <a:endParaRPr lang="en-US" sz="1400" dirty="0">
              <a:latin typeface="Calibri" panose="020F0502020204030204" pitchFamily="34" charset="0"/>
            </a:endParaRPr>
          </a:p>
          <a:p>
            <a:pPr marL="171450" indent="-171450">
              <a:buFont typeface="Arial" panose="020B0604020202020204" pitchFamily="34" charset="0"/>
              <a:buChar char="•"/>
            </a:pPr>
            <a:r>
              <a:rPr lang="en-US" sz="1400" dirty="0">
                <a:latin typeface="Calibri" panose="020F0502020204030204" pitchFamily="34" charset="0"/>
              </a:rPr>
              <a:t>1 c. à soupe </a:t>
            </a:r>
            <a:r>
              <a:rPr lang="en-US" sz="1400" dirty="0" err="1">
                <a:latin typeface="Calibri" panose="020F0502020204030204" pitchFamily="34" charset="0"/>
              </a:rPr>
              <a:t>d’huile</a:t>
            </a:r>
            <a:r>
              <a:rPr lang="en-US" sz="1400" dirty="0">
                <a:latin typeface="Calibri" panose="020F0502020204030204" pitchFamily="34" charset="0"/>
              </a:rPr>
              <a:t> </a:t>
            </a:r>
            <a:r>
              <a:rPr lang="en-US" sz="1400" dirty="0" err="1">
                <a:latin typeface="Calibri" panose="020F0502020204030204" pitchFamily="34" charset="0"/>
              </a:rPr>
              <a:t>végétale</a:t>
            </a:r>
            <a:endParaRPr lang="en-US" sz="1400" dirty="0">
              <a:latin typeface="Calibri" panose="020F0502020204030204" pitchFamily="34" charset="0"/>
            </a:endParaRPr>
          </a:p>
          <a:p>
            <a:pPr marL="171450" indent="-171450">
              <a:buFont typeface="Arial" panose="020B0604020202020204" pitchFamily="34" charset="0"/>
              <a:buChar char="•"/>
            </a:pPr>
            <a:r>
              <a:rPr lang="en-US" sz="1400" dirty="0">
                <a:latin typeface="Calibri" panose="020F0502020204030204" pitchFamily="34" charset="0"/>
              </a:rPr>
              <a:t>100 g de crème fraiche </a:t>
            </a:r>
            <a:r>
              <a:rPr lang="en-US" sz="1400" dirty="0" err="1">
                <a:latin typeface="Calibri" panose="020F0502020204030204" pitchFamily="34" charset="0"/>
              </a:rPr>
              <a:t>épaisse</a:t>
            </a:r>
            <a:endParaRPr lang="en-US" sz="1400" dirty="0">
              <a:latin typeface="Calibri" panose="020F0502020204030204" pitchFamily="34" charset="0"/>
            </a:endParaRPr>
          </a:p>
          <a:p>
            <a:pPr marL="171450" indent="-171450">
              <a:buFont typeface="Arial" panose="020B0604020202020204" pitchFamily="34" charset="0"/>
              <a:buChar char="•"/>
            </a:pPr>
            <a:r>
              <a:rPr lang="en-US" sz="1400" dirty="0">
                <a:latin typeface="Calibri" panose="020F0502020204030204" pitchFamily="34" charset="0"/>
              </a:rPr>
              <a:t>Muscade </a:t>
            </a:r>
            <a:r>
              <a:rPr lang="en-US" sz="1400" dirty="0" err="1">
                <a:latin typeface="Calibri" panose="020F0502020204030204" pitchFamily="34" charset="0"/>
              </a:rPr>
              <a:t>râpée</a:t>
            </a:r>
            <a:endParaRPr lang="en-US" sz="1400" dirty="0">
              <a:latin typeface="Calibri" panose="020F0502020204030204" pitchFamily="34" charset="0"/>
            </a:endParaRPr>
          </a:p>
          <a:p>
            <a:pPr marL="171450" indent="-171450">
              <a:buFont typeface="Arial" panose="020B0604020202020204" pitchFamily="34" charset="0"/>
              <a:buChar char="•"/>
            </a:pPr>
            <a:r>
              <a:rPr lang="en-US" sz="1400" dirty="0">
                <a:latin typeface="Calibri" panose="020F0502020204030204" pitchFamily="34" charset="0"/>
              </a:rPr>
              <a:t>Fromage </a:t>
            </a:r>
            <a:r>
              <a:rPr lang="en-US" sz="1400" dirty="0" err="1">
                <a:latin typeface="Calibri" panose="020F0502020204030204" pitchFamily="34" charset="0"/>
              </a:rPr>
              <a:t>râpé</a:t>
            </a:r>
            <a:r>
              <a:rPr lang="en-US" sz="1400" dirty="0">
                <a:latin typeface="Calibri" panose="020F0502020204030204" pitchFamily="34" charset="0"/>
              </a:rPr>
              <a:t> (</a:t>
            </a:r>
            <a:r>
              <a:rPr lang="en-US" sz="1400" dirty="0" err="1">
                <a:latin typeface="Calibri" panose="020F0502020204030204" pitchFamily="34" charset="0"/>
              </a:rPr>
              <a:t>optionnel</a:t>
            </a:r>
            <a:r>
              <a:rPr lang="en-US" sz="1400" dirty="0">
                <a:latin typeface="Calibri" panose="020F0502020204030204" pitchFamily="34" charset="0"/>
              </a:rPr>
              <a:t>,  pour </a:t>
            </a:r>
            <a:r>
              <a:rPr lang="en-US" sz="1400" dirty="0" err="1">
                <a:latin typeface="Calibri" panose="020F0502020204030204" pitchFamily="34" charset="0"/>
              </a:rPr>
              <a:t>gratiner</a:t>
            </a:r>
            <a:r>
              <a:rPr lang="en-US" sz="1400" dirty="0">
                <a:latin typeface="Calibri" panose="020F0502020204030204" pitchFamily="34" charset="0"/>
              </a:rPr>
              <a:t>)</a:t>
            </a:r>
          </a:p>
        </p:txBody>
      </p:sp>
      <p:sp>
        <p:nvSpPr>
          <p:cNvPr id="14" name="ZoneTexte 13">
            <a:extLst>
              <a:ext uri="{FF2B5EF4-FFF2-40B4-BE49-F238E27FC236}">
                <a16:creationId xmlns:a16="http://schemas.microsoft.com/office/drawing/2014/main" id="{0F583172-297E-6617-2DB3-DD8927176969}"/>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minutes</a:t>
            </a:r>
          </a:p>
          <a:p>
            <a:r>
              <a:rPr lang="fr-FR" sz="1400" b="1" dirty="0">
                <a:solidFill>
                  <a:srgbClr val="8B2331"/>
                </a:solidFill>
                <a:latin typeface="Calibri" panose="020F0502020204030204" pitchFamily="34" charset="0"/>
              </a:rPr>
              <a:t>Cuisson : 15 minutes</a:t>
            </a:r>
          </a:p>
        </p:txBody>
      </p:sp>
      <p:sp>
        <p:nvSpPr>
          <p:cNvPr id="15" name="ZoneTexte 14">
            <a:extLst>
              <a:ext uri="{FF2B5EF4-FFF2-40B4-BE49-F238E27FC236}">
                <a16:creationId xmlns:a16="http://schemas.microsoft.com/office/drawing/2014/main" id="{0C781CEA-97D0-0E54-0717-5A99CA0A1B02}"/>
              </a:ext>
            </a:extLst>
          </p:cNvPr>
          <p:cNvSpPr txBox="1"/>
          <p:nvPr/>
        </p:nvSpPr>
        <p:spPr>
          <a:xfrm>
            <a:off x="4605875" y="970015"/>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6 personnes</a:t>
            </a:r>
          </a:p>
        </p:txBody>
      </p:sp>
      <p:sp>
        <p:nvSpPr>
          <p:cNvPr id="7" name="Titre 1">
            <a:extLst>
              <a:ext uri="{FF2B5EF4-FFF2-40B4-BE49-F238E27FC236}">
                <a16:creationId xmlns:a16="http://schemas.microsoft.com/office/drawing/2014/main" id="{E9F70AAC-A1CF-9850-D818-21CA75F06B96}"/>
              </a:ext>
            </a:extLst>
          </p:cNvPr>
          <p:cNvSpPr>
            <a:spLocks noGrp="1"/>
          </p:cNvSpPr>
          <p:nvPr>
            <p:ph type="title"/>
          </p:nvPr>
        </p:nvSpPr>
        <p:spPr>
          <a:xfrm>
            <a:off x="4943872" y="219001"/>
            <a:ext cx="6192944" cy="473695"/>
          </a:xfrm>
        </p:spPr>
        <p:txBody>
          <a:bodyPr/>
          <a:lstStyle/>
          <a:p>
            <a:r>
              <a:rPr lang="en-US" sz="2200" dirty="0"/>
              <a:t>Baguette façon Flam</a:t>
            </a:r>
            <a:endParaRPr lang="fr-FR" sz="2200" dirty="0"/>
          </a:p>
        </p:txBody>
      </p:sp>
      <p:pic>
        <p:nvPicPr>
          <p:cNvPr id="3" name="Image 2">
            <a:extLst>
              <a:ext uri="{FF2B5EF4-FFF2-40B4-BE49-F238E27FC236}">
                <a16:creationId xmlns:a16="http://schemas.microsoft.com/office/drawing/2014/main" id="{AF3CD459-A1D1-0930-266D-76F6F12E06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3637" y="-21567"/>
            <a:ext cx="4600756" cy="6901134"/>
          </a:xfrm>
          <a:prstGeom prst="rect">
            <a:avLst/>
          </a:prstGeom>
        </p:spPr>
      </p:pic>
      <p:sp>
        <p:nvSpPr>
          <p:cNvPr id="13" name="ZoneTexte 12">
            <a:extLst>
              <a:ext uri="{FF2B5EF4-FFF2-40B4-BE49-F238E27FC236}">
                <a16:creationId xmlns:a16="http://schemas.microsoft.com/office/drawing/2014/main" id="{034BE512-CB9B-E98C-7F63-B9F9029A0843}"/>
              </a:ext>
            </a:extLst>
          </p:cNvPr>
          <p:cNvSpPr txBox="1"/>
          <p:nvPr/>
        </p:nvSpPr>
        <p:spPr>
          <a:xfrm>
            <a:off x="7320137" y="1326284"/>
            <a:ext cx="4392488" cy="4801314"/>
          </a:xfrm>
          <a:prstGeom prst="rect">
            <a:avLst/>
          </a:prstGeom>
          <a:noFill/>
        </p:spPr>
        <p:txBody>
          <a:bodyPr wrap="square" rtlCol="0">
            <a:spAutoFit/>
          </a:bodyPr>
          <a:lstStyle/>
          <a:p>
            <a:r>
              <a:rPr lang="fr-FR" b="1" u="sng" dirty="0">
                <a:latin typeface="Calibri" panose="020F0502020204030204" pitchFamily="34" charset="0"/>
              </a:rPr>
              <a:t>Préparation :</a:t>
            </a:r>
          </a:p>
          <a:p>
            <a:endParaRPr lang="fr-FR" b="1" u="sng" dirty="0">
              <a:latin typeface="Calibri" panose="020F0502020204030204" pitchFamily="34" charset="0"/>
            </a:endParaRPr>
          </a:p>
          <a:p>
            <a:pPr marL="171450" indent="-171450" algn="just">
              <a:buFontTx/>
              <a:buChar char="-"/>
            </a:pPr>
            <a:r>
              <a:rPr lang="en-US" sz="1400" dirty="0" err="1">
                <a:latin typeface="Calibri" panose="020F0502020204030204" pitchFamily="34" charset="0"/>
              </a:rPr>
              <a:t>Préchauffez</a:t>
            </a:r>
            <a:r>
              <a:rPr lang="en-US" sz="1400" dirty="0">
                <a:latin typeface="Calibri" panose="020F0502020204030204" pitchFamily="34" charset="0"/>
              </a:rPr>
              <a:t> le four à 200°C.</a:t>
            </a:r>
          </a:p>
          <a:p>
            <a:pPr algn="just"/>
            <a:endParaRPr lang="en-US" sz="1400" dirty="0">
              <a:latin typeface="Calibri" panose="020F0502020204030204" pitchFamily="34" charset="0"/>
            </a:endParaRPr>
          </a:p>
          <a:p>
            <a:pPr marL="171450" indent="-171450" algn="just">
              <a:buFontTx/>
              <a:buChar char="-"/>
            </a:pPr>
            <a:r>
              <a:rPr lang="en-US" sz="1400" dirty="0" err="1">
                <a:latin typeface="Calibri" panose="020F0502020204030204" pitchFamily="34" charset="0"/>
              </a:rPr>
              <a:t>Coupez</a:t>
            </a:r>
            <a:r>
              <a:rPr lang="en-US" sz="1400" dirty="0">
                <a:latin typeface="Calibri" panose="020F0502020204030204" pitchFamily="34" charset="0"/>
              </a:rPr>
              <a:t> les baguettes </a:t>
            </a:r>
            <a:r>
              <a:rPr lang="en-US" sz="1400" dirty="0" err="1">
                <a:latin typeface="Calibri" panose="020F0502020204030204" pitchFamily="34" charset="0"/>
              </a:rPr>
              <a:t>en</a:t>
            </a:r>
            <a:r>
              <a:rPr lang="en-US" sz="1400" dirty="0">
                <a:latin typeface="Calibri" panose="020F0502020204030204" pitchFamily="34" charset="0"/>
              </a:rPr>
              <a:t> deux dans la longueur.</a:t>
            </a:r>
          </a:p>
          <a:p>
            <a:pPr algn="just"/>
            <a:endParaRPr lang="en-US"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Faites revenir les lardons avec un filet d’huile. Ajoutez les oignons et laissez cuire 3 minutes.</a:t>
            </a:r>
          </a:p>
          <a:p>
            <a:pPr algn="just"/>
            <a:endParaRPr lang="fr-FR" sz="1400" dirty="0">
              <a:latin typeface="Calibri" panose="020F0502020204030204" pitchFamily="34" charset="0"/>
            </a:endParaRPr>
          </a:p>
          <a:p>
            <a:pPr marL="171450" indent="-171450" algn="just">
              <a:buFontTx/>
              <a:buChar char="-"/>
            </a:pPr>
            <a:r>
              <a:rPr lang="en-US" sz="1400" dirty="0" err="1">
                <a:latin typeface="Calibri" panose="020F0502020204030204" pitchFamily="34" charset="0"/>
              </a:rPr>
              <a:t>Assaisonnez</a:t>
            </a:r>
            <a:r>
              <a:rPr lang="en-US" sz="1400" dirty="0">
                <a:latin typeface="Calibri" panose="020F0502020204030204" pitchFamily="34" charset="0"/>
              </a:rPr>
              <a:t> la crème avec </a:t>
            </a:r>
            <a:r>
              <a:rPr lang="en-US" sz="1400" dirty="0" err="1">
                <a:latin typeface="Calibri" panose="020F0502020204030204" pitchFamily="34" charset="0"/>
              </a:rPr>
              <a:t>sel</a:t>
            </a:r>
            <a:r>
              <a:rPr lang="en-US" sz="1400" dirty="0">
                <a:latin typeface="Calibri" panose="020F0502020204030204" pitchFamily="34" charset="0"/>
              </a:rPr>
              <a:t>, poivre et muscade.</a:t>
            </a:r>
          </a:p>
          <a:p>
            <a:pPr algn="just"/>
            <a:endParaRPr lang="en-US" sz="1400" dirty="0">
              <a:latin typeface="Calibri" panose="020F0502020204030204" pitchFamily="34" charset="0"/>
            </a:endParaRPr>
          </a:p>
          <a:p>
            <a:pPr marL="171450" indent="-171450" algn="just">
              <a:buFontTx/>
              <a:buChar char="-"/>
            </a:pPr>
            <a:r>
              <a:rPr lang="en-US" sz="1400" dirty="0" err="1">
                <a:latin typeface="Calibri" panose="020F0502020204030204" pitchFamily="34" charset="0"/>
              </a:rPr>
              <a:t>Tartinez</a:t>
            </a:r>
            <a:r>
              <a:rPr lang="en-US" sz="1400" dirty="0">
                <a:latin typeface="Calibri" panose="020F0502020204030204" pitchFamily="34" charset="0"/>
              </a:rPr>
              <a:t> </a:t>
            </a:r>
            <a:r>
              <a:rPr lang="en-US" sz="1400" dirty="0" err="1">
                <a:latin typeface="Calibri" panose="020F0502020204030204" pitchFamily="34" charset="0"/>
              </a:rPr>
              <a:t>généreusement</a:t>
            </a:r>
            <a:r>
              <a:rPr lang="en-US" sz="1400" dirty="0">
                <a:latin typeface="Calibri" panose="020F0502020204030204" pitchFamily="34" charset="0"/>
              </a:rPr>
              <a:t> les </a:t>
            </a:r>
            <a:r>
              <a:rPr lang="en-US" sz="1400" dirty="0" err="1">
                <a:latin typeface="Calibri" panose="020F0502020204030204" pitchFamily="34" charset="0"/>
              </a:rPr>
              <a:t>moitiés</a:t>
            </a:r>
            <a:r>
              <a:rPr lang="en-US" sz="1400" dirty="0">
                <a:latin typeface="Calibri" panose="020F0502020204030204" pitchFamily="34" charset="0"/>
              </a:rPr>
              <a:t> de baguette avec </a:t>
            </a:r>
            <a:r>
              <a:rPr lang="en-US" sz="1400" dirty="0" err="1">
                <a:latin typeface="Calibri" panose="020F0502020204030204" pitchFamily="34" charset="0"/>
              </a:rPr>
              <a:t>cette</a:t>
            </a:r>
            <a:r>
              <a:rPr lang="en-US" sz="1400" dirty="0">
                <a:latin typeface="Calibri" panose="020F0502020204030204" pitchFamily="34" charset="0"/>
              </a:rPr>
              <a:t> crème.</a:t>
            </a:r>
          </a:p>
          <a:p>
            <a:pPr algn="just"/>
            <a:endParaRPr lang="en-US" sz="1400" dirty="0">
              <a:latin typeface="Calibri" panose="020F0502020204030204" pitchFamily="34" charset="0"/>
            </a:endParaRPr>
          </a:p>
          <a:p>
            <a:pPr marL="171450" indent="-171450" algn="just">
              <a:buFontTx/>
              <a:buChar char="-"/>
            </a:pPr>
            <a:r>
              <a:rPr lang="en-US" sz="1400" dirty="0" err="1">
                <a:latin typeface="Calibri" panose="020F0502020204030204" pitchFamily="34" charset="0"/>
              </a:rPr>
              <a:t>Répartissez</a:t>
            </a:r>
            <a:r>
              <a:rPr lang="en-US" sz="1400" dirty="0">
                <a:latin typeface="Calibri" panose="020F0502020204030204" pitchFamily="34" charset="0"/>
              </a:rPr>
              <a:t> le mélange lardons/</a:t>
            </a:r>
            <a:r>
              <a:rPr lang="en-US" sz="1400" dirty="0" err="1">
                <a:latin typeface="Calibri" panose="020F0502020204030204" pitchFamily="34" charset="0"/>
              </a:rPr>
              <a:t>oignons</a:t>
            </a:r>
            <a:r>
              <a:rPr lang="en-US" sz="1400" dirty="0">
                <a:latin typeface="Calibri" panose="020F0502020204030204" pitchFamily="34" charset="0"/>
              </a:rPr>
              <a:t>.</a:t>
            </a:r>
          </a:p>
          <a:p>
            <a:pPr algn="just"/>
            <a:endParaRPr lang="en-US" sz="1400" dirty="0">
              <a:latin typeface="Calibri" panose="020F0502020204030204" pitchFamily="34" charset="0"/>
            </a:endParaRPr>
          </a:p>
          <a:p>
            <a:pPr marL="171450" indent="-171450" algn="just">
              <a:buFontTx/>
              <a:buChar char="-"/>
            </a:pPr>
            <a:r>
              <a:rPr lang="en-US" sz="1400" dirty="0" err="1">
                <a:latin typeface="Calibri" panose="020F0502020204030204" pitchFamily="34" charset="0"/>
              </a:rPr>
              <a:t>Ajoutez</a:t>
            </a:r>
            <a:r>
              <a:rPr lang="en-US" sz="1400" dirty="0">
                <a:latin typeface="Calibri" panose="020F0502020204030204" pitchFamily="34" charset="0"/>
              </a:rPr>
              <a:t> du fromage </a:t>
            </a:r>
            <a:r>
              <a:rPr lang="en-US" sz="1400" dirty="0" err="1">
                <a:latin typeface="Calibri" panose="020F0502020204030204" pitchFamily="34" charset="0"/>
              </a:rPr>
              <a:t>râpé</a:t>
            </a:r>
            <a:r>
              <a:rPr lang="en-US" sz="1400" dirty="0">
                <a:latin typeface="Calibri" panose="020F0502020204030204" pitchFamily="34" charset="0"/>
              </a:rPr>
              <a:t> </a:t>
            </a:r>
            <a:r>
              <a:rPr lang="en-US" sz="1400" dirty="0" err="1">
                <a:latin typeface="Calibri" panose="020F0502020204030204" pitchFamily="34" charset="0"/>
              </a:rPr>
              <a:t>si</a:t>
            </a:r>
            <a:r>
              <a:rPr lang="en-US" sz="1400" dirty="0">
                <a:latin typeface="Calibri" panose="020F0502020204030204" pitchFamily="34" charset="0"/>
              </a:rPr>
              <a:t> </a:t>
            </a:r>
            <a:r>
              <a:rPr lang="en-US" sz="1400" dirty="0" err="1">
                <a:latin typeface="Calibri" panose="020F0502020204030204" pitchFamily="34" charset="0"/>
              </a:rPr>
              <a:t>vous</a:t>
            </a:r>
            <a:r>
              <a:rPr lang="en-US" sz="1400" dirty="0">
                <a:latin typeface="Calibri" panose="020F0502020204030204" pitchFamily="34" charset="0"/>
              </a:rPr>
              <a:t> </a:t>
            </a:r>
            <a:r>
              <a:rPr lang="en-US" sz="1400" dirty="0" err="1">
                <a:latin typeface="Calibri" panose="020F0502020204030204" pitchFamily="34" charset="0"/>
              </a:rPr>
              <a:t>aimez</a:t>
            </a:r>
            <a:r>
              <a:rPr lang="en-US" sz="1400" dirty="0">
                <a:latin typeface="Calibri" panose="020F0502020204030204" pitchFamily="34" charset="0"/>
              </a:rPr>
              <a:t> le </a:t>
            </a:r>
            <a:r>
              <a:rPr lang="en-US" sz="1400" dirty="0" err="1">
                <a:latin typeface="Calibri" panose="020F0502020204030204" pitchFamily="34" charset="0"/>
              </a:rPr>
              <a:t>gratiné</a:t>
            </a:r>
            <a:r>
              <a:rPr lang="en-US" sz="1400" dirty="0">
                <a:latin typeface="Calibri" panose="020F0502020204030204" pitchFamily="34" charset="0"/>
              </a:rPr>
              <a:t>.</a:t>
            </a:r>
          </a:p>
          <a:p>
            <a:pPr algn="just"/>
            <a:endParaRPr lang="en-US" sz="1400" dirty="0">
              <a:latin typeface="Calibri" panose="020F0502020204030204" pitchFamily="34" charset="0"/>
            </a:endParaRPr>
          </a:p>
          <a:p>
            <a:pPr marL="171450" indent="-171450" algn="just">
              <a:buFontTx/>
              <a:buChar char="-"/>
            </a:pPr>
            <a:r>
              <a:rPr lang="en-US" sz="1400" dirty="0" err="1">
                <a:latin typeface="Calibri" panose="020F0502020204030204" pitchFamily="34" charset="0"/>
              </a:rPr>
              <a:t>Enfournez</a:t>
            </a:r>
            <a:r>
              <a:rPr lang="en-US" sz="1400" dirty="0">
                <a:latin typeface="Calibri" panose="020F0502020204030204" pitchFamily="34" charset="0"/>
              </a:rPr>
              <a:t> pour environ 10 minutes. </a:t>
            </a:r>
          </a:p>
          <a:p>
            <a:pPr lvl="1" algn="just"/>
            <a:endParaRPr lang="en-US" sz="1400" dirty="0"/>
          </a:p>
          <a:p>
            <a:pPr algn="just"/>
            <a:endParaRPr lang="en-US" dirty="0"/>
          </a:p>
        </p:txBody>
      </p:sp>
    </p:spTree>
    <p:extLst>
      <p:ext uri="{BB962C8B-B14F-4D97-AF65-F5344CB8AC3E}">
        <p14:creationId xmlns:p14="http://schemas.microsoft.com/office/powerpoint/2010/main" val="20912325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41A6E0E-80D6-05D6-171C-8FAAB0A41370}"/>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B5CEB54-066E-4A11-0820-1EF94B296671}"/>
              </a:ext>
            </a:extLst>
          </p:cNvPr>
          <p:cNvSpPr>
            <a:spLocks noGrp="1"/>
          </p:cNvSpPr>
          <p:nvPr>
            <p:ph type="sldNum" sz="quarter" idx="4"/>
          </p:nvPr>
        </p:nvSpPr>
        <p:spPr/>
        <p:txBody>
          <a:bodyPr/>
          <a:lstStyle/>
          <a:p>
            <a:pPr>
              <a:defRPr/>
            </a:pPr>
            <a:fld id="{B6546EDA-AC4C-4A45-AF53-BF0FE0BAFCCB}" type="slidenum">
              <a:rPr lang="fr-FR">
                <a:solidFill>
                  <a:prstClr val="white"/>
                </a:solidFill>
              </a:rPr>
              <a:pPr>
                <a:defRPr/>
              </a:pPr>
              <a:t>68</a:t>
            </a:fld>
            <a:endParaRPr lang="fr-FR" dirty="0">
              <a:solidFill>
                <a:prstClr val="white"/>
              </a:solidFill>
            </a:endParaRPr>
          </a:p>
        </p:txBody>
      </p:sp>
      <p:sp>
        <p:nvSpPr>
          <p:cNvPr id="8" name="ZoneTexte 7">
            <a:extLst>
              <a:ext uri="{FF2B5EF4-FFF2-40B4-BE49-F238E27FC236}">
                <a16:creationId xmlns:a16="http://schemas.microsoft.com/office/drawing/2014/main" id="{9153BC0F-979E-515F-0B52-C0DF521574F7}"/>
              </a:ext>
            </a:extLst>
          </p:cNvPr>
          <p:cNvSpPr txBox="1"/>
          <p:nvPr/>
        </p:nvSpPr>
        <p:spPr>
          <a:xfrm>
            <a:off x="4603035" y="2336393"/>
            <a:ext cx="2600715" cy="2739211"/>
          </a:xfrm>
          <a:prstGeom prst="rect">
            <a:avLst/>
          </a:prstGeom>
          <a:noFill/>
        </p:spPr>
        <p:txBody>
          <a:bodyPr wrap="square" rtlCol="0">
            <a:spAutoFit/>
          </a:bodyPr>
          <a:lstStyle/>
          <a:p>
            <a:r>
              <a:rPr lang="fr-FR"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171450" indent="-171450">
              <a:buFont typeface="Arial" panose="020B0604020202020204" pitchFamily="34" charset="0"/>
              <a:buChar char="•"/>
            </a:pPr>
            <a:r>
              <a:rPr lang="en-US" sz="1400" dirty="0">
                <a:latin typeface="Calibri" panose="020F0502020204030204" pitchFamily="34" charset="0"/>
              </a:rPr>
              <a:t>1 kg de pommes de terre      à gratin</a:t>
            </a:r>
          </a:p>
          <a:p>
            <a:pPr marL="171450" indent="-171450">
              <a:buFont typeface="Arial" panose="020B0604020202020204" pitchFamily="34" charset="0"/>
              <a:buChar char="•"/>
            </a:pPr>
            <a:r>
              <a:rPr lang="en-US" sz="1400" dirty="0">
                <a:latin typeface="Calibri" panose="020F0502020204030204" pitchFamily="34" charset="0"/>
              </a:rPr>
              <a:t>100g de timbres de lardons Pierre Schmidt</a:t>
            </a:r>
          </a:p>
          <a:p>
            <a:pPr marL="171450" indent="-171450">
              <a:buFont typeface="Arial" panose="020B0604020202020204" pitchFamily="34" charset="0"/>
              <a:buChar char="•"/>
            </a:pPr>
            <a:r>
              <a:rPr lang="en-US" sz="1400" dirty="0">
                <a:latin typeface="Calibri" panose="020F0502020204030204" pitchFamily="34" charset="0"/>
              </a:rPr>
              <a:t>3 </a:t>
            </a:r>
            <a:r>
              <a:rPr lang="en-US" sz="1400" dirty="0" err="1">
                <a:latin typeface="Calibri" panose="020F0502020204030204" pitchFamily="34" charset="0"/>
              </a:rPr>
              <a:t>courgettes</a:t>
            </a:r>
            <a:endParaRPr lang="en-US" sz="1400" dirty="0">
              <a:latin typeface="Calibri" panose="020F0502020204030204" pitchFamily="34" charset="0"/>
            </a:endParaRPr>
          </a:p>
          <a:p>
            <a:pPr marL="171450" indent="-171450">
              <a:buFont typeface="Arial" panose="020B0604020202020204" pitchFamily="34" charset="0"/>
              <a:buChar char="•"/>
            </a:pPr>
            <a:r>
              <a:rPr lang="en-US" sz="1400" dirty="0">
                <a:latin typeface="Calibri" panose="020F0502020204030204" pitchFamily="34" charset="0"/>
              </a:rPr>
              <a:t>20 cl de bouillon de </a:t>
            </a:r>
            <a:r>
              <a:rPr lang="en-US" sz="1400" dirty="0" err="1">
                <a:latin typeface="Calibri" panose="020F0502020204030204" pitchFamily="34" charset="0"/>
              </a:rPr>
              <a:t>légumes</a:t>
            </a:r>
            <a:endParaRPr lang="en-US" sz="1400" dirty="0">
              <a:latin typeface="Calibri" panose="020F0502020204030204" pitchFamily="34" charset="0"/>
            </a:endParaRPr>
          </a:p>
          <a:p>
            <a:pPr marL="171450" indent="-171450">
              <a:buFont typeface="Arial" panose="020B0604020202020204" pitchFamily="34" charset="0"/>
              <a:buChar char="•"/>
            </a:pPr>
            <a:r>
              <a:rPr lang="en-US" sz="1400" dirty="0">
                <a:latin typeface="Calibri" panose="020F0502020204030204" pitchFamily="34" charset="0"/>
              </a:rPr>
              <a:t>2 </a:t>
            </a:r>
            <a:r>
              <a:rPr lang="en-US" sz="1400" dirty="0" err="1">
                <a:latin typeface="Calibri" panose="020F0502020204030204" pitchFamily="34" charset="0"/>
              </a:rPr>
              <a:t>gousses</a:t>
            </a:r>
            <a:r>
              <a:rPr lang="en-US" sz="1400" dirty="0">
                <a:latin typeface="Calibri" panose="020F0502020204030204" pitchFamily="34" charset="0"/>
              </a:rPr>
              <a:t> </a:t>
            </a:r>
            <a:r>
              <a:rPr lang="en-US" sz="1400" dirty="0" err="1">
                <a:latin typeface="Calibri" panose="020F0502020204030204" pitchFamily="34" charset="0"/>
              </a:rPr>
              <a:t>d’ail</a:t>
            </a:r>
            <a:r>
              <a:rPr lang="en-US" sz="1400" dirty="0">
                <a:latin typeface="Calibri" panose="020F0502020204030204" pitchFamily="34" charset="0"/>
              </a:rPr>
              <a:t> </a:t>
            </a:r>
            <a:r>
              <a:rPr lang="en-US" sz="1400" dirty="0" err="1">
                <a:latin typeface="Calibri" panose="020F0502020204030204" pitchFamily="34" charset="0"/>
              </a:rPr>
              <a:t>émincées</a:t>
            </a:r>
            <a:endParaRPr lang="en-US" sz="1400" dirty="0">
              <a:latin typeface="Calibri" panose="020F0502020204030204" pitchFamily="34" charset="0"/>
            </a:endParaRPr>
          </a:p>
          <a:p>
            <a:pPr marL="171450" indent="-171450">
              <a:buFont typeface="Arial" panose="020B0604020202020204" pitchFamily="34" charset="0"/>
              <a:buChar char="•"/>
            </a:pPr>
            <a:r>
              <a:rPr lang="en-US" sz="1400" dirty="0">
                <a:latin typeface="Calibri" panose="020F0502020204030204" pitchFamily="34" charset="0"/>
              </a:rPr>
              <a:t>Huile </a:t>
            </a:r>
            <a:r>
              <a:rPr lang="en-US" sz="1400" dirty="0" err="1">
                <a:latin typeface="Calibri" panose="020F0502020204030204" pitchFamily="34" charset="0"/>
              </a:rPr>
              <a:t>d’olive</a:t>
            </a:r>
            <a:endParaRPr lang="en-US" sz="1400" dirty="0">
              <a:latin typeface="Calibri" panose="020F0502020204030204" pitchFamily="34" charset="0"/>
            </a:endParaRPr>
          </a:p>
          <a:p>
            <a:pPr marL="171450" indent="-171450">
              <a:buFont typeface="Arial" panose="020B0604020202020204" pitchFamily="34" charset="0"/>
              <a:buChar char="•"/>
            </a:pPr>
            <a:r>
              <a:rPr lang="en-US" sz="1400" dirty="0" err="1">
                <a:latin typeface="Calibri" panose="020F0502020204030204" pitchFamily="34" charset="0"/>
              </a:rPr>
              <a:t>Thym</a:t>
            </a:r>
            <a:r>
              <a:rPr lang="en-US" sz="1400" dirty="0">
                <a:latin typeface="Calibri" panose="020F0502020204030204" pitchFamily="34" charset="0"/>
              </a:rPr>
              <a:t> frais</a:t>
            </a:r>
          </a:p>
          <a:p>
            <a:pPr marL="171450" indent="-171450">
              <a:buFont typeface="Arial" panose="020B0604020202020204" pitchFamily="34" charset="0"/>
              <a:buChar char="•"/>
            </a:pPr>
            <a:r>
              <a:rPr lang="en-US" sz="1400" dirty="0">
                <a:latin typeface="Calibri" panose="020F0502020204030204" pitchFamily="34" charset="0"/>
              </a:rPr>
              <a:t>Fleur de </a:t>
            </a:r>
            <a:r>
              <a:rPr lang="en-US" sz="1400" dirty="0" err="1">
                <a:latin typeface="Calibri" panose="020F0502020204030204" pitchFamily="34" charset="0"/>
              </a:rPr>
              <a:t>sel</a:t>
            </a:r>
            <a:endParaRPr lang="en-US" sz="1400" dirty="0">
              <a:latin typeface="Calibri" panose="020F0502020204030204" pitchFamily="34" charset="0"/>
            </a:endParaRPr>
          </a:p>
        </p:txBody>
      </p:sp>
      <p:sp>
        <p:nvSpPr>
          <p:cNvPr id="14" name="ZoneTexte 13">
            <a:extLst>
              <a:ext uri="{FF2B5EF4-FFF2-40B4-BE49-F238E27FC236}">
                <a16:creationId xmlns:a16="http://schemas.microsoft.com/office/drawing/2014/main" id="{F2B16CFC-A873-8A9A-344A-9C4E87B20175}"/>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25 minutes</a:t>
            </a:r>
          </a:p>
          <a:p>
            <a:r>
              <a:rPr lang="fr-FR" sz="1400" b="1" dirty="0">
                <a:solidFill>
                  <a:srgbClr val="8B2331"/>
                </a:solidFill>
                <a:latin typeface="Calibri" panose="020F0502020204030204" pitchFamily="34" charset="0"/>
              </a:rPr>
              <a:t>Cuisson : 1h15</a:t>
            </a:r>
          </a:p>
        </p:txBody>
      </p:sp>
      <p:sp>
        <p:nvSpPr>
          <p:cNvPr id="15" name="ZoneTexte 14">
            <a:extLst>
              <a:ext uri="{FF2B5EF4-FFF2-40B4-BE49-F238E27FC236}">
                <a16:creationId xmlns:a16="http://schemas.microsoft.com/office/drawing/2014/main" id="{D094F751-8B52-65F2-4E71-4EB14F1BBEFA}"/>
              </a:ext>
            </a:extLst>
          </p:cNvPr>
          <p:cNvSpPr txBox="1"/>
          <p:nvPr/>
        </p:nvSpPr>
        <p:spPr>
          <a:xfrm>
            <a:off x="4605875" y="970015"/>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p:txBody>
      </p:sp>
      <p:sp>
        <p:nvSpPr>
          <p:cNvPr id="7" name="Titre 1">
            <a:extLst>
              <a:ext uri="{FF2B5EF4-FFF2-40B4-BE49-F238E27FC236}">
                <a16:creationId xmlns:a16="http://schemas.microsoft.com/office/drawing/2014/main" id="{65F329F8-A1AE-262C-CA90-5CBA3E2B743B}"/>
              </a:ext>
            </a:extLst>
          </p:cNvPr>
          <p:cNvSpPr>
            <a:spLocks noGrp="1"/>
          </p:cNvSpPr>
          <p:nvPr>
            <p:ph type="title"/>
          </p:nvPr>
        </p:nvSpPr>
        <p:spPr>
          <a:xfrm>
            <a:off x="4943872" y="204978"/>
            <a:ext cx="6192944" cy="473695"/>
          </a:xfrm>
        </p:spPr>
        <p:txBody>
          <a:bodyPr/>
          <a:lstStyle/>
          <a:p>
            <a:r>
              <a:rPr lang="en-US" sz="2200" dirty="0"/>
              <a:t>Tian de pommes de terre et </a:t>
            </a:r>
            <a:r>
              <a:rPr lang="en-US" sz="2200" dirty="0" err="1"/>
              <a:t>courgettes</a:t>
            </a:r>
            <a:r>
              <a:rPr lang="en-US" sz="2200" dirty="0"/>
              <a:t> aux lardons et </a:t>
            </a:r>
            <a:r>
              <a:rPr lang="en-US" sz="2200" dirty="0" err="1"/>
              <a:t>thym</a:t>
            </a:r>
            <a:endParaRPr lang="fr-FR" sz="2200" dirty="0"/>
          </a:p>
        </p:txBody>
      </p:sp>
      <p:pic>
        <p:nvPicPr>
          <p:cNvPr id="3" name="Image 2">
            <a:extLst>
              <a:ext uri="{FF2B5EF4-FFF2-40B4-BE49-F238E27FC236}">
                <a16:creationId xmlns:a16="http://schemas.microsoft.com/office/drawing/2014/main" id="{9A2CA63D-7921-280D-0B1B-0AC18C48970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3637" y="-21567"/>
            <a:ext cx="4600756" cy="6901134"/>
          </a:xfrm>
          <a:prstGeom prst="rect">
            <a:avLst/>
          </a:prstGeom>
        </p:spPr>
      </p:pic>
      <p:sp>
        <p:nvSpPr>
          <p:cNvPr id="13" name="ZoneTexte 12">
            <a:extLst>
              <a:ext uri="{FF2B5EF4-FFF2-40B4-BE49-F238E27FC236}">
                <a16:creationId xmlns:a16="http://schemas.microsoft.com/office/drawing/2014/main" id="{946E582A-A738-402C-3CD6-7198AE7AFFA7}"/>
              </a:ext>
            </a:extLst>
          </p:cNvPr>
          <p:cNvSpPr txBox="1"/>
          <p:nvPr/>
        </p:nvSpPr>
        <p:spPr>
          <a:xfrm>
            <a:off x="7320136" y="1124744"/>
            <a:ext cx="4600757" cy="5293757"/>
          </a:xfrm>
          <a:prstGeom prst="rect">
            <a:avLst/>
          </a:prstGeom>
          <a:noFill/>
        </p:spPr>
        <p:txBody>
          <a:bodyPr wrap="square" rtlCol="0">
            <a:spAutoFit/>
          </a:bodyPr>
          <a:lstStyle/>
          <a:p>
            <a:r>
              <a:rPr lang="fr-FR" sz="1300" b="1" u="sng" dirty="0">
                <a:latin typeface="Calibri" panose="020F0502020204030204" pitchFamily="34" charset="0"/>
              </a:rPr>
              <a:t>Préparation :</a:t>
            </a:r>
          </a:p>
          <a:p>
            <a:endParaRPr lang="fr-FR" sz="1300" b="1" u="sng" dirty="0">
              <a:latin typeface="Calibri" panose="020F0502020204030204" pitchFamily="34" charset="0"/>
            </a:endParaRPr>
          </a:p>
          <a:p>
            <a:pPr marL="171450" indent="-171450" algn="just">
              <a:buFontTx/>
              <a:buChar char="-"/>
            </a:pPr>
            <a:r>
              <a:rPr lang="en-US" sz="1300" dirty="0" err="1">
                <a:latin typeface="Calibri" panose="020F0502020204030204" pitchFamily="34" charset="0"/>
              </a:rPr>
              <a:t>Préchauffez</a:t>
            </a:r>
            <a:r>
              <a:rPr lang="en-US" sz="1300" dirty="0">
                <a:latin typeface="Calibri" panose="020F0502020204030204" pitchFamily="34" charset="0"/>
              </a:rPr>
              <a:t> le four à 160°C.</a:t>
            </a:r>
          </a:p>
          <a:p>
            <a:pPr algn="just"/>
            <a:endParaRPr lang="en-US" sz="1300" dirty="0">
              <a:latin typeface="Calibri" panose="020F0502020204030204" pitchFamily="34" charset="0"/>
            </a:endParaRPr>
          </a:p>
          <a:p>
            <a:pPr marL="171450" indent="-171450" algn="just">
              <a:buFontTx/>
              <a:buChar char="-"/>
            </a:pPr>
            <a:r>
              <a:rPr lang="en-US" sz="1300" dirty="0" err="1">
                <a:latin typeface="Calibri" panose="020F0502020204030204" pitchFamily="34" charset="0"/>
              </a:rPr>
              <a:t>Huilez</a:t>
            </a:r>
            <a:r>
              <a:rPr lang="en-US" sz="1300" dirty="0">
                <a:latin typeface="Calibri" panose="020F0502020204030204" pitchFamily="34" charset="0"/>
              </a:rPr>
              <a:t> </a:t>
            </a:r>
            <a:r>
              <a:rPr lang="en-US" sz="1300" dirty="0" err="1">
                <a:latin typeface="Calibri" panose="020F0502020204030204" pitchFamily="34" charset="0"/>
              </a:rPr>
              <a:t>légèrement</a:t>
            </a:r>
            <a:r>
              <a:rPr lang="en-US" sz="1300" dirty="0">
                <a:latin typeface="Calibri" panose="020F0502020204030204" pitchFamily="34" charset="0"/>
              </a:rPr>
              <a:t> un plat à gratin.</a:t>
            </a:r>
          </a:p>
          <a:p>
            <a:pPr algn="just"/>
            <a:endParaRPr lang="en-US" sz="1300" dirty="0">
              <a:latin typeface="Calibri" panose="020F0502020204030204" pitchFamily="34" charset="0"/>
            </a:endParaRPr>
          </a:p>
          <a:p>
            <a:pPr marL="171450" indent="-171450" algn="just">
              <a:buFontTx/>
              <a:buChar char="-"/>
            </a:pPr>
            <a:r>
              <a:rPr lang="en-US" sz="1300" dirty="0" err="1">
                <a:latin typeface="Calibri" panose="020F0502020204030204" pitchFamily="34" charset="0"/>
              </a:rPr>
              <a:t>Épluchez</a:t>
            </a:r>
            <a:r>
              <a:rPr lang="en-US" sz="1300" dirty="0">
                <a:latin typeface="Calibri" panose="020F0502020204030204" pitchFamily="34" charset="0"/>
              </a:rPr>
              <a:t> les pommes de terre. </a:t>
            </a:r>
            <a:r>
              <a:rPr lang="en-US" sz="1300" dirty="0" err="1">
                <a:latin typeface="Calibri" panose="020F0502020204030204" pitchFamily="34" charset="0"/>
              </a:rPr>
              <a:t>Coupez</a:t>
            </a:r>
            <a:r>
              <a:rPr lang="en-US" sz="1300" dirty="0">
                <a:latin typeface="Calibri" panose="020F0502020204030204" pitchFamily="34" charset="0"/>
              </a:rPr>
              <a:t>-les </a:t>
            </a:r>
            <a:r>
              <a:rPr lang="en-US" sz="1300" dirty="0" err="1">
                <a:latin typeface="Calibri" panose="020F0502020204030204" pitchFamily="34" charset="0"/>
              </a:rPr>
              <a:t>en</a:t>
            </a:r>
            <a:r>
              <a:rPr lang="en-US" sz="1300" dirty="0">
                <a:latin typeface="Calibri" panose="020F0502020204030204" pitchFamily="34" charset="0"/>
              </a:rPr>
              <a:t> fines rondelles, </a:t>
            </a:r>
            <a:r>
              <a:rPr lang="en-US" sz="1300" dirty="0" err="1">
                <a:latin typeface="Calibri" panose="020F0502020204030204" pitchFamily="34" charset="0"/>
              </a:rPr>
              <a:t>ainsi</a:t>
            </a:r>
            <a:r>
              <a:rPr lang="en-US" sz="1300" dirty="0">
                <a:latin typeface="Calibri" panose="020F0502020204030204" pitchFamily="34" charset="0"/>
              </a:rPr>
              <a:t> que les </a:t>
            </a:r>
            <a:r>
              <a:rPr lang="en-US" sz="1300" dirty="0" err="1">
                <a:latin typeface="Calibri" panose="020F0502020204030204" pitchFamily="34" charset="0"/>
              </a:rPr>
              <a:t>courgettes</a:t>
            </a:r>
            <a:r>
              <a:rPr lang="en-US" sz="1300" dirty="0">
                <a:latin typeface="Calibri" panose="020F0502020204030204" pitchFamily="34" charset="0"/>
              </a:rPr>
              <a:t>.</a:t>
            </a:r>
          </a:p>
          <a:p>
            <a:pPr algn="just"/>
            <a:endParaRPr lang="en-US" sz="1300" dirty="0">
              <a:latin typeface="Calibri" panose="020F0502020204030204" pitchFamily="34" charset="0"/>
            </a:endParaRPr>
          </a:p>
          <a:p>
            <a:pPr marL="171450" indent="-171450" algn="just">
              <a:buFontTx/>
              <a:buChar char="-"/>
            </a:pPr>
            <a:r>
              <a:rPr lang="fr-FR" sz="1300" dirty="0">
                <a:latin typeface="Calibri" panose="020F0502020204030204" pitchFamily="34" charset="0"/>
              </a:rPr>
              <a:t>Disposez les tranches en les alternant debout dans le plat.</a:t>
            </a:r>
          </a:p>
          <a:p>
            <a:pPr algn="just"/>
            <a:endParaRPr lang="fr-FR" sz="1300" dirty="0">
              <a:latin typeface="Calibri" panose="020F0502020204030204" pitchFamily="34" charset="0"/>
            </a:endParaRPr>
          </a:p>
          <a:p>
            <a:pPr marL="171450" indent="-171450" algn="just">
              <a:buFontTx/>
              <a:buChar char="-"/>
            </a:pPr>
            <a:r>
              <a:rPr lang="en-US" sz="1300" dirty="0" err="1">
                <a:latin typeface="Calibri" panose="020F0502020204030204" pitchFamily="34" charset="0"/>
              </a:rPr>
              <a:t>Mélangez</a:t>
            </a:r>
            <a:r>
              <a:rPr lang="en-US" sz="1300" dirty="0">
                <a:latin typeface="Calibri" panose="020F0502020204030204" pitchFamily="34" charset="0"/>
              </a:rPr>
              <a:t> </a:t>
            </a:r>
            <a:r>
              <a:rPr lang="en-US" sz="1300" dirty="0" err="1">
                <a:latin typeface="Calibri" panose="020F0502020204030204" pitchFamily="34" charset="0"/>
              </a:rPr>
              <a:t>l’ail</a:t>
            </a:r>
            <a:r>
              <a:rPr lang="en-US" sz="1300" dirty="0">
                <a:latin typeface="Calibri" panose="020F0502020204030204" pitchFamily="34" charset="0"/>
              </a:rPr>
              <a:t> avec un peu </a:t>
            </a:r>
            <a:r>
              <a:rPr lang="en-US" sz="1300" dirty="0" err="1">
                <a:latin typeface="Calibri" panose="020F0502020204030204" pitchFamily="34" charset="0"/>
              </a:rPr>
              <a:t>d’huile</a:t>
            </a:r>
            <a:r>
              <a:rPr lang="en-US" sz="1300" dirty="0">
                <a:latin typeface="Calibri" panose="020F0502020204030204" pitchFamily="34" charset="0"/>
              </a:rPr>
              <a:t> </a:t>
            </a:r>
            <a:r>
              <a:rPr lang="en-US" sz="1300" dirty="0" err="1">
                <a:latin typeface="Calibri" panose="020F0502020204030204" pitchFamily="34" charset="0"/>
              </a:rPr>
              <a:t>d’olive</a:t>
            </a:r>
            <a:r>
              <a:rPr lang="en-US" sz="1300" dirty="0">
                <a:latin typeface="Calibri" panose="020F0502020204030204" pitchFamily="34" charset="0"/>
              </a:rPr>
              <a:t>, </a:t>
            </a:r>
            <a:r>
              <a:rPr lang="en-US" sz="1300" dirty="0" err="1">
                <a:latin typeface="Calibri" panose="020F0502020204030204" pitchFamily="34" charset="0"/>
              </a:rPr>
              <a:t>puis</a:t>
            </a:r>
            <a:r>
              <a:rPr lang="en-US" sz="1300" dirty="0">
                <a:latin typeface="Calibri" panose="020F0502020204030204" pitchFamily="34" charset="0"/>
              </a:rPr>
              <a:t> </a:t>
            </a:r>
            <a:r>
              <a:rPr lang="en-US" sz="1300" dirty="0" err="1">
                <a:latin typeface="Calibri" panose="020F0502020204030204" pitchFamily="34" charset="0"/>
              </a:rPr>
              <a:t>versez</a:t>
            </a:r>
            <a:r>
              <a:rPr lang="en-US" sz="1300" dirty="0">
                <a:latin typeface="Calibri" panose="020F0502020204030204" pitchFamily="34" charset="0"/>
              </a:rPr>
              <a:t> sur les </a:t>
            </a:r>
            <a:r>
              <a:rPr lang="en-US" sz="1300" dirty="0" err="1">
                <a:latin typeface="Calibri" panose="020F0502020204030204" pitchFamily="34" charset="0"/>
              </a:rPr>
              <a:t>légumes</a:t>
            </a:r>
            <a:r>
              <a:rPr lang="en-US" sz="1300" dirty="0">
                <a:latin typeface="Calibri" panose="020F0502020204030204" pitchFamily="34" charset="0"/>
              </a:rPr>
              <a:t>.</a:t>
            </a:r>
          </a:p>
          <a:p>
            <a:pPr algn="just"/>
            <a:endParaRPr lang="en-US" sz="1300" dirty="0">
              <a:latin typeface="Calibri" panose="020F0502020204030204" pitchFamily="34" charset="0"/>
            </a:endParaRPr>
          </a:p>
          <a:p>
            <a:pPr marL="171450" indent="-171450" algn="just">
              <a:buFontTx/>
              <a:buChar char="-"/>
            </a:pPr>
            <a:r>
              <a:rPr lang="en-US" sz="1300" dirty="0" err="1">
                <a:latin typeface="Calibri" panose="020F0502020204030204" pitchFamily="34" charset="0"/>
              </a:rPr>
              <a:t>Ajoutez</a:t>
            </a:r>
            <a:r>
              <a:rPr lang="en-US" sz="1300" dirty="0">
                <a:latin typeface="Calibri" panose="020F0502020204030204" pitchFamily="34" charset="0"/>
              </a:rPr>
              <a:t> le bouillon </a:t>
            </a:r>
            <a:r>
              <a:rPr lang="en-US" sz="1300" dirty="0" err="1">
                <a:latin typeface="Calibri" panose="020F0502020204030204" pitchFamily="34" charset="0"/>
              </a:rPr>
              <a:t>chaud</a:t>
            </a:r>
            <a:r>
              <a:rPr lang="en-US" sz="1300" dirty="0">
                <a:latin typeface="Calibri" panose="020F0502020204030204" pitchFamily="34" charset="0"/>
              </a:rPr>
              <a:t>. Salez, </a:t>
            </a:r>
            <a:r>
              <a:rPr lang="en-US" sz="1300" dirty="0" err="1">
                <a:latin typeface="Calibri" panose="020F0502020204030204" pitchFamily="34" charset="0"/>
              </a:rPr>
              <a:t>poivrez</a:t>
            </a:r>
            <a:r>
              <a:rPr lang="en-US" sz="1300" dirty="0">
                <a:latin typeface="Calibri" panose="020F0502020204030204" pitchFamily="34" charset="0"/>
              </a:rPr>
              <a:t>, </a:t>
            </a:r>
            <a:r>
              <a:rPr lang="en-US" sz="1300" dirty="0" err="1">
                <a:latin typeface="Calibri" panose="020F0502020204030204" pitchFamily="34" charset="0"/>
              </a:rPr>
              <a:t>parsemez</a:t>
            </a:r>
            <a:r>
              <a:rPr lang="en-US" sz="1300" dirty="0">
                <a:latin typeface="Calibri" panose="020F0502020204030204" pitchFamily="34" charset="0"/>
              </a:rPr>
              <a:t>        de </a:t>
            </a:r>
            <a:r>
              <a:rPr lang="en-US" sz="1300" dirty="0" err="1">
                <a:latin typeface="Calibri" panose="020F0502020204030204" pitchFamily="34" charset="0"/>
              </a:rPr>
              <a:t>thym</a:t>
            </a:r>
            <a:r>
              <a:rPr lang="en-US" sz="1300" dirty="0">
                <a:latin typeface="Calibri" panose="020F0502020204030204" pitchFamily="34" charset="0"/>
              </a:rPr>
              <a:t>.</a:t>
            </a:r>
          </a:p>
          <a:p>
            <a:pPr algn="just"/>
            <a:endParaRPr lang="en-US" sz="1300" dirty="0">
              <a:latin typeface="Calibri" panose="020F0502020204030204" pitchFamily="34" charset="0"/>
            </a:endParaRPr>
          </a:p>
          <a:p>
            <a:pPr marL="171450" indent="-171450" algn="just">
              <a:buFontTx/>
              <a:buChar char="-"/>
            </a:pPr>
            <a:r>
              <a:rPr lang="en-US" sz="1300" dirty="0" err="1">
                <a:latin typeface="Calibri" panose="020F0502020204030204" pitchFamily="34" charset="0"/>
              </a:rPr>
              <a:t>Couvrez</a:t>
            </a:r>
            <a:r>
              <a:rPr lang="en-US" sz="1300" dirty="0">
                <a:latin typeface="Calibri" panose="020F0502020204030204" pitchFamily="34" charset="0"/>
              </a:rPr>
              <a:t> avec du papier </a:t>
            </a:r>
            <a:r>
              <a:rPr lang="en-US" sz="1300" dirty="0" err="1">
                <a:latin typeface="Calibri" panose="020F0502020204030204" pitchFamily="34" charset="0"/>
              </a:rPr>
              <a:t>cuisson</a:t>
            </a:r>
            <a:r>
              <a:rPr lang="en-US" sz="1300" dirty="0">
                <a:latin typeface="Calibri" panose="020F0502020204030204" pitchFamily="34" charset="0"/>
              </a:rPr>
              <a:t>. </a:t>
            </a:r>
            <a:r>
              <a:rPr lang="en-US" sz="1300" dirty="0" err="1">
                <a:latin typeface="Calibri" panose="020F0502020204030204" pitchFamily="34" charset="0"/>
              </a:rPr>
              <a:t>Enfournez</a:t>
            </a:r>
            <a:r>
              <a:rPr lang="en-US" sz="1300" dirty="0">
                <a:latin typeface="Calibri" panose="020F0502020204030204" pitchFamily="34" charset="0"/>
              </a:rPr>
              <a:t> 50 minutes.</a:t>
            </a:r>
          </a:p>
          <a:p>
            <a:pPr algn="just"/>
            <a:endParaRPr lang="en-US" sz="1300" dirty="0">
              <a:latin typeface="Calibri" panose="020F0502020204030204" pitchFamily="34" charset="0"/>
            </a:endParaRPr>
          </a:p>
          <a:p>
            <a:pPr marL="171450" indent="-171450" algn="just">
              <a:buFontTx/>
              <a:buChar char="-"/>
            </a:pPr>
            <a:r>
              <a:rPr lang="en-US" sz="1300" dirty="0" err="1">
                <a:latin typeface="Calibri" panose="020F0502020204030204" pitchFamily="34" charset="0"/>
              </a:rPr>
              <a:t>Sortez</a:t>
            </a:r>
            <a:r>
              <a:rPr lang="en-US" sz="1300" dirty="0">
                <a:latin typeface="Calibri" panose="020F0502020204030204" pitchFamily="34" charset="0"/>
              </a:rPr>
              <a:t> le plat, </a:t>
            </a:r>
            <a:r>
              <a:rPr lang="en-US" sz="1300" dirty="0" err="1">
                <a:latin typeface="Calibri" panose="020F0502020204030204" pitchFamily="34" charset="0"/>
              </a:rPr>
              <a:t>arrosez</a:t>
            </a:r>
            <a:r>
              <a:rPr lang="en-US" sz="1300" dirty="0">
                <a:latin typeface="Calibri" panose="020F0502020204030204" pitchFamily="34" charset="0"/>
              </a:rPr>
              <a:t> avec le jus, </a:t>
            </a:r>
            <a:r>
              <a:rPr lang="en-US" sz="1300" dirty="0" err="1">
                <a:latin typeface="Calibri" panose="020F0502020204030204" pitchFamily="34" charset="0"/>
              </a:rPr>
              <a:t>augmentez</a:t>
            </a:r>
            <a:r>
              <a:rPr lang="en-US" sz="1300" dirty="0">
                <a:latin typeface="Calibri" panose="020F0502020204030204" pitchFamily="34" charset="0"/>
              </a:rPr>
              <a:t> la </a:t>
            </a:r>
            <a:r>
              <a:rPr lang="en-US" sz="1300" dirty="0" err="1">
                <a:latin typeface="Calibri" panose="020F0502020204030204" pitchFamily="34" charset="0"/>
              </a:rPr>
              <a:t>température</a:t>
            </a:r>
            <a:r>
              <a:rPr lang="en-US" sz="1300" dirty="0">
                <a:latin typeface="Calibri" panose="020F0502020204030204" pitchFamily="34" charset="0"/>
              </a:rPr>
              <a:t> à 200 °C et </a:t>
            </a:r>
            <a:r>
              <a:rPr lang="en-US" sz="1300" dirty="0" err="1">
                <a:latin typeface="Calibri" panose="020F0502020204030204" pitchFamily="34" charset="0"/>
              </a:rPr>
              <a:t>poursuivez</a:t>
            </a:r>
            <a:r>
              <a:rPr lang="en-US" sz="1300" dirty="0">
                <a:latin typeface="Calibri" panose="020F0502020204030204" pitchFamily="34" charset="0"/>
              </a:rPr>
              <a:t> la </a:t>
            </a:r>
            <a:r>
              <a:rPr lang="en-US" sz="1300" dirty="0" err="1">
                <a:latin typeface="Calibri" panose="020F0502020204030204" pitchFamily="34" charset="0"/>
              </a:rPr>
              <a:t>cuisson</a:t>
            </a:r>
            <a:r>
              <a:rPr lang="en-US" sz="1300" dirty="0">
                <a:latin typeface="Calibri" panose="020F0502020204030204" pitchFamily="34" charset="0"/>
              </a:rPr>
              <a:t> 20 minutes.</a:t>
            </a:r>
          </a:p>
          <a:p>
            <a:pPr algn="just"/>
            <a:endParaRPr lang="en-US" sz="1300" dirty="0">
              <a:latin typeface="Calibri" panose="020F0502020204030204" pitchFamily="34" charset="0"/>
            </a:endParaRPr>
          </a:p>
          <a:p>
            <a:pPr marL="171450" indent="-171450" algn="just">
              <a:buFontTx/>
              <a:buChar char="-"/>
            </a:pPr>
            <a:r>
              <a:rPr lang="en-US" sz="1300" dirty="0" err="1">
                <a:latin typeface="Calibri" panose="020F0502020204030204" pitchFamily="34" charset="0"/>
              </a:rPr>
              <a:t>Faites</a:t>
            </a:r>
            <a:r>
              <a:rPr lang="en-US" sz="1300" dirty="0">
                <a:latin typeface="Calibri" panose="020F0502020204030204" pitchFamily="34" charset="0"/>
              </a:rPr>
              <a:t> </a:t>
            </a:r>
            <a:r>
              <a:rPr lang="en-US" sz="1300" dirty="0" err="1">
                <a:latin typeface="Calibri" panose="020F0502020204030204" pitchFamily="34" charset="0"/>
              </a:rPr>
              <a:t>revenir</a:t>
            </a:r>
            <a:r>
              <a:rPr lang="en-US" sz="1300" dirty="0">
                <a:latin typeface="Calibri" panose="020F0502020204030204" pitchFamily="34" charset="0"/>
              </a:rPr>
              <a:t> les lardons à part et </a:t>
            </a:r>
            <a:r>
              <a:rPr lang="en-US" sz="1300" dirty="0" err="1">
                <a:latin typeface="Calibri" panose="020F0502020204030204" pitchFamily="34" charset="0"/>
              </a:rPr>
              <a:t>ajoutez</a:t>
            </a:r>
            <a:r>
              <a:rPr lang="en-US" sz="1300" dirty="0">
                <a:latin typeface="Calibri" panose="020F0502020204030204" pitchFamily="34" charset="0"/>
              </a:rPr>
              <a:t>-les </a:t>
            </a:r>
            <a:r>
              <a:rPr lang="en-US" sz="1300" dirty="0" err="1">
                <a:latin typeface="Calibri" panose="020F0502020204030204" pitchFamily="34" charset="0"/>
              </a:rPr>
              <a:t>juste</a:t>
            </a:r>
            <a:r>
              <a:rPr lang="en-US" sz="1300" dirty="0">
                <a:latin typeface="Calibri" panose="020F0502020204030204" pitchFamily="34" charset="0"/>
              </a:rPr>
              <a:t> </a:t>
            </a:r>
            <a:r>
              <a:rPr lang="en-US" sz="1300" dirty="0" err="1">
                <a:latin typeface="Calibri" panose="020F0502020204030204" pitchFamily="34" charset="0"/>
              </a:rPr>
              <a:t>avant</a:t>
            </a:r>
            <a:r>
              <a:rPr lang="en-US" sz="1300" dirty="0">
                <a:latin typeface="Calibri" panose="020F0502020204030204" pitchFamily="34" charset="0"/>
              </a:rPr>
              <a:t> de </a:t>
            </a:r>
            <a:r>
              <a:rPr lang="en-US" sz="1300" dirty="0" err="1">
                <a:latin typeface="Calibri" panose="020F0502020204030204" pitchFamily="34" charset="0"/>
              </a:rPr>
              <a:t>servir</a:t>
            </a:r>
            <a:r>
              <a:rPr lang="en-US" sz="1300" dirty="0">
                <a:latin typeface="Calibri" panose="020F0502020204030204" pitchFamily="34" charset="0"/>
              </a:rPr>
              <a:t>.</a:t>
            </a:r>
          </a:p>
          <a:p>
            <a:pPr lvl="1" algn="just"/>
            <a:endParaRPr lang="en-US" sz="1300" dirty="0"/>
          </a:p>
          <a:p>
            <a:pPr algn="just"/>
            <a:endParaRPr lang="en-US" sz="1300" dirty="0"/>
          </a:p>
        </p:txBody>
      </p:sp>
    </p:spTree>
    <p:extLst>
      <p:ext uri="{BB962C8B-B14F-4D97-AF65-F5344CB8AC3E}">
        <p14:creationId xmlns:p14="http://schemas.microsoft.com/office/powerpoint/2010/main" val="4420966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821CB24-8FCF-B462-F556-A8C48216BC1A}"/>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9FD54B2-3028-707B-B53D-0909D43EA91D}"/>
              </a:ext>
            </a:extLst>
          </p:cNvPr>
          <p:cNvSpPr>
            <a:spLocks noGrp="1"/>
          </p:cNvSpPr>
          <p:nvPr>
            <p:ph type="sldNum" sz="quarter" idx="4"/>
          </p:nvPr>
        </p:nvSpPr>
        <p:spPr/>
        <p:txBody>
          <a:bodyPr/>
          <a:lstStyle/>
          <a:p>
            <a:pPr>
              <a:defRPr/>
            </a:pPr>
            <a:fld id="{B6546EDA-AC4C-4A45-AF53-BF0FE0BAFCCB}" type="slidenum">
              <a:rPr lang="fr-FR">
                <a:solidFill>
                  <a:prstClr val="white"/>
                </a:solidFill>
              </a:rPr>
              <a:pPr>
                <a:defRPr/>
              </a:pPr>
              <a:t>69</a:t>
            </a:fld>
            <a:endParaRPr lang="fr-FR" dirty="0">
              <a:solidFill>
                <a:prstClr val="white"/>
              </a:solidFill>
            </a:endParaRPr>
          </a:p>
        </p:txBody>
      </p:sp>
      <p:sp>
        <p:nvSpPr>
          <p:cNvPr id="8" name="ZoneTexte 7">
            <a:extLst>
              <a:ext uri="{FF2B5EF4-FFF2-40B4-BE49-F238E27FC236}">
                <a16:creationId xmlns:a16="http://schemas.microsoft.com/office/drawing/2014/main" id="{1F7DD5AD-BF2E-D911-40C1-F7A65D4F00DA}"/>
              </a:ext>
            </a:extLst>
          </p:cNvPr>
          <p:cNvSpPr txBox="1"/>
          <p:nvPr/>
        </p:nvSpPr>
        <p:spPr>
          <a:xfrm>
            <a:off x="4655840" y="2330312"/>
            <a:ext cx="2590729" cy="2523768"/>
          </a:xfrm>
          <a:prstGeom prst="rect">
            <a:avLst/>
          </a:prstGeom>
          <a:noFill/>
        </p:spPr>
        <p:txBody>
          <a:bodyPr wrap="square" rtlCol="0">
            <a:spAutoFit/>
          </a:bodyPr>
          <a:lstStyle/>
          <a:p>
            <a:r>
              <a:rPr lang="fr-FR"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171450" indent="-171450">
              <a:buFont typeface="Arial" panose="020B0604020202020204" pitchFamily="34" charset="0"/>
              <a:buChar char="•"/>
            </a:pPr>
            <a:r>
              <a:rPr lang="en-US" sz="1400" dirty="0">
                <a:latin typeface="Calibri" panose="020F0502020204030204" pitchFamily="34" charset="0"/>
              </a:rPr>
              <a:t>400g de spaetzle</a:t>
            </a:r>
          </a:p>
          <a:p>
            <a:pPr marL="171450" indent="-171450">
              <a:buFont typeface="Arial" panose="020B0604020202020204" pitchFamily="34" charset="0"/>
              <a:buChar char="•"/>
            </a:pPr>
            <a:r>
              <a:rPr lang="en-US" sz="1400" dirty="0">
                <a:latin typeface="Calibri" panose="020F0502020204030204" pitchFamily="34" charset="0"/>
              </a:rPr>
              <a:t>4 </a:t>
            </a:r>
            <a:r>
              <a:rPr lang="en-US" sz="1400" dirty="0" err="1">
                <a:latin typeface="Calibri" panose="020F0502020204030204" pitchFamily="34" charset="0"/>
              </a:rPr>
              <a:t>oeufs</a:t>
            </a:r>
            <a:r>
              <a:rPr lang="en-US" sz="1400" dirty="0">
                <a:latin typeface="Calibri" panose="020F0502020204030204" pitchFamily="34" charset="0"/>
              </a:rPr>
              <a:t> (2 </a:t>
            </a:r>
            <a:r>
              <a:rPr lang="en-US" sz="1400" dirty="0" err="1">
                <a:latin typeface="Calibri" panose="020F0502020204030204" pitchFamily="34" charset="0"/>
              </a:rPr>
              <a:t>entiers</a:t>
            </a:r>
            <a:r>
              <a:rPr lang="en-US" sz="1400" dirty="0">
                <a:latin typeface="Calibri" panose="020F0502020204030204" pitchFamily="34" charset="0"/>
              </a:rPr>
              <a:t> + 2 jaunes)</a:t>
            </a:r>
          </a:p>
          <a:p>
            <a:pPr marL="171450" indent="-171450">
              <a:buFont typeface="Arial" panose="020B0604020202020204" pitchFamily="34" charset="0"/>
              <a:buChar char="•"/>
            </a:pPr>
            <a:r>
              <a:rPr lang="en-US" sz="1400" dirty="0">
                <a:latin typeface="Calibri" panose="020F0502020204030204" pitchFamily="34" charset="0"/>
              </a:rPr>
              <a:t>250g de timbres de lardons Pierre Schmidt</a:t>
            </a:r>
          </a:p>
          <a:p>
            <a:pPr marL="171450" indent="-171450">
              <a:buFont typeface="Arial" panose="020B0604020202020204" pitchFamily="34" charset="0"/>
              <a:buChar char="•"/>
            </a:pPr>
            <a:r>
              <a:rPr lang="en-US" sz="1400" dirty="0">
                <a:latin typeface="Calibri" panose="020F0502020204030204" pitchFamily="34" charset="0"/>
              </a:rPr>
              <a:t>100 g de parmesan</a:t>
            </a:r>
          </a:p>
          <a:p>
            <a:pPr marL="171450" indent="-171450">
              <a:buFont typeface="Arial" panose="020B0604020202020204" pitchFamily="34" charset="0"/>
              <a:buChar char="•"/>
            </a:pPr>
            <a:r>
              <a:rPr lang="en-US" sz="1400" dirty="0" err="1">
                <a:latin typeface="Calibri" panose="020F0502020204030204" pitchFamily="34" charset="0"/>
              </a:rPr>
              <a:t>Quelques</a:t>
            </a:r>
            <a:r>
              <a:rPr lang="en-US" sz="1400" dirty="0">
                <a:latin typeface="Calibri" panose="020F0502020204030204" pitchFamily="34" charset="0"/>
              </a:rPr>
              <a:t> </a:t>
            </a:r>
            <a:r>
              <a:rPr lang="en-US" sz="1400" dirty="0" err="1">
                <a:latin typeface="Calibri" panose="020F0502020204030204" pitchFamily="34" charset="0"/>
              </a:rPr>
              <a:t>feuilles</a:t>
            </a:r>
            <a:r>
              <a:rPr lang="en-US" sz="1400" dirty="0">
                <a:latin typeface="Calibri" panose="020F0502020204030204" pitchFamily="34" charset="0"/>
              </a:rPr>
              <a:t> de basilic</a:t>
            </a:r>
          </a:p>
          <a:p>
            <a:pPr marL="171450" indent="-171450">
              <a:buFont typeface="Arial" panose="020B0604020202020204" pitchFamily="34" charset="0"/>
              <a:buChar char="•"/>
            </a:pPr>
            <a:r>
              <a:rPr lang="en-US" sz="1400" dirty="0">
                <a:latin typeface="Calibri" panose="020F0502020204030204" pitchFamily="34" charset="0"/>
              </a:rPr>
              <a:t>Huile </a:t>
            </a:r>
            <a:r>
              <a:rPr lang="en-US" sz="1400" dirty="0" err="1">
                <a:latin typeface="Calibri" panose="020F0502020204030204" pitchFamily="34" charset="0"/>
              </a:rPr>
              <a:t>d’olive</a:t>
            </a:r>
            <a:endParaRPr lang="en-US" sz="1400" dirty="0">
              <a:latin typeface="Calibri" panose="020F0502020204030204" pitchFamily="34" charset="0"/>
            </a:endParaRPr>
          </a:p>
          <a:p>
            <a:pPr marL="171450" indent="-171450">
              <a:buFont typeface="Arial" panose="020B0604020202020204" pitchFamily="34" charset="0"/>
              <a:buChar char="•"/>
            </a:pPr>
            <a:r>
              <a:rPr lang="en-US" sz="1400" dirty="0">
                <a:latin typeface="Calibri" panose="020F0502020204030204" pitchFamily="34" charset="0"/>
              </a:rPr>
              <a:t>Beurre (</a:t>
            </a:r>
            <a:r>
              <a:rPr lang="en-US" sz="1400" dirty="0" err="1">
                <a:latin typeface="Calibri" panose="020F0502020204030204" pitchFamily="34" charset="0"/>
              </a:rPr>
              <a:t>optionnel</a:t>
            </a:r>
            <a:r>
              <a:rPr lang="en-US" sz="1400" dirty="0">
                <a:latin typeface="Calibri" panose="020F0502020204030204" pitchFamily="34" charset="0"/>
              </a:rPr>
              <a:t>)</a:t>
            </a:r>
          </a:p>
          <a:p>
            <a:pPr marL="171450" indent="-171450">
              <a:buFont typeface="Arial" panose="020B0604020202020204" pitchFamily="34" charset="0"/>
              <a:buChar char="•"/>
            </a:pPr>
            <a:r>
              <a:rPr lang="en-US" sz="1400" dirty="0">
                <a:latin typeface="Calibri" panose="020F0502020204030204" pitchFamily="34" charset="0"/>
              </a:rPr>
              <a:t>Sel, poivre</a:t>
            </a:r>
          </a:p>
        </p:txBody>
      </p:sp>
      <p:sp>
        <p:nvSpPr>
          <p:cNvPr id="14" name="ZoneTexte 13">
            <a:extLst>
              <a:ext uri="{FF2B5EF4-FFF2-40B4-BE49-F238E27FC236}">
                <a16:creationId xmlns:a16="http://schemas.microsoft.com/office/drawing/2014/main" id="{22C3C636-7E55-7DC5-9E99-1275B025A0D7}"/>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10 minutes</a:t>
            </a:r>
          </a:p>
          <a:p>
            <a:r>
              <a:rPr lang="fr-FR" sz="1400" b="1" dirty="0">
                <a:solidFill>
                  <a:srgbClr val="8B2331"/>
                </a:solidFill>
                <a:latin typeface="Calibri" panose="020F0502020204030204" pitchFamily="34" charset="0"/>
              </a:rPr>
              <a:t>Cuisson : 10 minutes</a:t>
            </a:r>
          </a:p>
        </p:txBody>
      </p:sp>
      <p:sp>
        <p:nvSpPr>
          <p:cNvPr id="15" name="ZoneTexte 14">
            <a:extLst>
              <a:ext uri="{FF2B5EF4-FFF2-40B4-BE49-F238E27FC236}">
                <a16:creationId xmlns:a16="http://schemas.microsoft.com/office/drawing/2014/main" id="{16639976-0D72-EA57-4FC0-52167C3CCF0B}"/>
              </a:ext>
            </a:extLst>
          </p:cNvPr>
          <p:cNvSpPr txBox="1"/>
          <p:nvPr/>
        </p:nvSpPr>
        <p:spPr>
          <a:xfrm>
            <a:off x="4605875" y="970015"/>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p:txBody>
      </p:sp>
      <p:sp>
        <p:nvSpPr>
          <p:cNvPr id="7" name="Titre 1">
            <a:extLst>
              <a:ext uri="{FF2B5EF4-FFF2-40B4-BE49-F238E27FC236}">
                <a16:creationId xmlns:a16="http://schemas.microsoft.com/office/drawing/2014/main" id="{F25FBA73-D79D-18EB-86CF-48BBE20D8B82}"/>
              </a:ext>
            </a:extLst>
          </p:cNvPr>
          <p:cNvSpPr>
            <a:spLocks noGrp="1"/>
          </p:cNvSpPr>
          <p:nvPr>
            <p:ph type="title"/>
          </p:nvPr>
        </p:nvSpPr>
        <p:spPr>
          <a:xfrm>
            <a:off x="4943872" y="204978"/>
            <a:ext cx="6192944" cy="473695"/>
          </a:xfrm>
        </p:spPr>
        <p:txBody>
          <a:bodyPr/>
          <a:lstStyle/>
          <a:p>
            <a:r>
              <a:rPr lang="en-US" sz="2200" dirty="0"/>
              <a:t>Spaetzle façon carbonara</a:t>
            </a:r>
            <a:endParaRPr lang="fr-FR" sz="2200" dirty="0"/>
          </a:p>
        </p:txBody>
      </p:sp>
      <p:pic>
        <p:nvPicPr>
          <p:cNvPr id="3" name="Image 2">
            <a:extLst>
              <a:ext uri="{FF2B5EF4-FFF2-40B4-BE49-F238E27FC236}">
                <a16:creationId xmlns:a16="http://schemas.microsoft.com/office/drawing/2014/main" id="{C9C8C600-FD58-B11C-05F0-EBA045F49EB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3637" y="-21567"/>
            <a:ext cx="4600756" cy="6901134"/>
          </a:xfrm>
          <a:prstGeom prst="rect">
            <a:avLst/>
          </a:prstGeom>
        </p:spPr>
      </p:pic>
      <p:sp>
        <p:nvSpPr>
          <p:cNvPr id="13" name="ZoneTexte 12">
            <a:extLst>
              <a:ext uri="{FF2B5EF4-FFF2-40B4-BE49-F238E27FC236}">
                <a16:creationId xmlns:a16="http://schemas.microsoft.com/office/drawing/2014/main" id="{9AE9602D-61A1-A48F-BB7D-41DC8364F6A3}"/>
              </a:ext>
            </a:extLst>
          </p:cNvPr>
          <p:cNvSpPr txBox="1"/>
          <p:nvPr/>
        </p:nvSpPr>
        <p:spPr>
          <a:xfrm>
            <a:off x="7211526" y="1339347"/>
            <a:ext cx="4600757" cy="5047536"/>
          </a:xfrm>
          <a:prstGeom prst="rect">
            <a:avLst/>
          </a:prstGeom>
          <a:noFill/>
        </p:spPr>
        <p:txBody>
          <a:bodyPr wrap="square" rtlCol="0">
            <a:spAutoFit/>
          </a:bodyPr>
          <a:lstStyle/>
          <a:p>
            <a:r>
              <a:rPr lang="fr-FR" sz="1400" b="1" u="sng" dirty="0">
                <a:latin typeface="Calibri" panose="020F0502020204030204" pitchFamily="34" charset="0"/>
              </a:rPr>
              <a:t>Préparation :</a:t>
            </a:r>
          </a:p>
          <a:p>
            <a:endParaRPr lang="fr-FR" sz="1400" b="1" u="sng" dirty="0">
              <a:latin typeface="Calibri" panose="020F0502020204030204" pitchFamily="34" charset="0"/>
            </a:endParaRPr>
          </a:p>
          <a:p>
            <a:pPr marL="171450" indent="-171450" algn="just">
              <a:buFontTx/>
              <a:buChar char="-"/>
            </a:pPr>
            <a:r>
              <a:rPr lang="en-US" sz="1400" dirty="0" err="1">
                <a:latin typeface="Calibri" panose="020F0502020204030204" pitchFamily="34" charset="0"/>
              </a:rPr>
              <a:t>Cassez</a:t>
            </a:r>
            <a:r>
              <a:rPr lang="en-US" sz="1400" dirty="0">
                <a:latin typeface="Calibri" panose="020F0502020204030204" pitchFamily="34" charset="0"/>
              </a:rPr>
              <a:t> les </a:t>
            </a:r>
            <a:r>
              <a:rPr lang="en-US" sz="1400" dirty="0" err="1">
                <a:latin typeface="Calibri" panose="020F0502020204030204" pitchFamily="34" charset="0"/>
              </a:rPr>
              <a:t>oeufs</a:t>
            </a:r>
            <a:r>
              <a:rPr lang="en-US" sz="1400" dirty="0">
                <a:latin typeface="Calibri" panose="020F0502020204030204" pitchFamily="34" charset="0"/>
              </a:rPr>
              <a:t> dans un </a:t>
            </a:r>
            <a:r>
              <a:rPr lang="en-US" sz="1400" dirty="0" err="1">
                <a:latin typeface="Calibri" panose="020F0502020204030204" pitchFamily="34" charset="0"/>
              </a:rPr>
              <a:t>saladier</a:t>
            </a:r>
            <a:r>
              <a:rPr lang="en-US" sz="1400" dirty="0">
                <a:latin typeface="Calibri" panose="020F0502020204030204" pitchFamily="34" charset="0"/>
              </a:rPr>
              <a:t> : </a:t>
            </a:r>
            <a:r>
              <a:rPr lang="en-US" sz="1400" dirty="0" err="1">
                <a:latin typeface="Calibri" panose="020F0502020204030204" pitchFamily="34" charset="0"/>
              </a:rPr>
              <a:t>gardez</a:t>
            </a:r>
            <a:r>
              <a:rPr lang="en-US" sz="1400" dirty="0">
                <a:latin typeface="Calibri" panose="020F0502020204030204" pitchFamily="34" charset="0"/>
              </a:rPr>
              <a:t> 2 </a:t>
            </a:r>
            <a:r>
              <a:rPr lang="en-US" sz="1400" dirty="0" err="1">
                <a:latin typeface="Calibri" panose="020F0502020204030204" pitchFamily="34" charset="0"/>
              </a:rPr>
              <a:t>entiers</a:t>
            </a:r>
            <a:r>
              <a:rPr lang="en-US" sz="1400" dirty="0">
                <a:latin typeface="Calibri" panose="020F0502020204030204" pitchFamily="34" charset="0"/>
              </a:rPr>
              <a:t>, et 2 jaunes.</a:t>
            </a:r>
          </a:p>
          <a:p>
            <a:pPr algn="just"/>
            <a:endParaRPr lang="en-US" sz="1400" dirty="0">
              <a:latin typeface="Calibri" panose="020F0502020204030204" pitchFamily="34" charset="0"/>
            </a:endParaRPr>
          </a:p>
          <a:p>
            <a:pPr marL="171450" indent="-171450" algn="just">
              <a:buFontTx/>
              <a:buChar char="-"/>
            </a:pPr>
            <a:r>
              <a:rPr lang="en-US" sz="1400" dirty="0" err="1">
                <a:latin typeface="Calibri" panose="020F0502020204030204" pitchFamily="34" charset="0"/>
              </a:rPr>
              <a:t>Ajoutez</a:t>
            </a:r>
            <a:r>
              <a:rPr lang="en-US" sz="1400" dirty="0">
                <a:latin typeface="Calibri" panose="020F0502020204030204" pitchFamily="34" charset="0"/>
              </a:rPr>
              <a:t> le parmesan </a:t>
            </a:r>
            <a:r>
              <a:rPr lang="en-US" sz="1400" dirty="0" err="1">
                <a:latin typeface="Calibri" panose="020F0502020204030204" pitchFamily="34" charset="0"/>
              </a:rPr>
              <a:t>râpé</a:t>
            </a:r>
            <a:r>
              <a:rPr lang="en-US" sz="1400" dirty="0">
                <a:latin typeface="Calibri" panose="020F0502020204030204" pitchFamily="34" charset="0"/>
              </a:rPr>
              <a:t>, </a:t>
            </a:r>
            <a:r>
              <a:rPr lang="en-US" sz="1400" dirty="0" err="1">
                <a:latin typeface="Calibri" panose="020F0502020204030204" pitchFamily="34" charset="0"/>
              </a:rPr>
              <a:t>salez</a:t>
            </a:r>
            <a:r>
              <a:rPr lang="en-US" sz="1400" dirty="0">
                <a:latin typeface="Calibri" panose="020F0502020204030204" pitchFamily="34" charset="0"/>
              </a:rPr>
              <a:t>, </a:t>
            </a:r>
            <a:r>
              <a:rPr lang="en-US" sz="1400" dirty="0" err="1">
                <a:latin typeface="Calibri" panose="020F0502020204030204" pitchFamily="34" charset="0"/>
              </a:rPr>
              <a:t>poivrez</a:t>
            </a:r>
            <a:r>
              <a:rPr lang="en-US" sz="1400" dirty="0">
                <a:latin typeface="Calibri" panose="020F0502020204030204" pitchFamily="34" charset="0"/>
              </a:rPr>
              <a:t> et </a:t>
            </a:r>
            <a:r>
              <a:rPr lang="en-US" sz="1400" dirty="0" err="1">
                <a:latin typeface="Calibri" panose="020F0502020204030204" pitchFamily="34" charset="0"/>
              </a:rPr>
              <a:t>mélangez</a:t>
            </a:r>
            <a:r>
              <a:rPr lang="en-US" sz="1400" dirty="0">
                <a:latin typeface="Calibri" panose="020F0502020204030204" pitchFamily="34" charset="0"/>
              </a:rPr>
              <a:t>. </a:t>
            </a:r>
            <a:r>
              <a:rPr lang="en-US" sz="1400" dirty="0" err="1">
                <a:latin typeface="Calibri" panose="020F0502020204030204" pitchFamily="34" charset="0"/>
              </a:rPr>
              <a:t>Réservez</a:t>
            </a:r>
            <a:r>
              <a:rPr lang="en-US" sz="1400" dirty="0">
                <a:latin typeface="Calibri" panose="020F0502020204030204" pitchFamily="34" charset="0"/>
              </a:rPr>
              <a:t>.</a:t>
            </a:r>
          </a:p>
          <a:p>
            <a:pPr algn="just"/>
            <a:endParaRPr lang="en-US" sz="1400" dirty="0">
              <a:latin typeface="Calibri" panose="020F0502020204030204" pitchFamily="34" charset="0"/>
            </a:endParaRPr>
          </a:p>
          <a:p>
            <a:pPr marL="171450" indent="-171450" algn="just">
              <a:buFontTx/>
              <a:buChar char="-"/>
            </a:pPr>
            <a:r>
              <a:rPr lang="en-US" sz="1400" dirty="0" err="1">
                <a:latin typeface="Calibri" panose="020F0502020204030204" pitchFamily="34" charset="0"/>
              </a:rPr>
              <a:t>Faites</a:t>
            </a:r>
            <a:r>
              <a:rPr lang="en-US" sz="1400" dirty="0">
                <a:latin typeface="Calibri" panose="020F0502020204030204" pitchFamily="34" charset="0"/>
              </a:rPr>
              <a:t> </a:t>
            </a:r>
            <a:r>
              <a:rPr lang="en-US" sz="1400" dirty="0" err="1">
                <a:latin typeface="Calibri" panose="020F0502020204030204" pitchFamily="34" charset="0"/>
              </a:rPr>
              <a:t>revenir</a:t>
            </a:r>
            <a:r>
              <a:rPr lang="en-US" sz="1400" dirty="0">
                <a:latin typeface="Calibri" panose="020F0502020204030204" pitchFamily="34" charset="0"/>
              </a:rPr>
              <a:t> les lardons dans </a:t>
            </a:r>
            <a:r>
              <a:rPr lang="en-US" sz="1400" dirty="0" err="1">
                <a:latin typeface="Calibri" panose="020F0502020204030204" pitchFamily="34" charset="0"/>
              </a:rPr>
              <a:t>une</a:t>
            </a:r>
            <a:r>
              <a:rPr lang="en-US" sz="1400" dirty="0">
                <a:latin typeface="Calibri" panose="020F0502020204030204" pitchFamily="34" charset="0"/>
              </a:rPr>
              <a:t> </a:t>
            </a:r>
            <a:r>
              <a:rPr lang="en-US" sz="1400" dirty="0" err="1">
                <a:latin typeface="Calibri" panose="020F0502020204030204" pitchFamily="34" charset="0"/>
              </a:rPr>
              <a:t>poêle</a:t>
            </a:r>
            <a:r>
              <a:rPr lang="en-US" sz="1400" dirty="0">
                <a:latin typeface="Calibri" panose="020F0502020204030204" pitchFamily="34" charset="0"/>
              </a:rPr>
              <a:t> </a:t>
            </a:r>
            <a:r>
              <a:rPr lang="en-US" sz="1400" dirty="0" err="1">
                <a:latin typeface="Calibri" panose="020F0502020204030204" pitchFamily="34" charset="0"/>
              </a:rPr>
              <a:t>chaude</a:t>
            </a:r>
            <a:r>
              <a:rPr lang="en-US" sz="1400" dirty="0">
                <a:latin typeface="Calibri" panose="020F0502020204030204" pitchFamily="34" charset="0"/>
              </a:rPr>
              <a:t>.</a:t>
            </a:r>
          </a:p>
          <a:p>
            <a:pPr algn="just"/>
            <a:endParaRPr lang="en-US"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Retirez-les une fois dorés, puis faites sauter les </a:t>
            </a:r>
            <a:r>
              <a:rPr lang="fr-FR" sz="1400" dirty="0" err="1">
                <a:latin typeface="Calibri" panose="020F0502020204030204" pitchFamily="34" charset="0"/>
              </a:rPr>
              <a:t>spaetzle</a:t>
            </a:r>
            <a:r>
              <a:rPr lang="fr-FR" sz="1400" dirty="0">
                <a:latin typeface="Calibri" panose="020F0502020204030204" pitchFamily="34" charset="0"/>
              </a:rPr>
              <a:t> dans la même poêle 5 à 6 minutes. </a:t>
            </a:r>
          </a:p>
          <a:p>
            <a:pPr algn="just"/>
            <a:endParaRPr lang="fr-FR" sz="1400" dirty="0">
              <a:latin typeface="Calibri" panose="020F0502020204030204" pitchFamily="34" charset="0"/>
            </a:endParaRPr>
          </a:p>
          <a:p>
            <a:pPr marL="171450" indent="-171450" algn="just">
              <a:buFontTx/>
              <a:buChar char="-"/>
            </a:pPr>
            <a:r>
              <a:rPr lang="en-US" sz="1400" dirty="0" err="1">
                <a:latin typeface="Calibri" panose="020F0502020204030204" pitchFamily="34" charset="0"/>
              </a:rPr>
              <a:t>Coupez</a:t>
            </a:r>
            <a:r>
              <a:rPr lang="en-US" sz="1400" dirty="0">
                <a:latin typeface="Calibri" panose="020F0502020204030204" pitchFamily="34" charset="0"/>
              </a:rPr>
              <a:t> le feu. </a:t>
            </a:r>
            <a:r>
              <a:rPr lang="en-US" sz="1400" dirty="0" err="1">
                <a:latin typeface="Calibri" panose="020F0502020204030204" pitchFamily="34" charset="0"/>
              </a:rPr>
              <a:t>Ajoutez</a:t>
            </a:r>
            <a:r>
              <a:rPr lang="en-US" sz="1400" dirty="0">
                <a:latin typeface="Calibri" panose="020F0502020204030204" pitchFamily="34" charset="0"/>
              </a:rPr>
              <a:t> les lardons et le mélange </a:t>
            </a:r>
            <a:r>
              <a:rPr lang="en-US" sz="1400" dirty="0" err="1">
                <a:latin typeface="Calibri" panose="020F0502020204030204" pitchFamily="34" charset="0"/>
              </a:rPr>
              <a:t>oeufs</a:t>
            </a:r>
            <a:r>
              <a:rPr lang="en-US" sz="1400" dirty="0">
                <a:latin typeface="Calibri" panose="020F0502020204030204" pitchFamily="34" charset="0"/>
              </a:rPr>
              <a:t>/parmesan.</a:t>
            </a:r>
          </a:p>
          <a:p>
            <a:pPr algn="just"/>
            <a:endParaRPr lang="en-US" sz="1400" dirty="0">
              <a:latin typeface="Calibri" panose="020F0502020204030204" pitchFamily="34" charset="0"/>
            </a:endParaRPr>
          </a:p>
          <a:p>
            <a:pPr marL="171450" indent="-171450" algn="just">
              <a:buFontTx/>
              <a:buChar char="-"/>
            </a:pPr>
            <a:r>
              <a:rPr lang="en-US" sz="1400" dirty="0" err="1">
                <a:latin typeface="Calibri" panose="020F0502020204030204" pitchFamily="34" charset="0"/>
              </a:rPr>
              <a:t>Mélangez</a:t>
            </a:r>
            <a:r>
              <a:rPr lang="en-US" sz="1400" dirty="0">
                <a:latin typeface="Calibri" panose="020F0502020204030204" pitchFamily="34" charset="0"/>
              </a:rPr>
              <a:t> </a:t>
            </a:r>
            <a:r>
              <a:rPr lang="en-US" sz="1400" dirty="0" err="1">
                <a:latin typeface="Calibri" panose="020F0502020204030204" pitchFamily="34" charset="0"/>
              </a:rPr>
              <a:t>vigoursement</a:t>
            </a:r>
            <a:r>
              <a:rPr lang="en-US" sz="1400" dirty="0">
                <a:latin typeface="Calibri" panose="020F0502020204030204" pitchFamily="34" charset="0"/>
              </a:rPr>
              <a:t> pour enrober les pâtes.</a:t>
            </a:r>
          </a:p>
          <a:p>
            <a:pPr algn="just"/>
            <a:endParaRPr lang="en-US" sz="1400" dirty="0">
              <a:latin typeface="Calibri" panose="020F0502020204030204" pitchFamily="34" charset="0"/>
            </a:endParaRPr>
          </a:p>
          <a:p>
            <a:pPr marL="171450" indent="-171450" algn="just">
              <a:buFontTx/>
              <a:buChar char="-"/>
            </a:pPr>
            <a:r>
              <a:rPr lang="en-US" sz="1400" dirty="0" err="1">
                <a:latin typeface="Calibri" panose="020F0502020204030204" pitchFamily="34" charset="0"/>
              </a:rPr>
              <a:t>Servez</a:t>
            </a:r>
            <a:r>
              <a:rPr lang="en-US" sz="1400" dirty="0">
                <a:latin typeface="Calibri" panose="020F0502020204030204" pitchFamily="34" charset="0"/>
              </a:rPr>
              <a:t> </a:t>
            </a:r>
            <a:r>
              <a:rPr lang="en-US" sz="1400" dirty="0" err="1">
                <a:latin typeface="Calibri" panose="020F0502020204030204" pitchFamily="34" charset="0"/>
              </a:rPr>
              <a:t>chaud</a:t>
            </a:r>
            <a:r>
              <a:rPr lang="en-US" sz="1400" dirty="0">
                <a:latin typeface="Calibri" panose="020F0502020204030204" pitchFamily="34" charset="0"/>
              </a:rPr>
              <a:t>, avec </a:t>
            </a:r>
            <a:r>
              <a:rPr lang="en-US" sz="1400" dirty="0" err="1">
                <a:latin typeface="Calibri" panose="020F0502020204030204" pitchFamily="34" charset="0"/>
              </a:rPr>
              <a:t>quelques</a:t>
            </a:r>
            <a:r>
              <a:rPr lang="en-US" sz="1400" dirty="0">
                <a:latin typeface="Calibri" panose="020F0502020204030204" pitchFamily="34" charset="0"/>
              </a:rPr>
              <a:t> </a:t>
            </a:r>
            <a:r>
              <a:rPr lang="en-US" sz="1400" dirty="0" err="1">
                <a:latin typeface="Calibri" panose="020F0502020204030204" pitchFamily="34" charset="0"/>
              </a:rPr>
              <a:t>feuilles</a:t>
            </a:r>
            <a:r>
              <a:rPr lang="en-US" sz="1400" dirty="0">
                <a:latin typeface="Calibri" panose="020F0502020204030204" pitchFamily="34" charset="0"/>
              </a:rPr>
              <a:t> de basilic et du parmesan </a:t>
            </a:r>
            <a:r>
              <a:rPr lang="en-US" sz="1400" dirty="0" err="1">
                <a:latin typeface="Calibri" panose="020F0502020204030204" pitchFamily="34" charset="0"/>
              </a:rPr>
              <a:t>en</a:t>
            </a:r>
            <a:r>
              <a:rPr lang="en-US" sz="1400" dirty="0">
                <a:latin typeface="Calibri" panose="020F0502020204030204" pitchFamily="34" charset="0"/>
              </a:rPr>
              <a:t> </a:t>
            </a:r>
            <a:r>
              <a:rPr lang="en-US" sz="1400" dirty="0" err="1">
                <a:latin typeface="Calibri" panose="020F0502020204030204" pitchFamily="34" charset="0"/>
              </a:rPr>
              <a:t>copeaux</a:t>
            </a:r>
            <a:r>
              <a:rPr lang="en-US" sz="1400" dirty="0">
                <a:latin typeface="Calibri" panose="020F0502020204030204" pitchFamily="34" charset="0"/>
              </a:rPr>
              <a:t>.</a:t>
            </a:r>
          </a:p>
          <a:p>
            <a:pPr algn="just"/>
            <a:endParaRPr lang="en-US" sz="1400" dirty="0">
              <a:latin typeface="Calibri" panose="020F0502020204030204" pitchFamily="34" charset="0"/>
            </a:endParaRPr>
          </a:p>
          <a:p>
            <a:pPr lvl="1" algn="just"/>
            <a:endParaRPr lang="en-US" sz="1400" dirty="0"/>
          </a:p>
          <a:p>
            <a:pPr algn="just"/>
            <a:endParaRPr lang="en-US" sz="1400" dirty="0"/>
          </a:p>
        </p:txBody>
      </p:sp>
    </p:spTree>
    <p:extLst>
      <p:ext uri="{BB962C8B-B14F-4D97-AF65-F5344CB8AC3E}">
        <p14:creationId xmlns:p14="http://schemas.microsoft.com/office/powerpoint/2010/main" val="2557736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54911" y="157636"/>
            <a:ext cx="6552727" cy="473695"/>
          </a:xfrm>
        </p:spPr>
        <p:txBody>
          <a:bodyPr/>
          <a:lstStyle/>
          <a:p>
            <a:r>
              <a:rPr lang="fr-FR" sz="2400" dirty="0"/>
              <a:t>Mini </a:t>
            </a:r>
            <a:r>
              <a:rPr lang="fr-FR" sz="2400" dirty="0" err="1"/>
              <a:t>Quesadillas</a:t>
            </a:r>
            <a:endParaRPr lang="fr-FR" sz="2400" dirty="0"/>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7</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693477" y="1988840"/>
            <a:ext cx="2600715" cy="5093702"/>
          </a:xfrm>
          <a:prstGeom prst="rect">
            <a:avLst/>
          </a:prstGeom>
          <a:noFill/>
        </p:spPr>
        <p:txBody>
          <a:bodyPr wrap="square" rtlCol="0">
            <a:spAutoFit/>
          </a:bodyPr>
          <a:lstStyle/>
          <a:p>
            <a:r>
              <a:rPr lang="fr-FR" sz="1300" b="1" u="sng" dirty="0">
                <a:latin typeface="Calibri" panose="020F0502020204030204" pitchFamily="34" charset="0"/>
                <a:cs typeface="Andalus" panose="02020603050405020304" pitchFamily="18" charset="-78"/>
              </a:rPr>
              <a:t>Ingrédients :</a:t>
            </a:r>
          </a:p>
          <a:p>
            <a:endParaRPr lang="fr-FR" sz="13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300" dirty="0">
                <a:latin typeface="Calibri" panose="020F0502020204030204" pitchFamily="34" charset="0"/>
                <a:cs typeface="Andalus" panose="02020603050405020304" pitchFamily="18" charset="-78"/>
              </a:rPr>
              <a:t>5 mini-fonds pour Flammekueche Pierre Schmidt</a:t>
            </a:r>
          </a:p>
          <a:p>
            <a:pPr marL="285750" indent="-285750">
              <a:buFont typeface="Arial" panose="020B0604020202020204" pitchFamily="34" charset="0"/>
              <a:buChar char="•"/>
            </a:pPr>
            <a:r>
              <a:rPr lang="fr-FR" sz="1300" dirty="0">
                <a:latin typeface="Calibri" panose="020F0502020204030204" pitchFamily="34" charset="0"/>
                <a:cs typeface="Andalus" panose="02020603050405020304" pitchFamily="18" charset="-78"/>
              </a:rPr>
              <a:t>1 bonne cuillère à soupe de concentré de tomate</a:t>
            </a:r>
          </a:p>
          <a:p>
            <a:pPr marL="285750" indent="-285750">
              <a:buFont typeface="Arial" panose="020B0604020202020204" pitchFamily="34" charset="0"/>
              <a:buChar char="•"/>
            </a:pPr>
            <a:r>
              <a:rPr lang="fr-FR" sz="1300" dirty="0">
                <a:latin typeface="Calibri" panose="020F0502020204030204" pitchFamily="34" charset="0"/>
                <a:cs typeface="Andalus" panose="02020603050405020304" pitchFamily="18" charset="-78"/>
              </a:rPr>
              <a:t>2 cuillères à soupe d’huile d’olive</a:t>
            </a:r>
          </a:p>
          <a:p>
            <a:pPr marL="285750" indent="-285750">
              <a:buFont typeface="Arial" panose="020B0604020202020204" pitchFamily="34" charset="0"/>
              <a:buChar char="•"/>
            </a:pPr>
            <a:r>
              <a:rPr lang="fr-FR" sz="1300" dirty="0">
                <a:latin typeface="Calibri" panose="020F0502020204030204" pitchFamily="34" charset="0"/>
                <a:cs typeface="Andalus" panose="02020603050405020304" pitchFamily="18" charset="-78"/>
              </a:rPr>
              <a:t>1 oignon rouge ciselé</a:t>
            </a:r>
          </a:p>
          <a:p>
            <a:pPr marL="285750" indent="-285750">
              <a:buFont typeface="Arial" panose="020B0604020202020204" pitchFamily="34" charset="0"/>
              <a:buChar char="•"/>
            </a:pPr>
            <a:r>
              <a:rPr lang="fr-FR" sz="1300" dirty="0">
                <a:latin typeface="Calibri" panose="020F0502020204030204" pitchFamily="34" charset="0"/>
                <a:cs typeface="Andalus" panose="02020603050405020304" pitchFamily="18" charset="-78"/>
              </a:rPr>
              <a:t>6 tranches de jambon cru en morceaux</a:t>
            </a:r>
          </a:p>
          <a:p>
            <a:pPr marL="285750" indent="-285750">
              <a:buFont typeface="Arial" panose="020B0604020202020204" pitchFamily="34" charset="0"/>
              <a:buChar char="•"/>
            </a:pPr>
            <a:r>
              <a:rPr lang="fr-FR" sz="1300" dirty="0">
                <a:latin typeface="Calibri" panose="020F0502020204030204" pitchFamily="34" charset="0"/>
                <a:cs typeface="Andalus" panose="02020603050405020304" pitchFamily="18" charset="-78"/>
              </a:rPr>
              <a:t>100g de fromage râpé, type cheddar</a:t>
            </a:r>
          </a:p>
          <a:p>
            <a:pPr marL="285750" indent="-285750">
              <a:buFont typeface="Arial" panose="020B0604020202020204" pitchFamily="34" charset="0"/>
              <a:buChar char="•"/>
            </a:pPr>
            <a:r>
              <a:rPr lang="fr-FR" sz="1300" dirty="0">
                <a:latin typeface="Calibri" panose="020F0502020204030204" pitchFamily="34" charset="0"/>
                <a:cs typeface="Andalus" panose="02020603050405020304" pitchFamily="18" charset="-78"/>
              </a:rPr>
              <a:t>Une pincée de piment de Cayenne</a:t>
            </a:r>
          </a:p>
          <a:p>
            <a:pPr marL="285750" indent="-285750">
              <a:buFont typeface="Arial" panose="020B0604020202020204" pitchFamily="34" charset="0"/>
              <a:buChar char="•"/>
            </a:pPr>
            <a:r>
              <a:rPr lang="fr-FR" sz="1300" dirty="0">
                <a:latin typeface="Calibri" panose="020F0502020204030204" pitchFamily="34" charset="0"/>
                <a:cs typeface="Andalus" panose="02020603050405020304" pitchFamily="18" charset="-78"/>
              </a:rPr>
              <a:t>Une petite botte de coriandre</a:t>
            </a:r>
          </a:p>
          <a:p>
            <a:pPr marL="285750" indent="-285750">
              <a:buFont typeface="Arial" panose="020B0604020202020204" pitchFamily="34" charset="0"/>
              <a:buChar char="•"/>
            </a:pPr>
            <a:r>
              <a:rPr lang="fr-FR" sz="1300" dirty="0">
                <a:latin typeface="Calibri" panose="020F0502020204030204" pitchFamily="34" charset="0"/>
                <a:cs typeface="Andalus" panose="02020603050405020304" pitchFamily="18" charset="-78"/>
              </a:rPr>
              <a:t>Sel et poivre</a:t>
            </a:r>
          </a:p>
          <a:p>
            <a:pPr marL="285750" indent="-285750">
              <a:buFont typeface="Arial" panose="020B0604020202020204" pitchFamily="34" charset="0"/>
              <a:buChar char="•"/>
            </a:pPr>
            <a:endParaRPr lang="fr-FR" sz="1300" dirty="0">
              <a:latin typeface="Calibri" panose="020F0502020204030204" pitchFamily="34" charset="0"/>
              <a:cs typeface="Andalus" panose="02020603050405020304" pitchFamily="18" charset="-78"/>
            </a:endParaRPr>
          </a:p>
          <a:p>
            <a:r>
              <a:rPr lang="fr-FR" sz="1300" b="1" dirty="0">
                <a:latin typeface="Calibri" panose="020F0502020204030204" pitchFamily="34" charset="0"/>
                <a:cs typeface="Andalus" panose="02020603050405020304" pitchFamily="18" charset="-78"/>
              </a:rPr>
              <a:t>Pour la sauce :</a:t>
            </a:r>
          </a:p>
          <a:p>
            <a:pPr marL="285750" indent="-285750">
              <a:buFont typeface="Arial" panose="020B0604020202020204" pitchFamily="34" charset="0"/>
              <a:buChar char="•"/>
            </a:pPr>
            <a:r>
              <a:rPr lang="fr-FR" sz="1300" dirty="0">
                <a:latin typeface="Calibri" panose="020F0502020204030204" pitchFamily="34" charset="0"/>
                <a:cs typeface="Andalus" panose="02020603050405020304" pitchFamily="18" charset="-78"/>
              </a:rPr>
              <a:t>2 cuillères à soupe de garniture </a:t>
            </a:r>
          </a:p>
          <a:p>
            <a:pPr marL="285750" indent="-285750">
              <a:buFont typeface="Arial" panose="020B0604020202020204" pitchFamily="34" charset="0"/>
              <a:buChar char="•"/>
            </a:pPr>
            <a:r>
              <a:rPr lang="fr-FR" sz="1300" dirty="0">
                <a:latin typeface="Calibri" panose="020F0502020204030204" pitchFamily="34" charset="0"/>
                <a:cs typeface="Andalus" panose="02020603050405020304" pitchFamily="18" charset="-78"/>
              </a:rPr>
              <a:t>pour Flammekueche                Pierre Schmidt</a:t>
            </a:r>
          </a:p>
          <a:p>
            <a:pPr marL="285750" indent="-285750">
              <a:buFont typeface="Arial" panose="020B0604020202020204" pitchFamily="34" charset="0"/>
              <a:buChar char="•"/>
            </a:pPr>
            <a:r>
              <a:rPr lang="fr-FR" sz="1300" dirty="0">
                <a:latin typeface="Calibri" panose="020F0502020204030204" pitchFamily="34" charset="0"/>
                <a:cs typeface="Andalus" panose="02020603050405020304" pitchFamily="18" charset="-78"/>
              </a:rPr>
              <a:t>Quelques feuilles de coriandre ciselées</a:t>
            </a:r>
          </a:p>
          <a:p>
            <a:pPr marL="285750" indent="-285750">
              <a:buFont typeface="Arial" panose="020B0604020202020204" pitchFamily="34" charset="0"/>
              <a:buChar char="•"/>
            </a:pPr>
            <a:endParaRPr lang="fr-FR" sz="1300" dirty="0">
              <a:latin typeface="Calibri" panose="020F0502020204030204" pitchFamily="34" charset="0"/>
              <a:cs typeface="Andalus" panose="02020603050405020304" pitchFamily="18" charset="-78"/>
            </a:endParaRPr>
          </a:p>
        </p:txBody>
      </p:sp>
      <p:sp>
        <p:nvSpPr>
          <p:cNvPr id="9" name="ZoneTexte 8">
            <a:extLst>
              <a:ext uri="{FF2B5EF4-FFF2-40B4-BE49-F238E27FC236}">
                <a16:creationId xmlns:a16="http://schemas.microsoft.com/office/drawing/2014/main" id="{DDD82F55-3808-41EC-A74F-1F626160C8A7}"/>
              </a:ext>
            </a:extLst>
          </p:cNvPr>
          <p:cNvSpPr txBox="1"/>
          <p:nvPr/>
        </p:nvSpPr>
        <p:spPr>
          <a:xfrm>
            <a:off x="7294192" y="1671446"/>
            <a:ext cx="4576785" cy="4216539"/>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Dans un bol, mélangez le concentré de tomate, le piment de Cayenne et l’huile d’olive. Salez et poivrez. </a:t>
            </a:r>
          </a:p>
          <a:p>
            <a:pPr marL="285750" indent="-285750" algn="just">
              <a:buFontTx/>
              <a:buChar char="-"/>
            </a:pPr>
            <a:r>
              <a:rPr lang="fr-FR" sz="1400" dirty="0">
                <a:latin typeface="Calibri" panose="020F0502020204030204" pitchFamily="34" charset="0"/>
              </a:rPr>
              <a:t>Badigeonnez les mini fonds de ce mélange.</a:t>
            </a:r>
          </a:p>
          <a:p>
            <a:pPr marL="285750" indent="-285750" algn="just">
              <a:buFontTx/>
              <a:buChar char="-"/>
            </a:pPr>
            <a:r>
              <a:rPr lang="fr-FR" sz="1400" dirty="0">
                <a:latin typeface="Calibri" panose="020F0502020204030204" pitchFamily="34" charset="0"/>
              </a:rPr>
              <a:t>Parsemez-les d’oignon, de coriandre ciselée, de jambon cru et enfin de fromage râpé. Puis, refermez-les en 2.</a:t>
            </a:r>
          </a:p>
          <a:p>
            <a:pPr marL="285750" indent="-285750" algn="just">
              <a:buFontTx/>
              <a:buChar char="-"/>
            </a:pPr>
            <a:r>
              <a:rPr lang="fr-FR" sz="1400" dirty="0">
                <a:latin typeface="Calibri" panose="020F0502020204030204" pitchFamily="34" charset="0"/>
              </a:rPr>
              <a:t>Passez les </a:t>
            </a:r>
            <a:r>
              <a:rPr lang="fr-FR" sz="1400" dirty="0" err="1">
                <a:latin typeface="Calibri" panose="020F0502020204030204" pitchFamily="34" charset="0"/>
              </a:rPr>
              <a:t>quesadillas</a:t>
            </a:r>
            <a:r>
              <a:rPr lang="fr-FR" sz="1400" dirty="0">
                <a:latin typeface="Calibri" panose="020F0502020204030204" pitchFamily="34" charset="0"/>
              </a:rPr>
              <a:t> au grill ou à la poêle 1 à 2 minutes de chaque côté.</a:t>
            </a:r>
          </a:p>
          <a:p>
            <a:pPr marL="285750" indent="-285750" algn="just">
              <a:buFontTx/>
              <a:buChar char="-"/>
            </a:pPr>
            <a:r>
              <a:rPr lang="fr-FR" sz="1400" dirty="0">
                <a:latin typeface="Calibri" panose="020F0502020204030204" pitchFamily="34" charset="0"/>
              </a:rPr>
              <a:t>Pendant ce temps, préparez la sauce à la coriandre en mélangeant la garniture et la coriandre ciselée.</a:t>
            </a:r>
          </a:p>
          <a:p>
            <a:pPr marL="285750" indent="-285750" algn="just">
              <a:buFontTx/>
              <a:buChar char="-"/>
            </a:pPr>
            <a:r>
              <a:rPr lang="fr-FR" sz="1400" dirty="0">
                <a:latin typeface="Calibri" panose="020F0502020204030204" pitchFamily="34" charset="0"/>
              </a:rPr>
              <a:t>Au moment de servir, découpez les </a:t>
            </a:r>
            <a:r>
              <a:rPr lang="fr-FR" sz="1400" dirty="0" err="1">
                <a:latin typeface="Calibri" panose="020F0502020204030204" pitchFamily="34" charset="0"/>
              </a:rPr>
              <a:t>quesadillas</a:t>
            </a:r>
            <a:r>
              <a:rPr lang="fr-FR" sz="1400" dirty="0">
                <a:latin typeface="Calibri" panose="020F0502020204030204" pitchFamily="34" charset="0"/>
              </a:rPr>
              <a:t> en quartiers et servez avec la sauce à la coriandre et du guacamole.</a:t>
            </a:r>
          </a:p>
          <a:p>
            <a:pPr marL="285750" indent="-285750" algn="just">
              <a:buFontTx/>
              <a:buChar char="-"/>
            </a:pPr>
            <a:endParaRPr lang="fr-FR" sz="1400" dirty="0">
              <a:latin typeface="Calibri" panose="020F0502020204030204" pitchFamily="34" charset="0"/>
            </a:endParaRPr>
          </a:p>
          <a:p>
            <a:pPr marL="285750" indent="-285750" algn="just">
              <a:buFontTx/>
              <a:buChar char="-"/>
            </a:pPr>
            <a:endParaRPr lang="fr-FR" sz="1400" b="1" dirty="0">
              <a:latin typeface="Calibri" panose="020F0502020204030204" pitchFamily="34" charset="0"/>
            </a:endParaRPr>
          </a:p>
          <a:p>
            <a:pPr marL="285750" indent="-285750" algn="just">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738664"/>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a:t>
            </a:r>
          </a:p>
          <a:p>
            <a:r>
              <a:rPr lang="fr-FR" sz="1400" b="1" dirty="0">
                <a:solidFill>
                  <a:srgbClr val="8B2331"/>
                </a:solidFill>
                <a:latin typeface="Calibri" panose="020F0502020204030204" pitchFamily="34" charset="0"/>
              </a:rPr>
              <a:t>Cuisson : 5 min</a:t>
            </a:r>
          </a:p>
          <a:p>
            <a:endParaRPr lang="fr-FR" sz="1400" b="1" dirty="0">
              <a:solidFill>
                <a:srgbClr val="8B2331"/>
              </a:solidFill>
              <a:latin typeface="Calibri" panose="020F0502020204030204" pitchFamily="34" charset="0"/>
            </a:endParaRP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3362333"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10 mini </a:t>
            </a:r>
            <a:r>
              <a:rPr lang="fr-FR" b="1" dirty="0" err="1">
                <a:solidFill>
                  <a:srgbClr val="8B2331"/>
                </a:solidFill>
                <a:latin typeface="Calibri" panose="020F0502020204030204" pitchFamily="34" charset="0"/>
              </a:rPr>
              <a:t>quesadillas</a:t>
            </a:r>
            <a:endParaRPr lang="fr-FR" b="1" dirty="0">
              <a:solidFill>
                <a:srgbClr val="8B2331"/>
              </a:solidFill>
              <a:latin typeface="Calibri" panose="020F0502020204030204" pitchFamily="34" charset="0"/>
            </a:endParaRPr>
          </a:p>
        </p:txBody>
      </p:sp>
      <p:pic>
        <p:nvPicPr>
          <p:cNvPr id="6" name="Image 5">
            <a:extLst>
              <a:ext uri="{FF2B5EF4-FFF2-40B4-BE49-F238E27FC236}">
                <a16:creationId xmlns:a16="http://schemas.microsoft.com/office/drawing/2014/main" id="{1E19267A-7024-A9E8-3C07-36C8385CCF20}"/>
              </a:ext>
            </a:extLst>
          </p:cNvPr>
          <p:cNvPicPr>
            <a:picLocks noChangeAspect="1"/>
          </p:cNvPicPr>
          <p:nvPr/>
        </p:nvPicPr>
        <p:blipFill>
          <a:blip r:embed="rId2"/>
          <a:stretch>
            <a:fillRect/>
          </a:stretch>
        </p:blipFill>
        <p:spPr>
          <a:xfrm>
            <a:off x="-24680" y="0"/>
            <a:ext cx="4590288" cy="6858000"/>
          </a:xfrm>
          <a:prstGeom prst="rect">
            <a:avLst/>
          </a:prstGeom>
        </p:spPr>
      </p:pic>
    </p:spTree>
    <p:extLst>
      <p:ext uri="{BB962C8B-B14F-4D97-AF65-F5344CB8AC3E}">
        <p14:creationId xmlns:p14="http://schemas.microsoft.com/office/powerpoint/2010/main" val="26644317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CA54552-439F-632C-E13C-2F8A9EE856A8}"/>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9DA9F0B-E82B-032A-857F-B463611910AC}"/>
              </a:ext>
            </a:extLst>
          </p:cNvPr>
          <p:cNvSpPr>
            <a:spLocks noGrp="1"/>
          </p:cNvSpPr>
          <p:nvPr>
            <p:ph type="sldNum" sz="quarter" idx="4"/>
          </p:nvPr>
        </p:nvSpPr>
        <p:spPr/>
        <p:txBody>
          <a:bodyPr/>
          <a:lstStyle/>
          <a:p>
            <a:pPr>
              <a:defRPr/>
            </a:pPr>
            <a:fld id="{B6546EDA-AC4C-4A45-AF53-BF0FE0BAFCCB}" type="slidenum">
              <a:rPr lang="fr-FR">
                <a:solidFill>
                  <a:prstClr val="white"/>
                </a:solidFill>
              </a:rPr>
              <a:pPr>
                <a:defRPr/>
              </a:pPr>
              <a:t>70</a:t>
            </a:fld>
            <a:endParaRPr lang="fr-FR" dirty="0">
              <a:solidFill>
                <a:prstClr val="white"/>
              </a:solidFill>
            </a:endParaRPr>
          </a:p>
        </p:txBody>
      </p:sp>
      <p:sp>
        <p:nvSpPr>
          <p:cNvPr id="8" name="ZoneTexte 7">
            <a:extLst>
              <a:ext uri="{FF2B5EF4-FFF2-40B4-BE49-F238E27FC236}">
                <a16:creationId xmlns:a16="http://schemas.microsoft.com/office/drawing/2014/main" id="{5D0B48A1-9D46-67A8-BA67-6CC31350F39E}"/>
              </a:ext>
            </a:extLst>
          </p:cNvPr>
          <p:cNvSpPr txBox="1"/>
          <p:nvPr/>
        </p:nvSpPr>
        <p:spPr>
          <a:xfrm>
            <a:off x="4727848" y="2355119"/>
            <a:ext cx="2608491" cy="2308324"/>
          </a:xfrm>
          <a:prstGeom prst="rect">
            <a:avLst/>
          </a:prstGeom>
          <a:noFill/>
        </p:spPr>
        <p:txBody>
          <a:bodyPr wrap="square" rtlCol="0">
            <a:spAutoFit/>
          </a:bodyPr>
          <a:lstStyle/>
          <a:p>
            <a:r>
              <a:rPr lang="fr-FR"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171450" indent="-171450">
              <a:buFont typeface="Arial" panose="020B0604020202020204" pitchFamily="34" charset="0"/>
              <a:buChar char="•"/>
            </a:pPr>
            <a:r>
              <a:rPr lang="en-US" sz="1400" dirty="0">
                <a:latin typeface="Calibri" panose="020F0502020204030204" pitchFamily="34" charset="0"/>
              </a:rPr>
              <a:t>1 pâte brisée</a:t>
            </a:r>
          </a:p>
          <a:p>
            <a:pPr marL="171450" indent="-171450">
              <a:buFont typeface="Arial" panose="020B0604020202020204" pitchFamily="34" charset="0"/>
              <a:buChar char="•"/>
            </a:pPr>
            <a:r>
              <a:rPr lang="en-US" sz="1400" dirty="0">
                <a:latin typeface="Calibri" panose="020F0502020204030204" pitchFamily="34" charset="0"/>
              </a:rPr>
              <a:t>3 </a:t>
            </a:r>
            <a:r>
              <a:rPr lang="en-US" sz="1400" dirty="0" err="1">
                <a:latin typeface="Calibri" panose="020F0502020204030204" pitchFamily="34" charset="0"/>
              </a:rPr>
              <a:t>oeufs</a:t>
            </a:r>
            <a:r>
              <a:rPr lang="en-US" sz="1400" dirty="0">
                <a:latin typeface="Calibri" panose="020F0502020204030204" pitchFamily="34" charset="0"/>
              </a:rPr>
              <a:t> </a:t>
            </a:r>
          </a:p>
          <a:p>
            <a:pPr marL="171450" indent="-171450">
              <a:buFont typeface="Arial" panose="020B0604020202020204" pitchFamily="34" charset="0"/>
              <a:buChar char="•"/>
            </a:pPr>
            <a:r>
              <a:rPr lang="en-US" sz="1400" dirty="0">
                <a:latin typeface="Calibri" panose="020F0502020204030204" pitchFamily="34" charset="0"/>
              </a:rPr>
              <a:t>200 ml de crème fraiche</a:t>
            </a:r>
          </a:p>
          <a:p>
            <a:pPr marL="171450" indent="-171450">
              <a:buFont typeface="Arial" panose="020B0604020202020204" pitchFamily="34" charset="0"/>
              <a:buChar char="•"/>
            </a:pPr>
            <a:r>
              <a:rPr lang="en-US" sz="1400" dirty="0">
                <a:latin typeface="Calibri" panose="020F0502020204030204" pitchFamily="34" charset="0"/>
              </a:rPr>
              <a:t>100 ml de lait</a:t>
            </a:r>
          </a:p>
          <a:p>
            <a:pPr marL="171450" indent="-171450">
              <a:buFont typeface="Arial" panose="020B0604020202020204" pitchFamily="34" charset="0"/>
              <a:buChar char="•"/>
            </a:pPr>
            <a:r>
              <a:rPr lang="en-US" sz="1400" dirty="0">
                <a:latin typeface="Calibri" panose="020F0502020204030204" pitchFamily="34" charset="0"/>
              </a:rPr>
              <a:t>200g de timbres de lardons Pierre Schmidt</a:t>
            </a:r>
          </a:p>
          <a:p>
            <a:pPr marL="171450" indent="-171450">
              <a:buFont typeface="Arial" panose="020B0604020202020204" pitchFamily="34" charset="0"/>
              <a:buChar char="•"/>
            </a:pPr>
            <a:r>
              <a:rPr lang="en-US" sz="1400" dirty="0">
                <a:latin typeface="Calibri" panose="020F0502020204030204" pitchFamily="34" charset="0"/>
              </a:rPr>
              <a:t>1 </a:t>
            </a:r>
            <a:r>
              <a:rPr lang="en-US" sz="1400" dirty="0" err="1">
                <a:latin typeface="Calibri" panose="020F0502020204030204" pitchFamily="34" charset="0"/>
              </a:rPr>
              <a:t>pincée</a:t>
            </a:r>
            <a:r>
              <a:rPr lang="en-US" sz="1400" dirty="0">
                <a:latin typeface="Calibri" panose="020F0502020204030204" pitchFamily="34" charset="0"/>
              </a:rPr>
              <a:t> de muscade</a:t>
            </a:r>
          </a:p>
          <a:p>
            <a:pPr marL="171450" indent="-171450">
              <a:buFont typeface="Arial" panose="020B0604020202020204" pitchFamily="34" charset="0"/>
              <a:buChar char="•"/>
            </a:pPr>
            <a:r>
              <a:rPr lang="en-US" sz="1400" dirty="0">
                <a:latin typeface="Calibri" panose="020F0502020204030204" pitchFamily="34" charset="0"/>
              </a:rPr>
              <a:t>Sel, poivre</a:t>
            </a:r>
          </a:p>
        </p:txBody>
      </p:sp>
      <p:sp>
        <p:nvSpPr>
          <p:cNvPr id="14" name="ZoneTexte 13">
            <a:extLst>
              <a:ext uri="{FF2B5EF4-FFF2-40B4-BE49-F238E27FC236}">
                <a16:creationId xmlns:a16="http://schemas.microsoft.com/office/drawing/2014/main" id="{58389004-8A28-3259-24AA-F965964D3025}"/>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25 minutes</a:t>
            </a:r>
          </a:p>
          <a:p>
            <a:r>
              <a:rPr lang="fr-FR" sz="1400" b="1" dirty="0">
                <a:solidFill>
                  <a:srgbClr val="8B2331"/>
                </a:solidFill>
                <a:latin typeface="Calibri" panose="020F0502020204030204" pitchFamily="34" charset="0"/>
              </a:rPr>
              <a:t>Cuisson : 25 minutes</a:t>
            </a:r>
          </a:p>
        </p:txBody>
      </p:sp>
      <p:sp>
        <p:nvSpPr>
          <p:cNvPr id="15" name="ZoneTexte 14">
            <a:extLst>
              <a:ext uri="{FF2B5EF4-FFF2-40B4-BE49-F238E27FC236}">
                <a16:creationId xmlns:a16="http://schemas.microsoft.com/office/drawing/2014/main" id="{6AD9B75C-1F79-9A5E-8FCF-D2660C607124}"/>
              </a:ext>
            </a:extLst>
          </p:cNvPr>
          <p:cNvSpPr txBox="1"/>
          <p:nvPr/>
        </p:nvSpPr>
        <p:spPr>
          <a:xfrm>
            <a:off x="4605875" y="970015"/>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p:txBody>
      </p:sp>
      <p:sp>
        <p:nvSpPr>
          <p:cNvPr id="7" name="Titre 1">
            <a:extLst>
              <a:ext uri="{FF2B5EF4-FFF2-40B4-BE49-F238E27FC236}">
                <a16:creationId xmlns:a16="http://schemas.microsoft.com/office/drawing/2014/main" id="{01A117B4-B64F-5663-1588-A001F8F8107C}"/>
              </a:ext>
            </a:extLst>
          </p:cNvPr>
          <p:cNvSpPr>
            <a:spLocks noGrp="1"/>
          </p:cNvSpPr>
          <p:nvPr>
            <p:ph type="title"/>
          </p:nvPr>
        </p:nvSpPr>
        <p:spPr>
          <a:xfrm>
            <a:off x="5015880" y="308613"/>
            <a:ext cx="6192944" cy="473695"/>
          </a:xfrm>
        </p:spPr>
        <p:txBody>
          <a:bodyPr/>
          <a:lstStyle/>
          <a:p>
            <a:r>
              <a:rPr lang="en-US" sz="2200" dirty="0"/>
              <a:t>Quiche </a:t>
            </a:r>
            <a:r>
              <a:rPr lang="en-US" sz="2200" dirty="0" err="1"/>
              <a:t>lorraine</a:t>
            </a:r>
            <a:endParaRPr lang="fr-FR" sz="2200" dirty="0"/>
          </a:p>
        </p:txBody>
      </p:sp>
      <p:pic>
        <p:nvPicPr>
          <p:cNvPr id="3" name="Image 2">
            <a:extLst>
              <a:ext uri="{FF2B5EF4-FFF2-40B4-BE49-F238E27FC236}">
                <a16:creationId xmlns:a16="http://schemas.microsoft.com/office/drawing/2014/main" id="{863B1DAA-51DD-BF02-8AC7-4182A7A354E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3637" y="-21567"/>
            <a:ext cx="4600756" cy="6901134"/>
          </a:xfrm>
          <a:prstGeom prst="rect">
            <a:avLst/>
          </a:prstGeom>
        </p:spPr>
      </p:pic>
      <p:sp>
        <p:nvSpPr>
          <p:cNvPr id="13" name="ZoneTexte 12">
            <a:extLst>
              <a:ext uri="{FF2B5EF4-FFF2-40B4-BE49-F238E27FC236}">
                <a16:creationId xmlns:a16="http://schemas.microsoft.com/office/drawing/2014/main" id="{730DBB76-10E9-D330-A212-7C6ED10FEE6B}"/>
              </a:ext>
            </a:extLst>
          </p:cNvPr>
          <p:cNvSpPr txBox="1"/>
          <p:nvPr/>
        </p:nvSpPr>
        <p:spPr>
          <a:xfrm>
            <a:off x="7121822" y="1433326"/>
            <a:ext cx="4742921" cy="5047536"/>
          </a:xfrm>
          <a:prstGeom prst="rect">
            <a:avLst/>
          </a:prstGeom>
          <a:noFill/>
        </p:spPr>
        <p:txBody>
          <a:bodyPr wrap="square" rtlCol="0">
            <a:spAutoFit/>
          </a:bodyPr>
          <a:lstStyle/>
          <a:p>
            <a:r>
              <a:rPr lang="fr-FR" sz="1400" b="1" u="sng" dirty="0">
                <a:latin typeface="Calibri" panose="020F0502020204030204" pitchFamily="34" charset="0"/>
              </a:rPr>
              <a:t>Préparation :</a:t>
            </a:r>
          </a:p>
          <a:p>
            <a:endParaRPr lang="fr-FR" sz="1400" b="1" u="sng" dirty="0">
              <a:latin typeface="Calibri" panose="020F0502020204030204" pitchFamily="34" charset="0"/>
            </a:endParaRPr>
          </a:p>
          <a:p>
            <a:pPr marL="171450" indent="-171450" algn="just">
              <a:buFontTx/>
              <a:buChar char="-"/>
            </a:pPr>
            <a:r>
              <a:rPr lang="fr-FR" sz="1400" dirty="0">
                <a:latin typeface="Calibri" panose="020F0502020204030204" pitchFamily="34" charset="0"/>
              </a:rPr>
              <a:t>Préchauffez le four à 180°C.</a:t>
            </a:r>
          </a:p>
          <a:p>
            <a:pPr algn="just"/>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Déroulez la pâte dans le moule à tarte. Piquez-la à la fourchette.</a:t>
            </a:r>
          </a:p>
          <a:p>
            <a:pPr algn="just"/>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Faites une </a:t>
            </a:r>
            <a:r>
              <a:rPr lang="fr-FR" sz="1400" dirty="0" err="1">
                <a:latin typeface="Calibri" panose="020F0502020204030204" pitchFamily="34" charset="0"/>
              </a:rPr>
              <a:t>pré-cuisson</a:t>
            </a:r>
            <a:r>
              <a:rPr lang="fr-FR" sz="1400" dirty="0">
                <a:latin typeface="Calibri" panose="020F0502020204030204" pitchFamily="34" charset="0"/>
              </a:rPr>
              <a:t> de 8 minutes avec des billes ou des haricots secs.</a:t>
            </a:r>
          </a:p>
          <a:p>
            <a:pPr algn="just"/>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Faites revenir les lardons dans une poêle. Égouttez-les.</a:t>
            </a:r>
          </a:p>
          <a:p>
            <a:pPr marL="171450" indent="-171450" algn="just">
              <a:buFontTx/>
              <a:buChar char="-"/>
            </a:pPr>
            <a:r>
              <a:rPr lang="fr-FR" sz="1400" dirty="0">
                <a:latin typeface="Calibri" panose="020F0502020204030204" pitchFamily="34" charset="0"/>
              </a:rPr>
              <a:t>Dans un saladier, battez les œufs avec la crème et le lait. Assaisonnez avec sel, poivre et muscade.</a:t>
            </a:r>
          </a:p>
          <a:p>
            <a:pPr algn="just"/>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Répartissez les lardons sur la pâte précuite.</a:t>
            </a:r>
          </a:p>
          <a:p>
            <a:pPr algn="just"/>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Versez l’appareil par-dessus.</a:t>
            </a:r>
          </a:p>
          <a:p>
            <a:pPr algn="just"/>
            <a:endParaRPr lang="fr-FR" sz="1400" dirty="0">
              <a:latin typeface="Calibri" panose="020F0502020204030204" pitchFamily="34" charset="0"/>
            </a:endParaRPr>
          </a:p>
          <a:p>
            <a:pPr marL="171450" indent="-171450" algn="just">
              <a:buFontTx/>
              <a:buChar char="-"/>
            </a:pPr>
            <a:r>
              <a:rPr lang="fr-FR" sz="1400" dirty="0">
                <a:latin typeface="Calibri" panose="020F0502020204030204" pitchFamily="34" charset="0"/>
              </a:rPr>
              <a:t>Enfournez 25 minutes, jusqu’à ce que la quiche soit bien dorée.</a:t>
            </a:r>
          </a:p>
          <a:p>
            <a:pPr algn="just"/>
            <a:endParaRPr lang="en-US" sz="1400" dirty="0">
              <a:latin typeface="Calibri" panose="020F0502020204030204" pitchFamily="34" charset="0"/>
            </a:endParaRPr>
          </a:p>
          <a:p>
            <a:pPr lvl="1" algn="just"/>
            <a:endParaRPr lang="en-US" sz="1400" dirty="0"/>
          </a:p>
          <a:p>
            <a:pPr algn="just"/>
            <a:endParaRPr lang="en-US" sz="1400" dirty="0"/>
          </a:p>
        </p:txBody>
      </p:sp>
    </p:spTree>
    <p:extLst>
      <p:ext uri="{BB962C8B-B14F-4D97-AF65-F5344CB8AC3E}">
        <p14:creationId xmlns:p14="http://schemas.microsoft.com/office/powerpoint/2010/main" val="564973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F16115D-B369-4CC4-8F49-6E4516909EFA}"/>
              </a:ext>
            </a:extLst>
          </p:cNvPr>
          <p:cNvSpPr>
            <a:spLocks noGrp="1"/>
          </p:cNvSpPr>
          <p:nvPr>
            <p:ph type="title"/>
          </p:nvPr>
        </p:nvSpPr>
        <p:spPr>
          <a:xfrm>
            <a:off x="3143672" y="2780928"/>
            <a:ext cx="6306755" cy="2125482"/>
          </a:xfrm>
        </p:spPr>
        <p:txBody>
          <a:bodyPr/>
          <a:lstStyle/>
          <a:p>
            <a:r>
              <a:rPr lang="fr-FR" dirty="0"/>
              <a:t>Plats principaux en cocotte</a:t>
            </a:r>
          </a:p>
        </p:txBody>
      </p:sp>
    </p:spTree>
    <p:extLst>
      <p:ext uri="{BB962C8B-B14F-4D97-AF65-F5344CB8AC3E}">
        <p14:creationId xmlns:p14="http://schemas.microsoft.com/office/powerpoint/2010/main" val="4812463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15174" y="260648"/>
            <a:ext cx="5549378" cy="473695"/>
          </a:xfrm>
        </p:spPr>
        <p:txBody>
          <a:bodyPr/>
          <a:lstStyle/>
          <a:p>
            <a:r>
              <a:rPr lang="fr-FR" sz="2400" dirty="0"/>
              <a:t>Poitrine fumée aux saveurs orientales</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72</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776434" y="2205163"/>
            <a:ext cx="2828119" cy="4351961"/>
          </a:xfrm>
          <a:prstGeom prst="rect">
            <a:avLst/>
          </a:prstGeom>
          <a:noFill/>
        </p:spPr>
        <p:txBody>
          <a:bodyPr wrap="square" rtlCol="0">
            <a:spAutoFit/>
          </a:bodyPr>
          <a:lstStyle/>
          <a:p>
            <a:r>
              <a:rPr lang="fr-FR" sz="16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50g de fond de veau</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600ml d’eau</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4 tranches de 200g de poitrine fumée Pierre Schmidt</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12 abricots secs</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12 pruneaux séchés</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50g de raisins secs</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25g de ras el </a:t>
            </a:r>
            <a:r>
              <a:rPr lang="fr-FR" sz="1400" dirty="0" err="1">
                <a:latin typeface="Calibri" panose="020F0502020204030204" pitchFamily="34" charset="0"/>
              </a:rPr>
              <a:t>hanout</a:t>
            </a:r>
            <a:endParaRPr lang="fr-FR" sz="1400" dirty="0">
              <a:latin typeface="Calibri" panose="020F0502020204030204" pitchFamily="34" charset="0"/>
            </a:endParaRP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50g de miel d’acacia</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200g d’ananas frais</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100g de pommes vertes</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300g de petites pommes de terre</a:t>
            </a:r>
          </a:p>
          <a:p>
            <a:pPr eaLnBrk="0" fontAlgn="base" hangingPunct="0">
              <a:spcBef>
                <a:spcPct val="20000"/>
              </a:spcBef>
              <a:spcAft>
                <a:spcPct val="0"/>
              </a:spcAft>
            </a:pPr>
            <a:r>
              <a:rPr lang="fr-FR" sz="1400" u="sng" dirty="0">
                <a:latin typeface="Calibri" panose="020F0502020204030204" pitchFamily="34" charset="0"/>
              </a:rPr>
              <a:t>Facultatif :</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Semoule</a:t>
            </a:r>
          </a:p>
          <a:p>
            <a:pPr marL="171450" indent="-171450" eaLnBrk="0" fontAlgn="base" hangingPunct="0">
              <a:spcBef>
                <a:spcPct val="20000"/>
              </a:spcBef>
              <a:spcAft>
                <a:spcPct val="0"/>
              </a:spcAft>
              <a:buFont typeface="Arial" panose="020B0604020202020204" pitchFamily="34" charset="0"/>
              <a:buChar char="•"/>
            </a:pPr>
            <a:endParaRPr lang="fr-FR" sz="1200" dirty="0">
              <a:latin typeface="Calibri" panose="020F0502020204030204" pitchFamily="34" charset="0"/>
            </a:endParaRPr>
          </a:p>
        </p:txBody>
      </p:sp>
      <p:sp>
        <p:nvSpPr>
          <p:cNvPr id="9" name="ZoneTexte 8">
            <a:extLst>
              <a:ext uri="{FF2B5EF4-FFF2-40B4-BE49-F238E27FC236}">
                <a16:creationId xmlns:a16="http://schemas.microsoft.com/office/drawing/2014/main" id="{DDD82F55-3808-41EC-A74F-1F626160C8A7}"/>
              </a:ext>
            </a:extLst>
          </p:cNvPr>
          <p:cNvSpPr txBox="1"/>
          <p:nvPr/>
        </p:nvSpPr>
        <p:spPr>
          <a:xfrm>
            <a:off x="7288257" y="1424204"/>
            <a:ext cx="4496376" cy="4431983"/>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buFontTx/>
              <a:buChar char="-"/>
            </a:pPr>
            <a:endParaRPr lang="fr-FR" sz="1400" dirty="0">
              <a:latin typeface="Calibri" panose="020F0502020204030204" pitchFamily="34" charset="0"/>
            </a:endParaRPr>
          </a:p>
          <a:p>
            <a:pPr marL="285750" indent="-285750" algn="just">
              <a:buFontTx/>
              <a:buChar char="-"/>
            </a:pPr>
            <a:r>
              <a:rPr lang="fr-FR" sz="1400" b="1" dirty="0">
                <a:latin typeface="Calibri" panose="020F0502020204030204" pitchFamily="34" charset="0"/>
              </a:rPr>
              <a:t>Dans une cocotte, </a:t>
            </a:r>
            <a:r>
              <a:rPr lang="fr-FR" sz="1400" dirty="0">
                <a:latin typeface="Calibri" panose="020F0502020204030204" pitchFamily="34" charset="0"/>
              </a:rPr>
              <a:t>disposez le fond de veau, les fruits secs, le miel et les épices. Ajoutez l’eau et mélangez. Ajoutez ensuite les tronçons d’ananas et les pommes de terre pelées entières. Disposez les tranches de poitrine sur le mélange.</a:t>
            </a:r>
          </a:p>
          <a:p>
            <a:endParaRPr lang="fr-FR" sz="1400" dirty="0">
              <a:latin typeface="Calibri" panose="020F0502020204030204" pitchFamily="34" charset="0"/>
            </a:endParaRPr>
          </a:p>
          <a:p>
            <a:pPr marL="285750" indent="-285750">
              <a:buFontTx/>
              <a:buChar char="-"/>
            </a:pPr>
            <a:r>
              <a:rPr lang="fr-FR" sz="1400" b="1" dirty="0">
                <a:latin typeface="Calibri" panose="020F0502020204030204" pitchFamily="34" charset="0"/>
              </a:rPr>
              <a:t>Enfournez à 180 degrés pendant 1h30</a:t>
            </a:r>
            <a:r>
              <a:rPr lang="fr-FR" sz="1400" dirty="0">
                <a:latin typeface="Calibri" panose="020F0502020204030204" pitchFamily="34" charset="0"/>
              </a:rPr>
              <a:t>. </a:t>
            </a:r>
          </a:p>
          <a:p>
            <a:r>
              <a:rPr lang="fr-FR" sz="1400" dirty="0">
                <a:latin typeface="Calibri" panose="020F0502020204030204" pitchFamily="34" charset="0"/>
              </a:rPr>
              <a:t> </a:t>
            </a:r>
          </a:p>
          <a:p>
            <a:pPr marL="285750" indent="-285750" algn="just">
              <a:buFontTx/>
              <a:buChar char="-"/>
            </a:pPr>
            <a:r>
              <a:rPr lang="fr-FR" sz="1400" b="1" dirty="0">
                <a:latin typeface="Calibri" panose="020F0502020204030204" pitchFamily="34" charset="0"/>
              </a:rPr>
              <a:t>Pendant ce temps, </a:t>
            </a:r>
            <a:r>
              <a:rPr lang="fr-FR" sz="1400" dirty="0">
                <a:latin typeface="Calibri" panose="020F0502020204030204" pitchFamily="34" charset="0"/>
              </a:rPr>
              <a:t>coupez les pommes vertes en lamelles, puis ajoutez-les à la cocotte au bout d’1h20 de cuisson.</a:t>
            </a:r>
          </a:p>
          <a:p>
            <a:endParaRPr lang="fr-FR" sz="1400" dirty="0">
              <a:latin typeface="Calibri" panose="020F0502020204030204" pitchFamily="34" charset="0"/>
            </a:endParaRPr>
          </a:p>
          <a:p>
            <a:pPr marL="285750" indent="-285750" algn="just">
              <a:buFontTx/>
              <a:buChar char="-"/>
            </a:pPr>
            <a:r>
              <a:rPr lang="fr-FR" sz="1400" b="1" dirty="0">
                <a:latin typeface="Calibri" panose="020F0502020204030204" pitchFamily="34" charset="0"/>
              </a:rPr>
              <a:t>Servez dans une belle assiette creuse </a:t>
            </a:r>
            <a:r>
              <a:rPr lang="fr-FR" sz="1400" dirty="0">
                <a:latin typeface="Calibri" panose="020F0502020204030204" pitchFamily="34" charset="0"/>
              </a:rPr>
              <a:t>et accompagnez de semoule pour les plus gourmands. Affinez la présentation en ajoutant quelques fruits secs en </a:t>
            </a:r>
            <a:r>
              <a:rPr lang="fr-FR" sz="1400" dirty="0" err="1">
                <a:latin typeface="Calibri" panose="020F0502020204030204" pitchFamily="34" charset="0"/>
              </a:rPr>
              <a:t>topping</a:t>
            </a:r>
            <a:r>
              <a:rPr lang="fr-FR" sz="1400" dirty="0">
                <a:latin typeface="Calibri" panose="020F0502020204030204" pitchFamily="34" charset="0"/>
              </a:rPr>
              <a:t>.</a:t>
            </a:r>
          </a:p>
          <a:p>
            <a:pPr marL="285750" indent="-285750">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a:t>
            </a:r>
          </a:p>
          <a:p>
            <a:r>
              <a:rPr lang="fr-FR" sz="1400" b="1" dirty="0">
                <a:solidFill>
                  <a:srgbClr val="8B2331"/>
                </a:solidFill>
                <a:latin typeface="Calibri" panose="020F0502020204030204" pitchFamily="34" charset="0"/>
              </a:rPr>
              <a:t>Cuisson : 1h30</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646331"/>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a:p>
            <a:endParaRPr lang="fr-FR" b="1" dirty="0">
              <a:solidFill>
                <a:srgbClr val="8B2331"/>
              </a:solidFill>
              <a:latin typeface="Calibri" panose="020F0502020204030204" pitchFamily="34" charset="0"/>
            </a:endParaRPr>
          </a:p>
        </p:txBody>
      </p:sp>
      <p:pic>
        <p:nvPicPr>
          <p:cNvPr id="11" name="Image 10" descr="Une image contenant alimentation, fruit, repas, frais&#10;&#10;Description générée automatiquement">
            <a:extLst>
              <a:ext uri="{FF2B5EF4-FFF2-40B4-BE49-F238E27FC236}">
                <a16:creationId xmlns:a16="http://schemas.microsoft.com/office/drawing/2014/main" id="{2FC515D0-9540-4207-B7A4-DC7B45F33A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 y="-26146"/>
            <a:ext cx="4589430" cy="6884146"/>
          </a:xfrm>
          <a:prstGeom prst="rect">
            <a:avLst/>
          </a:prstGeom>
        </p:spPr>
      </p:pic>
    </p:spTree>
    <p:extLst>
      <p:ext uri="{BB962C8B-B14F-4D97-AF65-F5344CB8AC3E}">
        <p14:creationId xmlns:p14="http://schemas.microsoft.com/office/powerpoint/2010/main" val="10110072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15174" y="260648"/>
            <a:ext cx="5549378" cy="473695"/>
          </a:xfrm>
        </p:spPr>
        <p:txBody>
          <a:bodyPr/>
          <a:lstStyle/>
          <a:p>
            <a:r>
              <a:rPr lang="fr-FR" sz="2400" dirty="0"/>
              <a:t>Jarret de cochon aux épices cajun</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73</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681941" y="2252914"/>
            <a:ext cx="2828119" cy="3791807"/>
          </a:xfrm>
          <a:prstGeom prst="rect">
            <a:avLst/>
          </a:prstGeom>
          <a:noFill/>
        </p:spPr>
        <p:txBody>
          <a:bodyPr wrap="square" rtlCol="0">
            <a:spAutoFit/>
          </a:bodyPr>
          <a:lstStyle/>
          <a:p>
            <a:r>
              <a:rPr lang="fr-FR" sz="16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60g de fond de veau</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600ml d’eau</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4 jarrets cuits Pierre Schmidt</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400g d’ananas frais coupé en tronçons</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25g d’épices cajun ou mélange mexicain</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160g d’oignons en quartiers </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120g de cacahuètes</a:t>
            </a:r>
          </a:p>
          <a:p>
            <a:pPr eaLnBrk="0" fontAlgn="base" hangingPunct="0">
              <a:spcBef>
                <a:spcPct val="20000"/>
              </a:spcBef>
              <a:spcAft>
                <a:spcPct val="0"/>
              </a:spcAft>
            </a:pPr>
            <a:r>
              <a:rPr lang="fr-FR" sz="1400" u="sng" dirty="0">
                <a:latin typeface="Calibri" panose="020F0502020204030204" pitchFamily="34" charset="0"/>
              </a:rPr>
              <a:t>Facultatif :</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Haricots rouges</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Épis de maïs</a:t>
            </a:r>
          </a:p>
          <a:p>
            <a:pPr marL="171450" indent="-171450" eaLnBrk="0" fontAlgn="base" hangingPunct="0">
              <a:spcBef>
                <a:spcPct val="20000"/>
              </a:spcBef>
              <a:spcAft>
                <a:spcPct val="0"/>
              </a:spcAft>
              <a:buFont typeface="Arial" panose="020B0604020202020204" pitchFamily="34" charset="0"/>
              <a:buChar char="•"/>
            </a:pPr>
            <a:endParaRPr lang="fr-FR" sz="1200" dirty="0">
              <a:latin typeface="Calibri" panose="020F0502020204030204" pitchFamily="34" charset="0"/>
            </a:endParaRPr>
          </a:p>
        </p:txBody>
      </p:sp>
      <p:sp>
        <p:nvSpPr>
          <p:cNvPr id="9" name="ZoneTexte 8">
            <a:extLst>
              <a:ext uri="{FF2B5EF4-FFF2-40B4-BE49-F238E27FC236}">
                <a16:creationId xmlns:a16="http://schemas.microsoft.com/office/drawing/2014/main" id="{DDD82F55-3808-41EC-A74F-1F626160C8A7}"/>
              </a:ext>
            </a:extLst>
          </p:cNvPr>
          <p:cNvSpPr txBox="1"/>
          <p:nvPr/>
        </p:nvSpPr>
        <p:spPr>
          <a:xfrm>
            <a:off x="7295482" y="1961040"/>
            <a:ext cx="4692353" cy="2923877"/>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buFontTx/>
              <a:buChar char="-"/>
            </a:pPr>
            <a:endParaRPr lang="fr-FR" sz="1400" dirty="0">
              <a:latin typeface="Calibri" panose="020F0502020204030204" pitchFamily="34" charset="0"/>
            </a:endParaRPr>
          </a:p>
          <a:p>
            <a:pPr marL="285750" indent="-285750" algn="just">
              <a:buFontTx/>
              <a:buChar char="-"/>
            </a:pPr>
            <a:r>
              <a:rPr lang="fr-FR" sz="1400" b="1" dirty="0">
                <a:latin typeface="Calibri" panose="020F0502020204030204" pitchFamily="34" charset="0"/>
              </a:rPr>
              <a:t>Dans une cocotte, </a:t>
            </a:r>
            <a:r>
              <a:rPr lang="fr-FR" sz="1400" dirty="0">
                <a:latin typeface="Calibri" panose="020F0502020204030204" pitchFamily="34" charset="0"/>
              </a:rPr>
              <a:t>mettez le fond de veau, l’eau, l’ananas en tronçons, les oignons en quartiers et les épices. Ajoutez ensuite les cacahuètes ainsi que les jarrets.</a:t>
            </a:r>
          </a:p>
          <a:p>
            <a:pPr marL="285750" indent="-285750">
              <a:buFontTx/>
              <a:buChar char="-"/>
            </a:pPr>
            <a:endParaRPr lang="fr-FR" sz="1400" dirty="0">
              <a:latin typeface="Calibri" panose="020F0502020204030204" pitchFamily="34" charset="0"/>
            </a:endParaRPr>
          </a:p>
          <a:p>
            <a:pPr marL="285750" indent="-285750">
              <a:buFontTx/>
              <a:buChar char="-"/>
            </a:pPr>
            <a:r>
              <a:rPr lang="fr-FR" sz="1400" b="1" dirty="0">
                <a:latin typeface="Calibri" panose="020F0502020204030204" pitchFamily="34" charset="0"/>
              </a:rPr>
              <a:t>Enfournez à 180 degrés pendant 1h15.</a:t>
            </a:r>
          </a:p>
          <a:p>
            <a:pPr marL="285750" indent="-285750">
              <a:buFontTx/>
              <a:buChar char="-"/>
            </a:pPr>
            <a:endParaRPr lang="fr-FR" sz="1400" b="1" dirty="0">
              <a:latin typeface="Calibri" panose="020F0502020204030204" pitchFamily="34" charset="0"/>
            </a:endParaRPr>
          </a:p>
          <a:p>
            <a:pPr marL="285750" indent="-285750" algn="just">
              <a:buFontTx/>
              <a:buChar char="-"/>
            </a:pPr>
            <a:r>
              <a:rPr lang="fr-FR" sz="1400" b="1" dirty="0">
                <a:latin typeface="Calibri" panose="020F0502020204030204" pitchFamily="34" charset="0"/>
              </a:rPr>
              <a:t>Servez et dégustez </a:t>
            </a:r>
            <a:r>
              <a:rPr lang="fr-FR" sz="1400" dirty="0">
                <a:latin typeface="Calibri" panose="020F0502020204030204" pitchFamily="34" charset="0"/>
              </a:rPr>
              <a:t>avec quelques haricots rouges ou des épis de maïs grillés. Affinez la présentation avec quelques morceaux d’ananas et des cacahuètes concassées.</a:t>
            </a:r>
          </a:p>
          <a:p>
            <a:pPr marL="285750" indent="-285750">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a:t>
            </a:r>
          </a:p>
          <a:p>
            <a:r>
              <a:rPr lang="fr-FR" sz="1400" b="1" dirty="0">
                <a:solidFill>
                  <a:srgbClr val="8B2331"/>
                </a:solidFill>
                <a:latin typeface="Calibri" panose="020F0502020204030204" pitchFamily="34" charset="0"/>
              </a:rPr>
              <a:t>Cuisson : 1h15</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646331"/>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a:p>
            <a:endParaRPr lang="fr-FR" b="1" dirty="0">
              <a:solidFill>
                <a:srgbClr val="8B2331"/>
              </a:solidFill>
              <a:latin typeface="Calibri" panose="020F0502020204030204" pitchFamily="34" charset="0"/>
            </a:endParaRPr>
          </a:p>
        </p:txBody>
      </p:sp>
      <p:pic>
        <p:nvPicPr>
          <p:cNvPr id="10" name="Image 9" descr="Une image contenant alimentation, plat, repas&#10;&#10;Description générée automatiquement">
            <a:extLst>
              <a:ext uri="{FF2B5EF4-FFF2-40B4-BE49-F238E27FC236}">
                <a16:creationId xmlns:a16="http://schemas.microsoft.com/office/drawing/2014/main" id="{EAB03DB1-A3B5-4FF8-A502-A60DAAF3A3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01"/>
            <a:ext cx="4580223" cy="6870333"/>
          </a:xfrm>
          <a:prstGeom prst="rect">
            <a:avLst/>
          </a:prstGeom>
        </p:spPr>
      </p:pic>
    </p:spTree>
    <p:extLst>
      <p:ext uri="{BB962C8B-B14F-4D97-AF65-F5344CB8AC3E}">
        <p14:creationId xmlns:p14="http://schemas.microsoft.com/office/powerpoint/2010/main" val="32929302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15174" y="260648"/>
            <a:ext cx="5549378" cy="473695"/>
          </a:xfrm>
        </p:spPr>
        <p:txBody>
          <a:bodyPr/>
          <a:lstStyle/>
          <a:p>
            <a:r>
              <a:rPr lang="fr-FR" sz="2400" dirty="0"/>
              <a:t>Choucroute en cocotte de terre cuite</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74</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691844" y="2013397"/>
            <a:ext cx="2808312" cy="4785926"/>
          </a:xfrm>
          <a:prstGeom prst="rect">
            <a:avLst/>
          </a:prstGeom>
          <a:noFill/>
        </p:spPr>
        <p:txBody>
          <a:bodyPr wrap="square" rtlCol="0">
            <a:spAutoFit/>
          </a:bodyPr>
          <a:lstStyle/>
          <a:p>
            <a:r>
              <a:rPr lang="fr-FR" sz="1250" b="1" u="sng" dirty="0">
                <a:latin typeface="Calibri" panose="020F0502020204030204" pitchFamily="34" charset="0"/>
                <a:cs typeface="Andalus" panose="02020603050405020304" pitchFamily="18" charset="-78"/>
              </a:rPr>
              <a:t>Ingrédients :</a:t>
            </a:r>
          </a:p>
          <a:p>
            <a:endParaRPr lang="fr-FR" sz="1250" u="sng" dirty="0">
              <a:latin typeface="Calibri" panose="020F0502020204030204" pitchFamily="34" charset="0"/>
              <a:cs typeface="Andalus" panose="02020603050405020304" pitchFamily="18" charset="-78"/>
            </a:endParaRPr>
          </a:p>
          <a:p>
            <a:pPr marL="171450" indent="-171450" eaLnBrk="0" fontAlgn="base" hangingPunct="0">
              <a:spcBef>
                <a:spcPct val="20000"/>
              </a:spcBef>
              <a:spcAft>
                <a:spcPct val="0"/>
              </a:spcAft>
              <a:buFont typeface="Arial" panose="020B0604020202020204" pitchFamily="34" charset="0"/>
              <a:buChar char="•"/>
            </a:pPr>
            <a:r>
              <a:rPr lang="fr-FR" sz="1250" dirty="0">
                <a:latin typeface="Calibri" panose="020F0502020204030204" pitchFamily="34" charset="0"/>
              </a:rPr>
              <a:t>50g de saindoux</a:t>
            </a:r>
          </a:p>
          <a:p>
            <a:pPr marL="171450" indent="-171450" eaLnBrk="0" fontAlgn="base" hangingPunct="0">
              <a:spcBef>
                <a:spcPct val="20000"/>
              </a:spcBef>
              <a:spcAft>
                <a:spcPct val="0"/>
              </a:spcAft>
              <a:buFont typeface="Arial" panose="020B0604020202020204" pitchFamily="34" charset="0"/>
              <a:buChar char="•"/>
            </a:pPr>
            <a:r>
              <a:rPr lang="fr-FR" sz="1250" dirty="0">
                <a:latin typeface="Calibri" panose="020F0502020204030204" pitchFamily="34" charset="0"/>
              </a:rPr>
              <a:t>30g d’ail haché</a:t>
            </a:r>
          </a:p>
          <a:p>
            <a:pPr marL="171450" indent="-171450" eaLnBrk="0" fontAlgn="base" hangingPunct="0">
              <a:spcBef>
                <a:spcPct val="20000"/>
              </a:spcBef>
              <a:spcAft>
                <a:spcPct val="0"/>
              </a:spcAft>
              <a:buFont typeface="Arial" panose="020B0604020202020204" pitchFamily="34" charset="0"/>
              <a:buChar char="•"/>
            </a:pPr>
            <a:r>
              <a:rPr lang="fr-FR" sz="1250" dirty="0">
                <a:latin typeface="Calibri" panose="020F0502020204030204" pitchFamily="34" charset="0"/>
              </a:rPr>
              <a:t>110g d’oignons émincés</a:t>
            </a:r>
          </a:p>
          <a:p>
            <a:pPr marL="171450" indent="-171450" eaLnBrk="0" fontAlgn="base" hangingPunct="0">
              <a:spcBef>
                <a:spcPct val="20000"/>
              </a:spcBef>
              <a:spcAft>
                <a:spcPct val="0"/>
              </a:spcAft>
              <a:buFont typeface="Arial" panose="020B0604020202020204" pitchFamily="34" charset="0"/>
              <a:buChar char="•"/>
            </a:pPr>
            <a:r>
              <a:rPr lang="fr-FR" sz="1250" dirty="0">
                <a:latin typeface="Calibri" panose="020F0502020204030204" pitchFamily="34" charset="0"/>
              </a:rPr>
              <a:t>1kg de choucroute</a:t>
            </a:r>
          </a:p>
          <a:p>
            <a:pPr marL="171450" indent="-171450" eaLnBrk="0" fontAlgn="base" hangingPunct="0">
              <a:spcBef>
                <a:spcPct val="20000"/>
              </a:spcBef>
              <a:spcAft>
                <a:spcPct val="0"/>
              </a:spcAft>
              <a:buFont typeface="Arial" panose="020B0604020202020204" pitchFamily="34" charset="0"/>
              <a:buChar char="•"/>
            </a:pPr>
            <a:r>
              <a:rPr lang="fr-FR" sz="1250" dirty="0">
                <a:latin typeface="Calibri" panose="020F0502020204030204" pitchFamily="34" charset="0"/>
              </a:rPr>
              <a:t>55cl de bière blonde</a:t>
            </a:r>
          </a:p>
          <a:p>
            <a:pPr marL="171450" indent="-171450" eaLnBrk="0" fontAlgn="base" hangingPunct="0">
              <a:spcBef>
                <a:spcPct val="20000"/>
              </a:spcBef>
              <a:spcAft>
                <a:spcPct val="0"/>
              </a:spcAft>
              <a:buFont typeface="Arial" panose="020B0604020202020204" pitchFamily="34" charset="0"/>
              <a:buChar char="•"/>
            </a:pPr>
            <a:r>
              <a:rPr lang="fr-FR" sz="1250" dirty="0">
                <a:latin typeface="Calibri" panose="020F0502020204030204" pitchFamily="34" charset="0"/>
              </a:rPr>
              <a:t>700ml de bouillon de volaille</a:t>
            </a:r>
          </a:p>
          <a:p>
            <a:pPr marL="171450" indent="-171450" eaLnBrk="0" fontAlgn="base" hangingPunct="0">
              <a:spcBef>
                <a:spcPct val="20000"/>
              </a:spcBef>
              <a:spcAft>
                <a:spcPct val="0"/>
              </a:spcAft>
              <a:buFont typeface="Arial" panose="020B0604020202020204" pitchFamily="34" charset="0"/>
              <a:buChar char="•"/>
            </a:pPr>
            <a:r>
              <a:rPr lang="fr-FR" sz="1250" dirty="0">
                <a:latin typeface="Calibri" panose="020F0502020204030204" pitchFamily="34" charset="0"/>
              </a:rPr>
              <a:t>3g de coriandre en grains</a:t>
            </a:r>
          </a:p>
          <a:p>
            <a:pPr marL="171450" indent="-171450" eaLnBrk="0" fontAlgn="base" hangingPunct="0">
              <a:spcBef>
                <a:spcPct val="20000"/>
              </a:spcBef>
              <a:spcAft>
                <a:spcPct val="0"/>
              </a:spcAft>
              <a:buFont typeface="Arial" panose="020B0604020202020204" pitchFamily="34" charset="0"/>
              <a:buChar char="•"/>
            </a:pPr>
            <a:r>
              <a:rPr lang="fr-FR" sz="1250" dirty="0">
                <a:latin typeface="Calibri" panose="020F0502020204030204" pitchFamily="34" charset="0"/>
              </a:rPr>
              <a:t>3g de genièvre en grains</a:t>
            </a:r>
          </a:p>
          <a:p>
            <a:pPr marL="171450" indent="-171450" eaLnBrk="0" fontAlgn="base" hangingPunct="0">
              <a:spcBef>
                <a:spcPct val="20000"/>
              </a:spcBef>
              <a:spcAft>
                <a:spcPct val="0"/>
              </a:spcAft>
              <a:buFont typeface="Arial" panose="020B0604020202020204" pitchFamily="34" charset="0"/>
              <a:buChar char="•"/>
            </a:pPr>
            <a:r>
              <a:rPr lang="fr-FR" sz="1250" dirty="0">
                <a:latin typeface="Calibri" panose="020F0502020204030204" pitchFamily="34" charset="0"/>
              </a:rPr>
              <a:t>1 pincée de poivre en grains</a:t>
            </a:r>
          </a:p>
          <a:p>
            <a:pPr marL="171450" indent="-171450" eaLnBrk="0" fontAlgn="base" hangingPunct="0">
              <a:spcBef>
                <a:spcPct val="20000"/>
              </a:spcBef>
              <a:spcAft>
                <a:spcPct val="0"/>
              </a:spcAft>
              <a:buFont typeface="Arial" panose="020B0604020202020204" pitchFamily="34" charset="0"/>
              <a:buChar char="•"/>
            </a:pPr>
            <a:r>
              <a:rPr lang="fr-FR" sz="1250" dirty="0">
                <a:latin typeface="Calibri" panose="020F0502020204030204" pitchFamily="34" charset="0"/>
              </a:rPr>
              <a:t>2 feuilles de laurier</a:t>
            </a:r>
          </a:p>
          <a:p>
            <a:pPr marL="171450" indent="-171450" eaLnBrk="0" fontAlgn="base" hangingPunct="0">
              <a:spcBef>
                <a:spcPct val="20000"/>
              </a:spcBef>
              <a:spcAft>
                <a:spcPct val="0"/>
              </a:spcAft>
              <a:buFont typeface="Arial" panose="020B0604020202020204" pitchFamily="34" charset="0"/>
              <a:buChar char="•"/>
            </a:pPr>
            <a:r>
              <a:rPr lang="fr-FR" sz="1250" dirty="0">
                <a:latin typeface="Calibri" panose="020F0502020204030204" pitchFamily="34" charset="0"/>
              </a:rPr>
              <a:t>300g de poitrine fumée crue Pierre Schmidt</a:t>
            </a:r>
          </a:p>
          <a:p>
            <a:pPr marL="171450" indent="-171450" eaLnBrk="0" fontAlgn="base" hangingPunct="0">
              <a:spcBef>
                <a:spcPct val="20000"/>
              </a:spcBef>
              <a:spcAft>
                <a:spcPct val="0"/>
              </a:spcAft>
              <a:buFont typeface="Arial" panose="020B0604020202020204" pitchFamily="34" charset="0"/>
              <a:buChar char="•"/>
            </a:pPr>
            <a:r>
              <a:rPr lang="fr-FR" sz="1250" dirty="0">
                <a:latin typeface="Calibri" panose="020F0502020204030204" pitchFamily="34" charset="0"/>
              </a:rPr>
              <a:t>300g d’échine fumée crue Pierre Schmidt</a:t>
            </a:r>
          </a:p>
          <a:p>
            <a:pPr marL="171450" indent="-171450" eaLnBrk="0" fontAlgn="base" hangingPunct="0">
              <a:spcBef>
                <a:spcPct val="20000"/>
              </a:spcBef>
              <a:spcAft>
                <a:spcPct val="0"/>
              </a:spcAft>
              <a:buFont typeface="Arial" panose="020B0604020202020204" pitchFamily="34" charset="0"/>
              <a:buChar char="•"/>
            </a:pPr>
            <a:r>
              <a:rPr lang="fr-FR" sz="1250" dirty="0">
                <a:latin typeface="Calibri" panose="020F0502020204030204" pitchFamily="34" charset="0"/>
              </a:rPr>
              <a:t>400g de kassler cuit Pierre Schmidt</a:t>
            </a:r>
          </a:p>
          <a:p>
            <a:pPr marL="171450" indent="-171450" eaLnBrk="0" fontAlgn="base" hangingPunct="0">
              <a:spcBef>
                <a:spcPct val="20000"/>
              </a:spcBef>
              <a:spcAft>
                <a:spcPct val="0"/>
              </a:spcAft>
              <a:buFont typeface="Arial" panose="020B0604020202020204" pitchFamily="34" charset="0"/>
              <a:buChar char="•"/>
            </a:pPr>
            <a:r>
              <a:rPr lang="fr-FR" sz="1250" dirty="0">
                <a:latin typeface="Calibri" panose="020F0502020204030204" pitchFamily="34" charset="0"/>
              </a:rPr>
              <a:t>4 pcs de pommes de terre moyennes</a:t>
            </a:r>
          </a:p>
          <a:p>
            <a:pPr marL="171450" indent="-171450" eaLnBrk="0" fontAlgn="base" hangingPunct="0">
              <a:spcBef>
                <a:spcPct val="20000"/>
              </a:spcBef>
              <a:spcAft>
                <a:spcPct val="0"/>
              </a:spcAft>
              <a:buFont typeface="Arial" panose="020B0604020202020204" pitchFamily="34" charset="0"/>
              <a:buChar char="•"/>
            </a:pPr>
            <a:r>
              <a:rPr lang="fr-FR" sz="1250" dirty="0">
                <a:latin typeface="Calibri" panose="020F0502020204030204" pitchFamily="34" charset="0"/>
              </a:rPr>
              <a:t>2 saucisse fumées Pierre Schmidt</a:t>
            </a:r>
          </a:p>
          <a:p>
            <a:pPr marL="171450" indent="-171450" eaLnBrk="0" fontAlgn="base" hangingPunct="0">
              <a:spcBef>
                <a:spcPct val="20000"/>
              </a:spcBef>
              <a:spcAft>
                <a:spcPct val="0"/>
              </a:spcAft>
              <a:buFont typeface="Arial" panose="020B0604020202020204" pitchFamily="34" charset="0"/>
              <a:buChar char="•"/>
            </a:pPr>
            <a:r>
              <a:rPr lang="fr-FR" sz="1250" dirty="0">
                <a:latin typeface="Calibri" panose="020F0502020204030204" pitchFamily="34" charset="0"/>
              </a:rPr>
              <a:t>4 knacks Pierre Schmidt</a:t>
            </a:r>
          </a:p>
          <a:p>
            <a:pPr marL="171450" indent="-171450" eaLnBrk="0" fontAlgn="base" hangingPunct="0">
              <a:spcBef>
                <a:spcPct val="20000"/>
              </a:spcBef>
              <a:spcAft>
                <a:spcPct val="0"/>
              </a:spcAft>
              <a:buFont typeface="Arial" panose="020B0604020202020204" pitchFamily="34" charset="0"/>
              <a:buChar char="•"/>
            </a:pPr>
            <a:endParaRPr lang="fr-FR" sz="1250" dirty="0">
              <a:latin typeface="Calibri" panose="020F0502020204030204" pitchFamily="34" charset="0"/>
            </a:endParaRPr>
          </a:p>
        </p:txBody>
      </p:sp>
      <p:sp>
        <p:nvSpPr>
          <p:cNvPr id="9" name="ZoneTexte 8">
            <a:extLst>
              <a:ext uri="{FF2B5EF4-FFF2-40B4-BE49-F238E27FC236}">
                <a16:creationId xmlns:a16="http://schemas.microsoft.com/office/drawing/2014/main" id="{DDD82F55-3808-41EC-A74F-1F626160C8A7}"/>
              </a:ext>
            </a:extLst>
          </p:cNvPr>
          <p:cNvSpPr txBox="1"/>
          <p:nvPr/>
        </p:nvSpPr>
        <p:spPr>
          <a:xfrm>
            <a:off x="7139658" y="1052736"/>
            <a:ext cx="4860998" cy="5293757"/>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lgn="just">
              <a:buFontTx/>
              <a:buChar char="-"/>
            </a:pPr>
            <a:r>
              <a:rPr lang="fr-FR" sz="1400" b="1" dirty="0">
                <a:latin typeface="Calibri" panose="020F0502020204030204" pitchFamily="34" charset="0"/>
              </a:rPr>
              <a:t>Dans une cocotte, </a:t>
            </a:r>
            <a:r>
              <a:rPr lang="fr-FR" sz="1400" dirty="0">
                <a:latin typeface="Calibri" panose="020F0502020204030204" pitchFamily="34" charset="0"/>
              </a:rPr>
              <a:t>mettez en couche, les oignons, l’ail et la moitié de la choucroute. Disposez une bourse au centre avec la coriandre, le genièvre et le poivre en grains légèrement concassés. Posez au milieu la poitrine fumée et l’échine fumée, puis réitérez l’opération avec les oignons, l’ail et le restant de la choucroute. Ajoutez ensuite 30cl de bière et le bouillon de volaille ainsi que les 2 feuilles de laurier et le saindoux.</a:t>
            </a:r>
          </a:p>
          <a:p>
            <a:pPr marL="285750" indent="-285750" algn="just">
              <a:buFontTx/>
              <a:buChar char="-"/>
            </a:pPr>
            <a:endParaRPr lang="fr-FR" sz="1400" dirty="0">
              <a:latin typeface="Calibri" panose="020F0502020204030204" pitchFamily="34" charset="0"/>
            </a:endParaRPr>
          </a:p>
          <a:p>
            <a:pPr marL="285750" indent="-285750" algn="just">
              <a:buFontTx/>
              <a:buChar char="-"/>
            </a:pPr>
            <a:r>
              <a:rPr lang="fr-FR" sz="1400" b="1" dirty="0">
                <a:latin typeface="Calibri" panose="020F0502020204030204" pitchFamily="34" charset="0"/>
              </a:rPr>
              <a:t>Enfournez à 180 degrés pendant 1h20</a:t>
            </a:r>
            <a:r>
              <a:rPr lang="fr-FR" sz="1400" dirty="0">
                <a:latin typeface="Calibri" panose="020F0502020204030204" pitchFamily="34" charset="0"/>
              </a:rPr>
              <a:t>. Ajoutez enfin les pommes de terre pelées entières ainsi que le kassler cuit et prolongez la cuisson pendant 30 minutes.</a:t>
            </a:r>
          </a:p>
          <a:p>
            <a:pPr marL="285750" indent="-285750" algn="just">
              <a:buFontTx/>
              <a:buChar char="-"/>
            </a:pPr>
            <a:endParaRPr lang="fr-FR" sz="1400" dirty="0">
              <a:latin typeface="Calibri" panose="020F0502020204030204" pitchFamily="34" charset="0"/>
            </a:endParaRPr>
          </a:p>
          <a:p>
            <a:pPr marL="285750" indent="-285750" algn="just">
              <a:buFontTx/>
              <a:buChar char="-"/>
            </a:pPr>
            <a:r>
              <a:rPr lang="fr-FR" sz="1400" b="1" dirty="0">
                <a:latin typeface="Calibri" panose="020F0502020204030204" pitchFamily="34" charset="0"/>
              </a:rPr>
              <a:t>Pendant ce temps</a:t>
            </a:r>
            <a:r>
              <a:rPr lang="fr-FR" sz="1400" dirty="0">
                <a:latin typeface="Calibri" panose="020F0502020204030204" pitchFamily="34" charset="0"/>
              </a:rPr>
              <a:t>, dans 1 litre  d’eau frémissante avec du sel et 25cl de bière, mettez à chauffer les saucisses fumées et les knacks quelques minutes, sans atteindre l’ébullition.</a:t>
            </a:r>
          </a:p>
          <a:p>
            <a:pPr marL="285750" indent="-285750" algn="just">
              <a:buFontTx/>
              <a:buChar char="-"/>
            </a:pPr>
            <a:endParaRPr lang="fr-FR" sz="1400" dirty="0">
              <a:latin typeface="Calibri" panose="020F0502020204030204" pitchFamily="34" charset="0"/>
            </a:endParaRPr>
          </a:p>
          <a:p>
            <a:pPr marL="285750" indent="-285750" algn="just">
              <a:buFontTx/>
              <a:buChar char="-"/>
            </a:pPr>
            <a:r>
              <a:rPr lang="fr-FR" sz="1400" b="1" dirty="0">
                <a:latin typeface="Calibri" panose="020F0502020204030204" pitchFamily="34" charset="0"/>
              </a:rPr>
              <a:t>Servez aussitôt la cocotte bien chaude </a:t>
            </a:r>
            <a:r>
              <a:rPr lang="fr-FR" sz="1400" dirty="0">
                <a:latin typeface="Calibri" panose="020F0502020204030204" pitchFamily="34" charset="0"/>
              </a:rPr>
              <a:t>après y avoir ajouté les knacks et saucisses fumées.</a:t>
            </a:r>
          </a:p>
          <a:p>
            <a:pPr marL="285750" indent="-285750" algn="just">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a:t>
            </a:r>
          </a:p>
          <a:p>
            <a:r>
              <a:rPr lang="fr-FR" sz="1400" b="1" dirty="0">
                <a:solidFill>
                  <a:srgbClr val="8B2331"/>
                </a:solidFill>
                <a:latin typeface="Calibri" panose="020F0502020204030204" pitchFamily="34" charset="0"/>
              </a:rPr>
              <a:t>Cuisson : 1h50</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646331"/>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a:p>
            <a:endParaRPr lang="fr-FR" b="1" dirty="0">
              <a:solidFill>
                <a:srgbClr val="8B2331"/>
              </a:solidFill>
              <a:latin typeface="Calibri" panose="020F0502020204030204" pitchFamily="34" charset="0"/>
            </a:endParaRPr>
          </a:p>
        </p:txBody>
      </p:sp>
      <p:pic>
        <p:nvPicPr>
          <p:cNvPr id="11" name="Image 10" descr="Une image contenant alimentation, petit déjeuner, repas&#10;&#10;Description générée automatiquement">
            <a:extLst>
              <a:ext uri="{FF2B5EF4-FFF2-40B4-BE49-F238E27FC236}">
                <a16:creationId xmlns:a16="http://schemas.microsoft.com/office/drawing/2014/main" id="{8052248B-145C-4093-944D-F6168A621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644"/>
            <a:ext cx="4580223" cy="6870335"/>
          </a:xfrm>
          <a:prstGeom prst="rect">
            <a:avLst/>
          </a:prstGeom>
        </p:spPr>
      </p:pic>
    </p:spTree>
    <p:extLst>
      <p:ext uri="{BB962C8B-B14F-4D97-AF65-F5344CB8AC3E}">
        <p14:creationId xmlns:p14="http://schemas.microsoft.com/office/powerpoint/2010/main" val="38990162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15174" y="260648"/>
            <a:ext cx="5549378" cy="473695"/>
          </a:xfrm>
        </p:spPr>
        <p:txBody>
          <a:bodyPr/>
          <a:lstStyle/>
          <a:p>
            <a:r>
              <a:rPr lang="fr-FR" sz="2400" dirty="0" err="1"/>
              <a:t>Baeckeoffe</a:t>
            </a:r>
            <a:r>
              <a:rPr lang="fr-FR" sz="2400" dirty="0"/>
              <a:t> en cocotte de terre cuite</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75</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681941" y="2252914"/>
            <a:ext cx="2710203" cy="4358116"/>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800g de pommes de terre</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300g de poireaux en tronçons</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110g d’oignons émincés</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30g d’ail haché</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250g de carottes en tronçons</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600ml de vin blanc sec d’Alsace</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600ml de bouillon de bœuf</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2 feuilles de laurier</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1 branche de thym</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400g de bœuf (bavette)</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400g d’agneau (collier)</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400g de kassler cuit Pierre Schmidt</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Sel et poivre</a:t>
            </a:r>
          </a:p>
          <a:p>
            <a:pPr marL="171450" indent="-171450" eaLnBrk="0" fontAlgn="base" hangingPunct="0">
              <a:spcBef>
                <a:spcPct val="20000"/>
              </a:spcBef>
              <a:spcAft>
                <a:spcPct val="0"/>
              </a:spcAft>
              <a:buFont typeface="Arial" panose="020B0604020202020204" pitchFamily="34" charset="0"/>
              <a:buChar char="•"/>
            </a:pPr>
            <a:endParaRPr lang="fr-FR" sz="1400" dirty="0">
              <a:latin typeface="Calibri" panose="020F0502020204030204" pitchFamily="34" charset="0"/>
            </a:endParaRPr>
          </a:p>
        </p:txBody>
      </p:sp>
      <p:sp>
        <p:nvSpPr>
          <p:cNvPr id="9" name="ZoneTexte 8">
            <a:extLst>
              <a:ext uri="{FF2B5EF4-FFF2-40B4-BE49-F238E27FC236}">
                <a16:creationId xmlns:a16="http://schemas.microsoft.com/office/drawing/2014/main" id="{DDD82F55-3808-41EC-A74F-1F626160C8A7}"/>
              </a:ext>
            </a:extLst>
          </p:cNvPr>
          <p:cNvSpPr txBox="1"/>
          <p:nvPr/>
        </p:nvSpPr>
        <p:spPr>
          <a:xfrm>
            <a:off x="7193764" y="1561919"/>
            <a:ext cx="4860998" cy="4862870"/>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lgn="just">
              <a:buFontTx/>
              <a:buChar char="-"/>
            </a:pPr>
            <a:r>
              <a:rPr lang="fr-FR" sz="1400" b="1" dirty="0">
                <a:latin typeface="Calibri" panose="020F0502020204030204" pitchFamily="34" charset="0"/>
              </a:rPr>
              <a:t>Pour commencer</a:t>
            </a:r>
            <a:r>
              <a:rPr lang="fr-FR" sz="1400" dirty="0">
                <a:latin typeface="Calibri" panose="020F0502020204030204" pitchFamily="34" charset="0"/>
              </a:rPr>
              <a:t>, pelez les pommes de terre et râpez-les en rondelles de 3 à 4mm d’épaisseur. Mélangez avec les poireaux, les carottes, les oignons et l’ail, puis salez et poivrez.</a:t>
            </a:r>
          </a:p>
          <a:p>
            <a:pPr marL="285750" indent="-285750">
              <a:buFontTx/>
              <a:buChar char="-"/>
            </a:pPr>
            <a:endParaRPr lang="fr-FR" sz="1400" dirty="0">
              <a:latin typeface="Calibri" panose="020F0502020204030204" pitchFamily="34" charset="0"/>
            </a:endParaRPr>
          </a:p>
          <a:p>
            <a:pPr marL="285750" indent="-285750" algn="just">
              <a:buFontTx/>
              <a:buChar char="-"/>
            </a:pPr>
            <a:r>
              <a:rPr lang="fr-FR" sz="1400" b="1" dirty="0">
                <a:latin typeface="Calibri" panose="020F0502020204030204" pitchFamily="34" charset="0"/>
              </a:rPr>
              <a:t>Dans une cocotte, </a:t>
            </a:r>
            <a:r>
              <a:rPr lang="fr-FR" sz="1400" dirty="0">
                <a:latin typeface="Calibri" panose="020F0502020204030204" pitchFamily="34" charset="0"/>
              </a:rPr>
              <a:t>mettez la première moitié de la préparation, et disposez le bœuf et l’agneau par-dessus. Recouvrez ensuite par le reste de la préparation légumes et pommes de terre. Ajoutez-y le thym, le laurier ainsi que le vin blanc et le bouillon de bœuf. </a:t>
            </a:r>
          </a:p>
          <a:p>
            <a:pPr marL="285750" indent="-285750">
              <a:buFontTx/>
              <a:buChar char="-"/>
            </a:pPr>
            <a:endParaRPr lang="fr-FR" sz="1400" dirty="0">
              <a:latin typeface="Calibri" panose="020F0502020204030204" pitchFamily="34" charset="0"/>
            </a:endParaRPr>
          </a:p>
          <a:p>
            <a:pPr marL="285750" indent="-285750" algn="just">
              <a:buFontTx/>
              <a:buChar char="-"/>
            </a:pPr>
            <a:r>
              <a:rPr lang="fr-FR" sz="1400" b="1" dirty="0">
                <a:latin typeface="Calibri" panose="020F0502020204030204" pitchFamily="34" charset="0"/>
              </a:rPr>
              <a:t>Enfournez à 170 degrés pendant 2h</a:t>
            </a:r>
            <a:r>
              <a:rPr lang="fr-FR" sz="1400" dirty="0">
                <a:latin typeface="Calibri" panose="020F0502020204030204" pitchFamily="34" charset="0"/>
              </a:rPr>
              <a:t>. Au bout d’1h30 de cuisson, ajoutez le kassler en tranches et remettez au four pour le temps restant.</a:t>
            </a:r>
          </a:p>
          <a:p>
            <a:pPr marL="285750" indent="-285750">
              <a:buFontTx/>
              <a:buChar char="-"/>
            </a:pPr>
            <a:endParaRPr lang="fr-FR" sz="1400" dirty="0">
              <a:latin typeface="Calibri" panose="020F0502020204030204" pitchFamily="34" charset="0"/>
            </a:endParaRPr>
          </a:p>
          <a:p>
            <a:pPr marL="285750" indent="-285750">
              <a:buFontTx/>
              <a:buChar char="-"/>
            </a:pPr>
            <a:r>
              <a:rPr lang="fr-FR" sz="1400" b="1" dirty="0">
                <a:latin typeface="Calibri" panose="020F0502020204030204" pitchFamily="34" charset="0"/>
              </a:rPr>
              <a:t>Servez avec une belle salade.</a:t>
            </a:r>
          </a:p>
          <a:p>
            <a:pPr marL="285750" indent="-285750">
              <a:buFontTx/>
              <a:buChar char="-"/>
            </a:pPr>
            <a:endParaRPr lang="fr-FR" sz="1400" b="1" dirty="0">
              <a:latin typeface="Calibri" panose="020F0502020204030204" pitchFamily="34" charset="0"/>
            </a:endParaRPr>
          </a:p>
          <a:p>
            <a:pPr marL="285750" indent="-285750" algn="just">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a:t>
            </a:r>
          </a:p>
          <a:p>
            <a:r>
              <a:rPr lang="fr-FR" sz="1400" b="1" dirty="0">
                <a:solidFill>
                  <a:srgbClr val="8B2331"/>
                </a:solidFill>
                <a:latin typeface="Calibri" panose="020F0502020204030204" pitchFamily="34" charset="0"/>
              </a:rPr>
              <a:t>Cuisson : 2h</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646331"/>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a:p>
            <a:endParaRPr lang="fr-FR" b="1" dirty="0">
              <a:solidFill>
                <a:srgbClr val="8B2331"/>
              </a:solidFill>
              <a:latin typeface="Calibri" panose="020F0502020204030204" pitchFamily="34" charset="0"/>
            </a:endParaRPr>
          </a:p>
        </p:txBody>
      </p:sp>
      <p:pic>
        <p:nvPicPr>
          <p:cNvPr id="10" name="Image 9" descr="Une image contenant personne, repas&#10;&#10;Description générée automatiquement">
            <a:extLst>
              <a:ext uri="{FF2B5EF4-FFF2-40B4-BE49-F238E27FC236}">
                <a16:creationId xmlns:a16="http://schemas.microsoft.com/office/drawing/2014/main" id="{2CF8435B-F8C3-4BD3-8EA1-8EB3D03CA0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580223" cy="6870332"/>
          </a:xfrm>
          <a:prstGeom prst="rect">
            <a:avLst/>
          </a:prstGeom>
        </p:spPr>
      </p:pic>
    </p:spTree>
    <p:extLst>
      <p:ext uri="{BB962C8B-B14F-4D97-AF65-F5344CB8AC3E}">
        <p14:creationId xmlns:p14="http://schemas.microsoft.com/office/powerpoint/2010/main" val="4092632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99856" y="242810"/>
            <a:ext cx="6197450" cy="473695"/>
          </a:xfrm>
        </p:spPr>
        <p:txBody>
          <a:bodyPr/>
          <a:lstStyle/>
          <a:p>
            <a:r>
              <a:rPr lang="fr-FR" sz="2400" dirty="0"/>
              <a:t>Paëlla d’échine fumée dans l’esprit terre-mer</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76</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681941" y="2252914"/>
            <a:ext cx="2600715" cy="4099584"/>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600g de riz</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1,2L de bouillon de volaille</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80g d’oignons ciselés</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160g de carottes en cubes</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100g de céleri branche en dés</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20g d’ail haché</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60g de beurre</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6g de curcuma</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12g de curry</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4 belles tranches d’échine fumée de 120g Pierre Schmidt</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1 calamar de 200g environ</a:t>
            </a:r>
          </a:p>
          <a:p>
            <a:pPr marL="171450" indent="-171450" eaLnBrk="0" fontAlgn="base" hangingPunct="0">
              <a:spcBef>
                <a:spcPct val="20000"/>
              </a:spcBef>
              <a:spcAft>
                <a:spcPct val="0"/>
              </a:spcAft>
              <a:buFont typeface="Arial" panose="020B0604020202020204" pitchFamily="34" charset="0"/>
              <a:buChar char="•"/>
            </a:pPr>
            <a:r>
              <a:rPr lang="fr-FR" sz="1400" dirty="0">
                <a:latin typeface="Calibri" panose="020F0502020204030204" pitchFamily="34" charset="0"/>
              </a:rPr>
              <a:t>4 belles crevettes</a:t>
            </a:r>
          </a:p>
          <a:p>
            <a:pPr marL="171450" indent="-171450" eaLnBrk="0" fontAlgn="base" hangingPunct="0">
              <a:spcBef>
                <a:spcPct val="20000"/>
              </a:spcBef>
              <a:spcAft>
                <a:spcPct val="0"/>
              </a:spcAft>
              <a:buFont typeface="Arial" panose="020B0604020202020204" pitchFamily="34" charset="0"/>
              <a:buChar char="•"/>
            </a:pPr>
            <a:endParaRPr lang="fr-FR" sz="1400" dirty="0">
              <a:latin typeface="Calibri" panose="020F0502020204030204" pitchFamily="34" charset="0"/>
            </a:endParaRPr>
          </a:p>
        </p:txBody>
      </p:sp>
      <p:sp>
        <p:nvSpPr>
          <p:cNvPr id="9" name="ZoneTexte 8">
            <a:extLst>
              <a:ext uri="{FF2B5EF4-FFF2-40B4-BE49-F238E27FC236}">
                <a16:creationId xmlns:a16="http://schemas.microsoft.com/office/drawing/2014/main" id="{DDD82F55-3808-41EC-A74F-1F626160C8A7}"/>
              </a:ext>
            </a:extLst>
          </p:cNvPr>
          <p:cNvSpPr txBox="1"/>
          <p:nvPr/>
        </p:nvSpPr>
        <p:spPr>
          <a:xfrm>
            <a:off x="7384375" y="2060848"/>
            <a:ext cx="4576785" cy="3785652"/>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lgn="just">
              <a:buFontTx/>
              <a:buChar char="-"/>
            </a:pPr>
            <a:r>
              <a:rPr lang="fr-FR" sz="1400" b="1" dirty="0">
                <a:latin typeface="Calibri" panose="020F0502020204030204" pitchFamily="34" charset="0"/>
              </a:rPr>
              <a:t>Dans une cocotte, </a:t>
            </a:r>
            <a:r>
              <a:rPr lang="fr-FR" sz="1400" dirty="0">
                <a:latin typeface="Calibri" panose="020F0502020204030204" pitchFamily="34" charset="0"/>
              </a:rPr>
              <a:t>mettez le beurre, les oignons, l’ail, les carottes et le céleri branche. Ajoutez les épices et le riz. Mouillez avec le bouillon de volaille. Posez les 4 belles tranches d’échine fumée sur le dessus.</a:t>
            </a:r>
          </a:p>
          <a:p>
            <a:pPr marL="285750" indent="-285750" algn="just">
              <a:buFontTx/>
              <a:buChar char="-"/>
            </a:pPr>
            <a:endParaRPr lang="fr-FR" sz="1400" dirty="0">
              <a:latin typeface="Calibri" panose="020F0502020204030204" pitchFamily="34" charset="0"/>
            </a:endParaRPr>
          </a:p>
          <a:p>
            <a:pPr marL="285750" indent="-285750" algn="just">
              <a:buFontTx/>
              <a:buChar char="-"/>
            </a:pPr>
            <a:r>
              <a:rPr lang="fr-FR" sz="1400" b="1" dirty="0">
                <a:latin typeface="Calibri" panose="020F0502020204030204" pitchFamily="34" charset="0"/>
              </a:rPr>
              <a:t>Enfournez à 180 degrés pendant 40 min.</a:t>
            </a:r>
            <a:br>
              <a:rPr lang="fr-FR" sz="1400" b="1" dirty="0">
                <a:latin typeface="Calibri" panose="020F0502020204030204" pitchFamily="34" charset="0"/>
              </a:rPr>
            </a:br>
            <a:r>
              <a:rPr lang="fr-FR" sz="1400" b="1" dirty="0">
                <a:latin typeface="Calibri" panose="020F0502020204030204" pitchFamily="34" charset="0"/>
              </a:rPr>
              <a:t>Pendant ce temps, </a:t>
            </a:r>
            <a:r>
              <a:rPr lang="fr-FR" sz="1400" dirty="0">
                <a:latin typeface="Calibri" panose="020F0502020204030204" pitchFamily="34" charset="0"/>
              </a:rPr>
              <a:t>poêlez séparément à feu vif, les crevettes et le calamar coupé en rondelles rapidement. Disposez-les dans la cocotte à la sortie du four.</a:t>
            </a:r>
          </a:p>
          <a:p>
            <a:pPr marL="285750" indent="-285750" algn="just">
              <a:buFontTx/>
              <a:buChar char="-"/>
            </a:pPr>
            <a:endParaRPr lang="fr-FR" sz="1400" dirty="0">
              <a:latin typeface="Calibri" panose="020F0502020204030204" pitchFamily="34" charset="0"/>
            </a:endParaRPr>
          </a:p>
          <a:p>
            <a:pPr marL="285750" indent="-285750" algn="just">
              <a:buFontTx/>
              <a:buChar char="-"/>
            </a:pPr>
            <a:r>
              <a:rPr lang="fr-FR" sz="1400" b="1" dirty="0">
                <a:latin typeface="Calibri" panose="020F0502020204030204" pitchFamily="34" charset="0"/>
              </a:rPr>
              <a:t>Servez bien chaud.</a:t>
            </a:r>
          </a:p>
          <a:p>
            <a:pPr marL="285750" indent="-285750" algn="just">
              <a:buFontTx/>
              <a:buChar char="-"/>
            </a:pPr>
            <a:endParaRPr lang="fr-FR" sz="1400" b="1" dirty="0">
              <a:latin typeface="Calibri" panose="020F0502020204030204" pitchFamily="34" charset="0"/>
            </a:endParaRPr>
          </a:p>
          <a:p>
            <a:pPr marL="285750" indent="-285750" algn="just">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a:t>
            </a:r>
          </a:p>
          <a:p>
            <a:r>
              <a:rPr lang="fr-FR" sz="1400" b="1" dirty="0">
                <a:solidFill>
                  <a:srgbClr val="8B2331"/>
                </a:solidFill>
                <a:latin typeface="Calibri" panose="020F0502020204030204" pitchFamily="34" charset="0"/>
              </a:rPr>
              <a:t>Cuisson : 40 min</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646331"/>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a:p>
            <a:endParaRPr lang="fr-FR" b="1" dirty="0">
              <a:solidFill>
                <a:srgbClr val="8B2331"/>
              </a:solidFill>
              <a:latin typeface="Calibri" panose="020F0502020204030204" pitchFamily="34" charset="0"/>
            </a:endParaRPr>
          </a:p>
        </p:txBody>
      </p:sp>
      <p:pic>
        <p:nvPicPr>
          <p:cNvPr id="11" name="Image 10" descr="Une image contenant alimentation, assiette, repas, plat&#10;&#10;Description générée automatiquement">
            <a:extLst>
              <a:ext uri="{FF2B5EF4-FFF2-40B4-BE49-F238E27FC236}">
                <a16:creationId xmlns:a16="http://schemas.microsoft.com/office/drawing/2014/main" id="{AA4E60EA-A882-4E51-99FC-382D3C3232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7" y="-11926"/>
            <a:ext cx="4576785" cy="6865178"/>
          </a:xfrm>
          <a:prstGeom prst="rect">
            <a:avLst/>
          </a:prstGeom>
        </p:spPr>
      </p:pic>
    </p:spTree>
    <p:extLst>
      <p:ext uri="{BB962C8B-B14F-4D97-AF65-F5344CB8AC3E}">
        <p14:creationId xmlns:p14="http://schemas.microsoft.com/office/powerpoint/2010/main" val="34863737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15174" y="260648"/>
            <a:ext cx="5549378" cy="473695"/>
          </a:xfrm>
        </p:spPr>
        <p:txBody>
          <a:bodyPr/>
          <a:lstStyle/>
          <a:p>
            <a:r>
              <a:rPr lang="fr-FR" sz="2400" dirty="0"/>
              <a:t>Palette fumée aux saveurs thaï</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77</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753473" y="1985751"/>
            <a:ext cx="2828119" cy="5016758"/>
          </a:xfrm>
          <a:prstGeom prst="rect">
            <a:avLst/>
          </a:prstGeom>
          <a:noFill/>
        </p:spPr>
        <p:txBody>
          <a:bodyPr wrap="square" rtlCol="0">
            <a:spAutoFit/>
          </a:bodyPr>
          <a:lstStyle/>
          <a:p>
            <a:r>
              <a:rPr lang="fr-FR" sz="1250" b="1" u="sng" dirty="0">
                <a:latin typeface="Calibri" panose="020F0502020204030204" pitchFamily="34" charset="0"/>
                <a:cs typeface="Andalus" panose="02020603050405020304" pitchFamily="18" charset="-78"/>
              </a:rPr>
              <a:t>Ingrédients :</a:t>
            </a:r>
          </a:p>
          <a:p>
            <a:endParaRPr lang="fr-FR" sz="1250" u="sng" dirty="0">
              <a:latin typeface="Calibri" panose="020F0502020204030204" pitchFamily="34" charset="0"/>
              <a:cs typeface="Andalus" panose="02020603050405020304" pitchFamily="18" charset="-78"/>
            </a:endParaRPr>
          </a:p>
          <a:p>
            <a:pPr marL="171450" indent="-171450" eaLnBrk="0" fontAlgn="base" hangingPunct="0">
              <a:spcBef>
                <a:spcPct val="20000"/>
              </a:spcBef>
              <a:spcAft>
                <a:spcPct val="0"/>
              </a:spcAft>
              <a:buFont typeface="Arial" panose="020B0604020202020204" pitchFamily="34" charset="0"/>
              <a:buChar char="•"/>
            </a:pPr>
            <a:r>
              <a:rPr lang="fr-FR" sz="1250" dirty="0">
                <a:latin typeface="Calibri" panose="020F0502020204030204" pitchFamily="34" charset="0"/>
              </a:rPr>
              <a:t>2 demies palettes fumées sans os (750g chacune environ) Pierre Schmidt</a:t>
            </a:r>
          </a:p>
          <a:p>
            <a:pPr marL="171450" indent="-171450" eaLnBrk="0" fontAlgn="base" hangingPunct="0">
              <a:spcBef>
                <a:spcPct val="20000"/>
              </a:spcBef>
              <a:spcAft>
                <a:spcPct val="0"/>
              </a:spcAft>
              <a:buFont typeface="Arial" panose="020B0604020202020204" pitchFamily="34" charset="0"/>
              <a:buChar char="•"/>
            </a:pPr>
            <a:r>
              <a:rPr lang="fr-FR" sz="1250" dirty="0">
                <a:latin typeface="Calibri" panose="020F0502020204030204" pitchFamily="34" charset="0"/>
              </a:rPr>
              <a:t>500 ml de lait de coco</a:t>
            </a:r>
          </a:p>
          <a:p>
            <a:pPr marL="171450" indent="-171450" eaLnBrk="0" fontAlgn="base" hangingPunct="0">
              <a:spcBef>
                <a:spcPct val="20000"/>
              </a:spcBef>
              <a:spcAft>
                <a:spcPct val="0"/>
              </a:spcAft>
              <a:buFont typeface="Arial" panose="020B0604020202020204" pitchFamily="34" charset="0"/>
              <a:buChar char="•"/>
            </a:pPr>
            <a:r>
              <a:rPr lang="fr-FR" sz="1250" dirty="0">
                <a:latin typeface="Calibri" panose="020F0502020204030204" pitchFamily="34" charset="0"/>
              </a:rPr>
              <a:t>20g de citronnelle en tronçons</a:t>
            </a:r>
          </a:p>
          <a:p>
            <a:pPr marL="171450" indent="-171450" eaLnBrk="0" fontAlgn="base" hangingPunct="0">
              <a:spcBef>
                <a:spcPct val="20000"/>
              </a:spcBef>
              <a:spcAft>
                <a:spcPct val="0"/>
              </a:spcAft>
              <a:buFont typeface="Arial" panose="020B0604020202020204" pitchFamily="34" charset="0"/>
              <a:buChar char="•"/>
            </a:pPr>
            <a:r>
              <a:rPr lang="fr-FR" sz="1250" dirty="0">
                <a:latin typeface="Calibri" panose="020F0502020204030204" pitchFamily="34" charset="0"/>
              </a:rPr>
              <a:t>20g de gingembre en tronçons</a:t>
            </a:r>
          </a:p>
          <a:p>
            <a:pPr marL="171450" indent="-171450" eaLnBrk="0" fontAlgn="base" hangingPunct="0">
              <a:spcBef>
                <a:spcPct val="20000"/>
              </a:spcBef>
              <a:spcAft>
                <a:spcPct val="0"/>
              </a:spcAft>
              <a:buFont typeface="Arial" panose="020B0604020202020204" pitchFamily="34" charset="0"/>
              <a:buChar char="•"/>
            </a:pPr>
            <a:r>
              <a:rPr lang="fr-FR" sz="1250" dirty="0">
                <a:latin typeface="Calibri" panose="020F0502020204030204" pitchFamily="34" charset="0"/>
              </a:rPr>
              <a:t>25g de curry en poudre</a:t>
            </a:r>
          </a:p>
          <a:p>
            <a:pPr marL="171450" indent="-171450" eaLnBrk="0" fontAlgn="base" hangingPunct="0">
              <a:spcBef>
                <a:spcPct val="20000"/>
              </a:spcBef>
              <a:spcAft>
                <a:spcPct val="0"/>
              </a:spcAft>
              <a:buFont typeface="Arial" panose="020B0604020202020204" pitchFamily="34" charset="0"/>
              <a:buChar char="•"/>
            </a:pPr>
            <a:r>
              <a:rPr lang="fr-FR" sz="1250" dirty="0">
                <a:latin typeface="Calibri" panose="020F0502020204030204" pitchFamily="34" charset="0"/>
              </a:rPr>
              <a:t>4 gousses d’ail coupées en 2</a:t>
            </a:r>
          </a:p>
          <a:p>
            <a:pPr marL="171450" indent="-171450" eaLnBrk="0" fontAlgn="base" hangingPunct="0">
              <a:spcBef>
                <a:spcPct val="20000"/>
              </a:spcBef>
              <a:spcAft>
                <a:spcPct val="0"/>
              </a:spcAft>
              <a:buFont typeface="Arial" panose="020B0604020202020204" pitchFamily="34" charset="0"/>
              <a:buChar char="•"/>
            </a:pPr>
            <a:r>
              <a:rPr lang="fr-FR" sz="1250" dirty="0">
                <a:latin typeface="Calibri" panose="020F0502020204030204" pitchFamily="34" charset="0"/>
              </a:rPr>
              <a:t>1 piment vert doux</a:t>
            </a:r>
          </a:p>
          <a:p>
            <a:pPr marL="171450" indent="-171450" eaLnBrk="0" fontAlgn="base" hangingPunct="0">
              <a:spcBef>
                <a:spcPct val="20000"/>
              </a:spcBef>
              <a:spcAft>
                <a:spcPct val="0"/>
              </a:spcAft>
              <a:buFont typeface="Arial" panose="020B0604020202020204" pitchFamily="34" charset="0"/>
              <a:buChar char="•"/>
            </a:pPr>
            <a:r>
              <a:rPr lang="fr-FR" sz="1250" dirty="0">
                <a:latin typeface="Calibri" panose="020F0502020204030204" pitchFamily="34" charset="0"/>
              </a:rPr>
              <a:t>100g de champignons noirs séchés</a:t>
            </a:r>
          </a:p>
          <a:p>
            <a:pPr marL="171450" indent="-171450" eaLnBrk="0" fontAlgn="base" hangingPunct="0">
              <a:spcBef>
                <a:spcPct val="20000"/>
              </a:spcBef>
              <a:spcAft>
                <a:spcPct val="0"/>
              </a:spcAft>
              <a:buFont typeface="Arial" panose="020B0604020202020204" pitchFamily="34" charset="0"/>
              <a:buChar char="•"/>
            </a:pPr>
            <a:r>
              <a:rPr lang="fr-FR" sz="1250" dirty="0">
                <a:latin typeface="Calibri" panose="020F0502020204030204" pitchFamily="34" charset="0"/>
              </a:rPr>
              <a:t>4 petites carottes</a:t>
            </a:r>
          </a:p>
          <a:p>
            <a:pPr marL="171450" indent="-171450" eaLnBrk="0" fontAlgn="base" hangingPunct="0">
              <a:spcBef>
                <a:spcPct val="20000"/>
              </a:spcBef>
              <a:spcAft>
                <a:spcPct val="0"/>
              </a:spcAft>
              <a:buFont typeface="Arial" panose="020B0604020202020204" pitchFamily="34" charset="0"/>
              <a:buChar char="•"/>
            </a:pPr>
            <a:r>
              <a:rPr lang="fr-FR" sz="1250" dirty="0">
                <a:latin typeface="Calibri" panose="020F0502020204030204" pitchFamily="34" charset="0"/>
              </a:rPr>
              <a:t>1 citron vert coupé en 4</a:t>
            </a:r>
          </a:p>
          <a:p>
            <a:pPr marL="171450" indent="-171450" eaLnBrk="0" fontAlgn="base" hangingPunct="0">
              <a:spcBef>
                <a:spcPct val="20000"/>
              </a:spcBef>
              <a:spcAft>
                <a:spcPct val="0"/>
              </a:spcAft>
              <a:buFont typeface="Arial" panose="020B0604020202020204" pitchFamily="34" charset="0"/>
              <a:buChar char="•"/>
            </a:pPr>
            <a:r>
              <a:rPr lang="fr-FR" sz="1250" dirty="0">
                <a:latin typeface="Calibri" panose="020F0502020204030204" pitchFamily="34" charset="0"/>
              </a:rPr>
              <a:t>400 ml de bouillon de volaille</a:t>
            </a:r>
          </a:p>
          <a:p>
            <a:pPr marL="171450" indent="-171450" eaLnBrk="0" fontAlgn="base" hangingPunct="0">
              <a:spcBef>
                <a:spcPct val="20000"/>
              </a:spcBef>
              <a:spcAft>
                <a:spcPct val="0"/>
              </a:spcAft>
              <a:buFont typeface="Arial" panose="020B0604020202020204" pitchFamily="34" charset="0"/>
              <a:buChar char="•"/>
            </a:pPr>
            <a:r>
              <a:rPr lang="fr-FR" sz="1250" dirty="0">
                <a:latin typeface="Calibri" panose="020F0502020204030204" pitchFamily="34" charset="0"/>
              </a:rPr>
              <a:t>1 bouquet de coriandre</a:t>
            </a:r>
          </a:p>
          <a:p>
            <a:pPr marL="171450" indent="-171450" eaLnBrk="0" fontAlgn="base" hangingPunct="0">
              <a:spcBef>
                <a:spcPct val="20000"/>
              </a:spcBef>
              <a:spcAft>
                <a:spcPct val="0"/>
              </a:spcAft>
              <a:buFont typeface="Arial" panose="020B0604020202020204" pitchFamily="34" charset="0"/>
              <a:buChar char="•"/>
            </a:pPr>
            <a:r>
              <a:rPr lang="fr-FR" sz="1250" dirty="0">
                <a:latin typeface="Calibri" panose="020F0502020204030204" pitchFamily="34" charset="0"/>
              </a:rPr>
              <a:t>2 choux </a:t>
            </a:r>
            <a:r>
              <a:rPr lang="fr-FR" sz="1250" dirty="0" err="1">
                <a:latin typeface="Calibri" panose="020F0502020204030204" pitchFamily="34" charset="0"/>
              </a:rPr>
              <a:t>pak</a:t>
            </a:r>
            <a:r>
              <a:rPr lang="fr-FR" sz="1250" dirty="0">
                <a:latin typeface="Calibri" panose="020F0502020204030204" pitchFamily="34" charset="0"/>
              </a:rPr>
              <a:t> </a:t>
            </a:r>
            <a:r>
              <a:rPr lang="fr-FR" sz="1250" dirty="0" err="1">
                <a:latin typeface="Calibri" panose="020F0502020204030204" pitchFamily="34" charset="0"/>
              </a:rPr>
              <a:t>choï</a:t>
            </a:r>
            <a:endParaRPr lang="fr-FR" sz="1250" dirty="0">
              <a:latin typeface="Calibri" panose="020F0502020204030204" pitchFamily="34" charset="0"/>
            </a:endParaRPr>
          </a:p>
          <a:p>
            <a:pPr marL="171450" indent="-171450" eaLnBrk="0" fontAlgn="base" hangingPunct="0">
              <a:spcBef>
                <a:spcPct val="20000"/>
              </a:spcBef>
              <a:spcAft>
                <a:spcPct val="0"/>
              </a:spcAft>
              <a:buFont typeface="Arial" panose="020B0604020202020204" pitchFamily="34" charset="0"/>
              <a:buChar char="•"/>
            </a:pPr>
            <a:endParaRPr lang="fr-FR" sz="1250" dirty="0">
              <a:latin typeface="Calibri" panose="020F0502020204030204" pitchFamily="34" charset="0"/>
            </a:endParaRPr>
          </a:p>
          <a:p>
            <a:pPr eaLnBrk="0" fontAlgn="base" hangingPunct="0">
              <a:spcBef>
                <a:spcPct val="20000"/>
              </a:spcBef>
              <a:spcAft>
                <a:spcPct val="0"/>
              </a:spcAft>
            </a:pPr>
            <a:r>
              <a:rPr lang="fr-FR" sz="1250" u="sng" dirty="0">
                <a:latin typeface="Calibri" panose="020F0502020204030204" pitchFamily="34" charset="0"/>
              </a:rPr>
              <a:t>Facultatif </a:t>
            </a:r>
            <a:r>
              <a:rPr lang="fr-FR" sz="1250" dirty="0">
                <a:latin typeface="Calibri" panose="020F0502020204030204" pitchFamily="34" charset="0"/>
              </a:rPr>
              <a:t>:</a:t>
            </a:r>
          </a:p>
          <a:p>
            <a:pPr marL="171450" indent="-171450" eaLnBrk="0" fontAlgn="base" hangingPunct="0">
              <a:spcBef>
                <a:spcPct val="20000"/>
              </a:spcBef>
              <a:spcAft>
                <a:spcPct val="0"/>
              </a:spcAft>
              <a:buFont typeface="Arial" panose="020B0604020202020204" pitchFamily="34" charset="0"/>
              <a:buChar char="•"/>
            </a:pPr>
            <a:r>
              <a:rPr lang="fr-FR" sz="1250" dirty="0">
                <a:latin typeface="Calibri" panose="020F0502020204030204" pitchFamily="34" charset="0"/>
              </a:rPr>
              <a:t>Quelques cacahuètes concassées</a:t>
            </a:r>
          </a:p>
          <a:p>
            <a:pPr marL="171450" indent="-171450" eaLnBrk="0" fontAlgn="base" hangingPunct="0">
              <a:spcBef>
                <a:spcPct val="20000"/>
              </a:spcBef>
              <a:spcAft>
                <a:spcPct val="0"/>
              </a:spcAft>
              <a:buFont typeface="Arial" panose="020B0604020202020204" pitchFamily="34" charset="0"/>
              <a:buChar char="•"/>
            </a:pPr>
            <a:r>
              <a:rPr lang="fr-FR" sz="1250" dirty="0">
                <a:latin typeface="Calibri" panose="020F0502020204030204" pitchFamily="34" charset="0"/>
              </a:rPr>
              <a:t>Nouilles de riz</a:t>
            </a:r>
          </a:p>
          <a:p>
            <a:pPr marL="171450" indent="-171450" eaLnBrk="0" fontAlgn="base" hangingPunct="0">
              <a:spcBef>
                <a:spcPct val="20000"/>
              </a:spcBef>
              <a:spcAft>
                <a:spcPct val="0"/>
              </a:spcAft>
              <a:buFont typeface="Arial" panose="020B0604020202020204" pitchFamily="34" charset="0"/>
              <a:buChar char="•"/>
            </a:pPr>
            <a:endParaRPr lang="fr-FR" sz="1250" dirty="0">
              <a:latin typeface="Calibri" panose="020F0502020204030204" pitchFamily="34" charset="0"/>
            </a:endParaRPr>
          </a:p>
        </p:txBody>
      </p:sp>
      <p:sp>
        <p:nvSpPr>
          <p:cNvPr id="9" name="ZoneTexte 8">
            <a:extLst>
              <a:ext uri="{FF2B5EF4-FFF2-40B4-BE49-F238E27FC236}">
                <a16:creationId xmlns:a16="http://schemas.microsoft.com/office/drawing/2014/main" id="{DDD82F55-3808-41EC-A74F-1F626160C8A7}"/>
              </a:ext>
            </a:extLst>
          </p:cNvPr>
          <p:cNvSpPr txBox="1"/>
          <p:nvPr/>
        </p:nvSpPr>
        <p:spPr>
          <a:xfrm>
            <a:off x="7246215" y="1196752"/>
            <a:ext cx="4692353" cy="4862870"/>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buFontTx/>
              <a:buChar char="-"/>
            </a:pPr>
            <a:endParaRPr lang="fr-FR" sz="1400" dirty="0">
              <a:latin typeface="Calibri" panose="020F0502020204030204" pitchFamily="34" charset="0"/>
            </a:endParaRPr>
          </a:p>
          <a:p>
            <a:pPr marL="285750" indent="-285750" algn="just">
              <a:buFontTx/>
              <a:buChar char="-"/>
            </a:pPr>
            <a:r>
              <a:rPr lang="fr-FR" sz="1400" b="1" dirty="0">
                <a:latin typeface="Calibri" panose="020F0502020204030204" pitchFamily="34" charset="0"/>
              </a:rPr>
              <a:t>Dans une cocotte en terre cuite</a:t>
            </a:r>
            <a:r>
              <a:rPr lang="fr-FR" sz="1400" dirty="0">
                <a:latin typeface="Calibri" panose="020F0502020204030204" pitchFamily="34" charset="0"/>
              </a:rPr>
              <a:t>, mettez le lait de coco, le bouillon de volaille, le curry, la citronnelle, le gingembre et l’ail. Ajoutez-y ensuite les carottes entières pelées avec la fane pour la décoration et le piment en morceaux en ayant pris soin d’enlever les graines. Ajoutez également les champignons noirs secs. Disposez enfin les palettes fumées telles quelles par dessus le mélange.</a:t>
            </a:r>
          </a:p>
          <a:p>
            <a:pPr marL="285750" indent="-285750" algn="just">
              <a:buFontTx/>
              <a:buChar char="-"/>
            </a:pPr>
            <a:endParaRPr lang="fr-FR" sz="1400" dirty="0">
              <a:latin typeface="Calibri" panose="020F0502020204030204" pitchFamily="34" charset="0"/>
            </a:endParaRPr>
          </a:p>
          <a:p>
            <a:pPr marL="285750" indent="-285750" algn="just">
              <a:buFontTx/>
              <a:buChar char="-"/>
            </a:pPr>
            <a:r>
              <a:rPr lang="fr-FR" sz="1400" b="1" dirty="0">
                <a:latin typeface="Calibri" panose="020F0502020204030204" pitchFamily="34" charset="0"/>
              </a:rPr>
              <a:t>Enfournez à 180 degrés pendant 1 heure.</a:t>
            </a:r>
          </a:p>
          <a:p>
            <a:pPr algn="just"/>
            <a:endParaRPr lang="fr-FR" sz="1400" b="1" dirty="0">
              <a:latin typeface="Calibri" panose="020F0502020204030204" pitchFamily="34" charset="0"/>
            </a:endParaRPr>
          </a:p>
          <a:p>
            <a:pPr marL="285750" indent="-285750" algn="just">
              <a:buFontTx/>
              <a:buChar char="-"/>
            </a:pPr>
            <a:r>
              <a:rPr lang="fr-FR" sz="1400" b="1" dirty="0">
                <a:latin typeface="Calibri" panose="020F0502020204030204" pitchFamily="34" charset="0"/>
              </a:rPr>
              <a:t>Pendant ce temps,</a:t>
            </a:r>
            <a:r>
              <a:rPr lang="fr-FR" sz="1400" dirty="0">
                <a:latin typeface="Calibri" panose="020F0502020204030204" pitchFamily="34" charset="0"/>
              </a:rPr>
              <a:t> coupez les choux </a:t>
            </a:r>
            <a:r>
              <a:rPr lang="fr-FR" sz="1400" dirty="0" err="1">
                <a:latin typeface="Calibri" panose="020F0502020204030204" pitchFamily="34" charset="0"/>
              </a:rPr>
              <a:t>pak</a:t>
            </a:r>
            <a:r>
              <a:rPr lang="fr-FR" sz="1400" dirty="0">
                <a:latin typeface="Calibri" panose="020F0502020204030204" pitchFamily="34" charset="0"/>
              </a:rPr>
              <a:t> </a:t>
            </a:r>
            <a:r>
              <a:rPr lang="fr-FR" sz="1400" dirty="0" err="1">
                <a:latin typeface="Calibri" panose="020F0502020204030204" pitchFamily="34" charset="0"/>
              </a:rPr>
              <a:t>choï</a:t>
            </a:r>
            <a:r>
              <a:rPr lang="fr-FR" sz="1400" dirty="0">
                <a:latin typeface="Calibri" panose="020F0502020204030204" pitchFamily="34" charset="0"/>
              </a:rPr>
              <a:t> en quartiers dans le sens de la longueur et poêlez-les quelques minutes, puis ajoutez-les à la cocotte au bout de 45 minutes de cuisson.</a:t>
            </a:r>
          </a:p>
          <a:p>
            <a:pPr algn="just"/>
            <a:endParaRPr lang="fr-FR" sz="1400" b="1" dirty="0">
              <a:latin typeface="Calibri" panose="020F0502020204030204" pitchFamily="34" charset="0"/>
            </a:endParaRPr>
          </a:p>
          <a:p>
            <a:pPr marL="285750" indent="-285750" algn="just">
              <a:buFontTx/>
              <a:buChar char="-"/>
            </a:pPr>
            <a:r>
              <a:rPr lang="fr-FR" sz="1400" b="1" dirty="0">
                <a:latin typeface="Calibri" panose="020F0502020204030204" pitchFamily="34" charset="0"/>
              </a:rPr>
              <a:t>Servez dans une belle assiette creuse</a:t>
            </a:r>
            <a:r>
              <a:rPr lang="fr-FR" sz="1400" dirty="0">
                <a:latin typeface="Calibri" panose="020F0502020204030204" pitchFamily="34" charset="0"/>
              </a:rPr>
              <a:t>, accompagnez de nouilles de riz pour les plus gourmands. Affinez la présentation en ajoutant de la coriandre fraîche et des cacahuètes en </a:t>
            </a:r>
            <a:r>
              <a:rPr lang="fr-FR" sz="1400" dirty="0" err="1">
                <a:latin typeface="Calibri" panose="020F0502020204030204" pitchFamily="34" charset="0"/>
              </a:rPr>
              <a:t>topping</a:t>
            </a:r>
            <a:r>
              <a:rPr lang="fr-FR" sz="1400" dirty="0">
                <a:latin typeface="Calibri" panose="020F0502020204030204" pitchFamily="34" charset="0"/>
              </a:rPr>
              <a:t>.</a:t>
            </a: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a:t>
            </a:r>
          </a:p>
          <a:p>
            <a:r>
              <a:rPr lang="fr-FR" sz="1400" b="1" dirty="0">
                <a:solidFill>
                  <a:srgbClr val="8B2331"/>
                </a:solidFill>
                <a:latin typeface="Calibri" panose="020F0502020204030204" pitchFamily="34" charset="0"/>
              </a:rPr>
              <a:t>Cuisson : 1h</a:t>
            </a: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2600715" cy="646331"/>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a:p>
            <a:endParaRPr lang="fr-FR" b="1" dirty="0">
              <a:solidFill>
                <a:srgbClr val="8B2331"/>
              </a:solidFill>
              <a:latin typeface="Calibri" panose="020F0502020204030204" pitchFamily="34" charset="0"/>
            </a:endParaRPr>
          </a:p>
        </p:txBody>
      </p:sp>
      <p:pic>
        <p:nvPicPr>
          <p:cNvPr id="10" name="Image 9" descr="Une image contenant alimentation, plat, repas&#10;&#10;Description générée automatiquement">
            <a:extLst>
              <a:ext uri="{FF2B5EF4-FFF2-40B4-BE49-F238E27FC236}">
                <a16:creationId xmlns:a16="http://schemas.microsoft.com/office/drawing/2014/main" id="{85D8A8D9-2CDB-4D2B-AFBB-B642CDE62B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0" y="-27384"/>
            <a:ext cx="4571999" cy="6858000"/>
          </a:xfrm>
          <a:prstGeom prst="rect">
            <a:avLst/>
          </a:prstGeom>
        </p:spPr>
      </p:pic>
    </p:spTree>
    <p:extLst>
      <p:ext uri="{BB962C8B-B14F-4D97-AF65-F5344CB8AC3E}">
        <p14:creationId xmlns:p14="http://schemas.microsoft.com/office/powerpoint/2010/main" val="11122383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1240F-0847-9E5D-235E-73A5456A79C0}"/>
            </a:ext>
          </a:extLst>
        </p:cNvPr>
        <p:cNvGrpSpPr/>
        <p:nvPr/>
      </p:nvGrpSpPr>
      <p:grpSpPr>
        <a:xfrm>
          <a:off x="0" y="0"/>
          <a:ext cx="0" cy="0"/>
          <a:chOff x="0" y="0"/>
          <a:chExt cx="0" cy="0"/>
        </a:xfrm>
      </p:grpSpPr>
      <p:sp>
        <p:nvSpPr>
          <p:cNvPr id="5" name="Titre 4">
            <a:extLst>
              <a:ext uri="{FF2B5EF4-FFF2-40B4-BE49-F238E27FC236}">
                <a16:creationId xmlns:a16="http://schemas.microsoft.com/office/drawing/2014/main" id="{E1E46206-C437-2486-E62C-B45717C33A88}"/>
              </a:ext>
            </a:extLst>
          </p:cNvPr>
          <p:cNvSpPr>
            <a:spLocks noGrp="1"/>
          </p:cNvSpPr>
          <p:nvPr>
            <p:ph type="title"/>
          </p:nvPr>
        </p:nvSpPr>
        <p:spPr>
          <a:xfrm>
            <a:off x="3215680" y="2708920"/>
            <a:ext cx="6306755" cy="2125482"/>
          </a:xfrm>
        </p:spPr>
        <p:txBody>
          <a:bodyPr/>
          <a:lstStyle/>
          <a:p>
            <a:r>
              <a:rPr lang="fr-FR" dirty="0"/>
              <a:t>Recettes thématiques</a:t>
            </a:r>
          </a:p>
        </p:txBody>
      </p:sp>
    </p:spTree>
    <p:extLst>
      <p:ext uri="{BB962C8B-B14F-4D97-AF65-F5344CB8AC3E}">
        <p14:creationId xmlns:p14="http://schemas.microsoft.com/office/powerpoint/2010/main" val="27004766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04F7E-E466-4B7E-77F3-070176784E2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07D155F-CCEB-BE0A-A772-247513B685AE}"/>
              </a:ext>
            </a:extLst>
          </p:cNvPr>
          <p:cNvSpPr>
            <a:spLocks noGrp="1"/>
          </p:cNvSpPr>
          <p:nvPr>
            <p:ph type="title"/>
          </p:nvPr>
        </p:nvSpPr>
        <p:spPr>
          <a:xfrm>
            <a:off x="6240016" y="128501"/>
            <a:ext cx="3963146" cy="473695"/>
          </a:xfrm>
        </p:spPr>
        <p:txBody>
          <a:bodyPr/>
          <a:lstStyle/>
          <a:p>
            <a:r>
              <a:rPr lang="en-US" sz="2400" dirty="0"/>
              <a:t>Tourte à la choucroute </a:t>
            </a:r>
            <a:r>
              <a:rPr lang="en-US" sz="2400" dirty="0" err="1"/>
              <a:t>spéciale</a:t>
            </a:r>
            <a:r>
              <a:rPr lang="en-US" sz="2400" dirty="0"/>
              <a:t> Halloween</a:t>
            </a:r>
            <a:endParaRPr lang="fr-FR" sz="2400" dirty="0"/>
          </a:p>
        </p:txBody>
      </p:sp>
      <p:sp>
        <p:nvSpPr>
          <p:cNvPr id="4" name="Espace réservé du numéro de diapositive 3">
            <a:extLst>
              <a:ext uri="{FF2B5EF4-FFF2-40B4-BE49-F238E27FC236}">
                <a16:creationId xmlns:a16="http://schemas.microsoft.com/office/drawing/2014/main" id="{C0508C69-E36B-79CF-0EED-5C4F3EC61968}"/>
              </a:ext>
            </a:extLst>
          </p:cNvPr>
          <p:cNvSpPr>
            <a:spLocks noGrp="1"/>
          </p:cNvSpPr>
          <p:nvPr>
            <p:ph type="sldNum" sz="quarter" idx="4"/>
          </p:nvPr>
        </p:nvSpPr>
        <p:spPr/>
        <p:txBody>
          <a:bodyPr/>
          <a:lstStyle/>
          <a:p>
            <a:pPr>
              <a:defRPr/>
            </a:pPr>
            <a:fld id="{B6546EDA-AC4C-4A45-AF53-BF0FE0BAFCCB}" type="slidenum">
              <a:rPr lang="fr-FR">
                <a:solidFill>
                  <a:prstClr val="white"/>
                </a:solidFill>
              </a:rPr>
              <a:pPr>
                <a:defRPr/>
              </a:pPr>
              <a:t>79</a:t>
            </a:fld>
            <a:endParaRPr lang="fr-FR" dirty="0">
              <a:solidFill>
                <a:prstClr val="white"/>
              </a:solidFill>
            </a:endParaRPr>
          </a:p>
        </p:txBody>
      </p:sp>
      <p:sp>
        <p:nvSpPr>
          <p:cNvPr id="8" name="ZoneTexte 7">
            <a:extLst>
              <a:ext uri="{FF2B5EF4-FFF2-40B4-BE49-F238E27FC236}">
                <a16:creationId xmlns:a16="http://schemas.microsoft.com/office/drawing/2014/main" id="{E58DDF2D-047C-0325-7D71-5AAAC7EEF6EB}"/>
              </a:ext>
            </a:extLst>
          </p:cNvPr>
          <p:cNvSpPr txBox="1"/>
          <p:nvPr/>
        </p:nvSpPr>
        <p:spPr>
          <a:xfrm>
            <a:off x="4621469" y="2428725"/>
            <a:ext cx="2572295" cy="3323987"/>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125g d’allumettes fumées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pâtes feuilletées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500 g de choucroute cuite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 œufs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 c à s de moutarde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100 g de gruyère râpé</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20 cl de crème fraîche liquide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oignon</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Poivre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olive noire</a:t>
            </a:r>
          </a:p>
        </p:txBody>
      </p:sp>
      <p:sp>
        <p:nvSpPr>
          <p:cNvPr id="9" name="ZoneTexte 8">
            <a:extLst>
              <a:ext uri="{FF2B5EF4-FFF2-40B4-BE49-F238E27FC236}">
                <a16:creationId xmlns:a16="http://schemas.microsoft.com/office/drawing/2014/main" id="{7EDA592F-1B9A-4497-0B4F-788BB7A80B92}"/>
              </a:ext>
            </a:extLst>
          </p:cNvPr>
          <p:cNvSpPr txBox="1"/>
          <p:nvPr/>
        </p:nvSpPr>
        <p:spPr>
          <a:xfrm>
            <a:off x="6960096" y="1107896"/>
            <a:ext cx="4824535" cy="5493812"/>
          </a:xfrm>
          <a:prstGeom prst="rect">
            <a:avLst/>
          </a:prstGeom>
          <a:noFill/>
        </p:spPr>
        <p:txBody>
          <a:bodyPr wrap="square" rtlCol="0">
            <a:spAutoFit/>
          </a:bodyPr>
          <a:lstStyle/>
          <a:p>
            <a:r>
              <a:rPr lang="fr-FR" sz="1300" b="1" u="sng" dirty="0">
                <a:latin typeface="Calibri" panose="020F0502020204030204" pitchFamily="34" charset="0"/>
              </a:rPr>
              <a:t>Préparation :</a:t>
            </a:r>
          </a:p>
          <a:p>
            <a:endParaRPr lang="fr-FR" sz="1300" b="1" u="sng" dirty="0">
              <a:latin typeface="Calibri" panose="020F0502020204030204" pitchFamily="34" charset="0"/>
            </a:endParaRPr>
          </a:p>
          <a:p>
            <a:pPr marL="285750" indent="-285750" algn="just">
              <a:buFontTx/>
              <a:buChar char="-"/>
            </a:pPr>
            <a:r>
              <a:rPr lang="fr-FR" sz="1300" dirty="0">
                <a:latin typeface="Calibri" panose="020F0502020204030204" pitchFamily="34" charset="0"/>
              </a:rPr>
              <a:t>Faites préchauffer le four à 180°C.</a:t>
            </a:r>
          </a:p>
          <a:p>
            <a:pPr marL="285750" indent="-285750" algn="just">
              <a:buFontTx/>
              <a:buChar char="-"/>
            </a:pPr>
            <a:r>
              <a:rPr lang="fr-FR" sz="1300" dirty="0">
                <a:latin typeface="Calibri" panose="020F0502020204030204" pitchFamily="34" charset="0"/>
              </a:rPr>
              <a:t>Faites cuire un œuf pendant 10 minutes dans de l'eau bouillante (cuisson œuf dur). Plongez-le dans l'eau froide, puis réservez.</a:t>
            </a:r>
          </a:p>
          <a:p>
            <a:pPr marL="285750" indent="-285750" algn="just">
              <a:buFontTx/>
              <a:buChar char="-"/>
            </a:pPr>
            <a:r>
              <a:rPr lang="fr-FR" sz="1300" dirty="0">
                <a:latin typeface="Calibri" panose="020F0502020204030204" pitchFamily="34" charset="0"/>
              </a:rPr>
              <a:t>Faites revenir les oignons émincés dans une poêle avec les allumettes fumées.</a:t>
            </a:r>
          </a:p>
          <a:p>
            <a:pPr algn="just"/>
            <a:endParaRPr lang="fr-FR" sz="1300" dirty="0">
              <a:latin typeface="Calibri" panose="020F0502020204030204" pitchFamily="34" charset="0"/>
            </a:endParaRPr>
          </a:p>
          <a:p>
            <a:pPr marL="285750" indent="-285750" algn="just">
              <a:buFontTx/>
              <a:buChar char="-"/>
            </a:pPr>
            <a:r>
              <a:rPr lang="fr-FR" sz="1300" dirty="0">
                <a:latin typeface="Calibri" panose="020F0502020204030204" pitchFamily="34" charset="0"/>
              </a:rPr>
              <a:t>Etalez une pâte feuilletée dans un moule. Piquez avec une fourchette et badigeonnez d'une cuillère de moutarde.</a:t>
            </a:r>
          </a:p>
          <a:p>
            <a:pPr algn="just"/>
            <a:endParaRPr lang="fr-FR" sz="1300" dirty="0">
              <a:latin typeface="Calibri" panose="020F0502020204030204" pitchFamily="34" charset="0"/>
            </a:endParaRPr>
          </a:p>
          <a:p>
            <a:pPr marL="285750" indent="-285750" algn="just">
              <a:buFontTx/>
              <a:buChar char="-"/>
            </a:pPr>
            <a:r>
              <a:rPr lang="fr-FR" sz="1300" dirty="0">
                <a:latin typeface="Calibri" panose="020F0502020204030204" pitchFamily="34" charset="0"/>
              </a:rPr>
              <a:t>Dans un saladier, mélangez vivement la crème, le reste de moutarde, 2 œufs, le gruyère et le poivre. Ajoutez ensuite l'oignon, les allumettes et la choucroute.</a:t>
            </a:r>
          </a:p>
          <a:p>
            <a:pPr marL="285750" indent="-285750" algn="just">
              <a:buFontTx/>
              <a:buChar char="-"/>
            </a:pPr>
            <a:endParaRPr lang="fr-FR" sz="1300" dirty="0">
              <a:latin typeface="Calibri" panose="020F0502020204030204" pitchFamily="34" charset="0"/>
            </a:endParaRPr>
          </a:p>
          <a:p>
            <a:pPr marL="285750" indent="-285750" algn="just">
              <a:buFontTx/>
              <a:buChar char="-"/>
            </a:pPr>
            <a:r>
              <a:rPr lang="fr-FR" sz="1300" dirty="0">
                <a:latin typeface="Calibri" panose="020F0502020204030204" pitchFamily="34" charset="0"/>
              </a:rPr>
              <a:t>Disposez ce mélange sur la pâte feuilletée. Etalez bien.</a:t>
            </a:r>
          </a:p>
          <a:p>
            <a:pPr marL="285750" indent="-285750" algn="just">
              <a:buFontTx/>
              <a:buChar char="-"/>
            </a:pPr>
            <a:r>
              <a:rPr lang="fr-FR" sz="1300" dirty="0">
                <a:latin typeface="Calibri" panose="020F0502020204030204" pitchFamily="34" charset="0"/>
              </a:rPr>
              <a:t>Coupez la deuxième pâte feuilletée en bandes pour représenter le bandage de la momie. Disposez ces bandes sur la choucroute. Badigeonnez d'un œuf battu.</a:t>
            </a:r>
          </a:p>
          <a:p>
            <a:pPr marL="285750" indent="-285750" algn="just">
              <a:buFontTx/>
              <a:buChar char="-"/>
            </a:pPr>
            <a:endParaRPr lang="fr-FR" sz="1300" dirty="0">
              <a:latin typeface="Calibri" panose="020F0502020204030204" pitchFamily="34" charset="0"/>
            </a:endParaRPr>
          </a:p>
          <a:p>
            <a:pPr marL="285750" indent="-285750" algn="just">
              <a:buFontTx/>
              <a:buChar char="-"/>
            </a:pPr>
            <a:r>
              <a:rPr lang="fr-FR" sz="1300" b="1" dirty="0">
                <a:latin typeface="Calibri" panose="020F0502020204030204" pitchFamily="34" charset="0"/>
              </a:rPr>
              <a:t>Enfournez pour 30 minutes de cuisson.</a:t>
            </a:r>
          </a:p>
          <a:p>
            <a:pPr marL="285750" indent="-285750" algn="just">
              <a:buFontTx/>
              <a:buChar char="-"/>
            </a:pPr>
            <a:endParaRPr lang="fr-FR" sz="1300" dirty="0">
              <a:latin typeface="Calibri" panose="020F0502020204030204" pitchFamily="34" charset="0"/>
            </a:endParaRPr>
          </a:p>
          <a:p>
            <a:pPr marL="285750" indent="-285750" algn="just">
              <a:buFontTx/>
              <a:buChar char="-"/>
            </a:pPr>
            <a:r>
              <a:rPr lang="fr-FR" sz="1300" dirty="0">
                <a:latin typeface="Calibri" panose="020F0502020204030204" pitchFamily="34" charset="0"/>
              </a:rPr>
              <a:t>Ecalez l'œuf dur. Coupez-le en deux.</a:t>
            </a:r>
          </a:p>
          <a:p>
            <a:pPr marL="285750" indent="-285750" algn="just">
              <a:buFontTx/>
              <a:buChar char="-"/>
            </a:pPr>
            <a:r>
              <a:rPr lang="fr-FR" sz="1300" dirty="0">
                <a:latin typeface="Calibri" panose="020F0502020204030204" pitchFamily="34" charset="0"/>
              </a:rPr>
              <a:t>Posez les deux moitiés d'œuf (côté blanc) sur le dessus de la tourte cuite pour former des yeux. Placez une rondelle d'olive sur chaque œil pour former la pupille.</a:t>
            </a:r>
          </a:p>
        </p:txBody>
      </p:sp>
      <p:sp>
        <p:nvSpPr>
          <p:cNvPr id="14" name="ZoneTexte 13">
            <a:extLst>
              <a:ext uri="{FF2B5EF4-FFF2-40B4-BE49-F238E27FC236}">
                <a16:creationId xmlns:a16="http://schemas.microsoft.com/office/drawing/2014/main" id="{B7D871CF-98D1-81CB-1C5D-25B98CB7CA53}"/>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20 minutes</a:t>
            </a:r>
          </a:p>
          <a:p>
            <a:r>
              <a:rPr lang="fr-FR" sz="1400" b="1" dirty="0">
                <a:solidFill>
                  <a:srgbClr val="8B2331"/>
                </a:solidFill>
                <a:latin typeface="Calibri" panose="020F0502020204030204" pitchFamily="34" charset="0"/>
              </a:rPr>
              <a:t>Cuisson : 30 minutes</a:t>
            </a:r>
          </a:p>
        </p:txBody>
      </p:sp>
      <p:sp>
        <p:nvSpPr>
          <p:cNvPr id="15" name="ZoneTexte 14">
            <a:extLst>
              <a:ext uri="{FF2B5EF4-FFF2-40B4-BE49-F238E27FC236}">
                <a16:creationId xmlns:a16="http://schemas.microsoft.com/office/drawing/2014/main" id="{2B10EE32-E467-54C5-3E52-C96AF9D7F09F}"/>
              </a:ext>
            </a:extLst>
          </p:cNvPr>
          <p:cNvSpPr txBox="1"/>
          <p:nvPr/>
        </p:nvSpPr>
        <p:spPr>
          <a:xfrm>
            <a:off x="4605875" y="970015"/>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4 à 5 personnes</a:t>
            </a:r>
          </a:p>
        </p:txBody>
      </p:sp>
      <p:pic>
        <p:nvPicPr>
          <p:cNvPr id="3" name="Image 2">
            <a:extLst>
              <a:ext uri="{FF2B5EF4-FFF2-40B4-BE49-F238E27FC236}">
                <a16:creationId xmlns:a16="http://schemas.microsoft.com/office/drawing/2014/main" id="{17840124-B1C0-1F8B-961A-4BAC83DE439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719" y="-27384"/>
            <a:ext cx="4571133" cy="6885384"/>
          </a:xfrm>
          <a:prstGeom prst="rect">
            <a:avLst/>
          </a:prstGeom>
        </p:spPr>
      </p:pic>
    </p:spTree>
    <p:extLst>
      <p:ext uri="{BB962C8B-B14F-4D97-AF65-F5344CB8AC3E}">
        <p14:creationId xmlns:p14="http://schemas.microsoft.com/office/powerpoint/2010/main" val="733239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F16115D-B369-4CC4-8F49-6E4516909EFA}"/>
              </a:ext>
            </a:extLst>
          </p:cNvPr>
          <p:cNvSpPr>
            <a:spLocks noGrp="1"/>
          </p:cNvSpPr>
          <p:nvPr>
            <p:ph type="title"/>
          </p:nvPr>
        </p:nvSpPr>
        <p:spPr>
          <a:xfrm>
            <a:off x="3215680" y="2708920"/>
            <a:ext cx="6306755" cy="2125482"/>
          </a:xfrm>
        </p:spPr>
        <p:txBody>
          <a:bodyPr/>
          <a:lstStyle/>
          <a:p>
            <a:r>
              <a:rPr lang="fr-FR" dirty="0"/>
              <a:t>En entrée</a:t>
            </a:r>
          </a:p>
        </p:txBody>
      </p:sp>
    </p:spTree>
    <p:extLst>
      <p:ext uri="{BB962C8B-B14F-4D97-AF65-F5344CB8AC3E}">
        <p14:creationId xmlns:p14="http://schemas.microsoft.com/office/powerpoint/2010/main" val="39831979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C16F4-45DA-346A-F2D1-5474ABAE3D7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31A7211-1A2B-AFDF-18D5-554612F567DB}"/>
              </a:ext>
            </a:extLst>
          </p:cNvPr>
          <p:cNvSpPr>
            <a:spLocks noGrp="1"/>
          </p:cNvSpPr>
          <p:nvPr>
            <p:ph type="title"/>
          </p:nvPr>
        </p:nvSpPr>
        <p:spPr>
          <a:xfrm>
            <a:off x="6672064" y="116632"/>
            <a:ext cx="3168352" cy="473695"/>
          </a:xfrm>
        </p:spPr>
        <p:txBody>
          <a:bodyPr/>
          <a:lstStyle/>
          <a:p>
            <a:r>
              <a:rPr lang="en-US" sz="2400" dirty="0"/>
              <a:t>Croque-Monsieur </a:t>
            </a:r>
            <a:r>
              <a:rPr lang="en-US" sz="2400" dirty="0" err="1"/>
              <a:t>spécial</a:t>
            </a:r>
            <a:r>
              <a:rPr lang="en-US" sz="2400" dirty="0"/>
              <a:t> Halloween</a:t>
            </a:r>
            <a:endParaRPr lang="fr-FR" sz="2400" dirty="0"/>
          </a:p>
        </p:txBody>
      </p:sp>
      <p:sp>
        <p:nvSpPr>
          <p:cNvPr id="4" name="Espace réservé du numéro de diapositive 3">
            <a:extLst>
              <a:ext uri="{FF2B5EF4-FFF2-40B4-BE49-F238E27FC236}">
                <a16:creationId xmlns:a16="http://schemas.microsoft.com/office/drawing/2014/main" id="{38C0430F-5D18-9A63-4A67-55EEF07913DF}"/>
              </a:ext>
            </a:extLst>
          </p:cNvPr>
          <p:cNvSpPr>
            <a:spLocks noGrp="1"/>
          </p:cNvSpPr>
          <p:nvPr>
            <p:ph type="sldNum" sz="quarter" idx="4"/>
          </p:nvPr>
        </p:nvSpPr>
        <p:spPr/>
        <p:txBody>
          <a:bodyPr/>
          <a:lstStyle/>
          <a:p>
            <a:pPr>
              <a:defRPr/>
            </a:pPr>
            <a:fld id="{B6546EDA-AC4C-4A45-AF53-BF0FE0BAFCCB}" type="slidenum">
              <a:rPr lang="fr-FR">
                <a:solidFill>
                  <a:prstClr val="white"/>
                </a:solidFill>
              </a:rPr>
              <a:pPr>
                <a:defRPr/>
              </a:pPr>
              <a:t>80</a:t>
            </a:fld>
            <a:endParaRPr lang="fr-FR" dirty="0">
              <a:solidFill>
                <a:prstClr val="white"/>
              </a:solidFill>
            </a:endParaRPr>
          </a:p>
        </p:txBody>
      </p:sp>
      <p:sp>
        <p:nvSpPr>
          <p:cNvPr id="8" name="ZoneTexte 7">
            <a:extLst>
              <a:ext uri="{FF2B5EF4-FFF2-40B4-BE49-F238E27FC236}">
                <a16:creationId xmlns:a16="http://schemas.microsoft.com/office/drawing/2014/main" id="{C0B7EAFF-3B28-4B4E-9811-EDA4F3DC3F87}"/>
              </a:ext>
            </a:extLst>
          </p:cNvPr>
          <p:cNvSpPr txBox="1"/>
          <p:nvPr/>
        </p:nvSpPr>
        <p:spPr>
          <a:xfrm>
            <a:off x="4621469" y="2428725"/>
            <a:ext cx="2266619" cy="3323987"/>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8 tranches de saucisse de Lyon fin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8 rondelles de cervelas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8 tranches de pain de mie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8 œufs de caille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concombre ou céleri branche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8 tranches de fromage type cheddar</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Beurre</a:t>
            </a:r>
          </a:p>
        </p:txBody>
      </p:sp>
      <p:sp>
        <p:nvSpPr>
          <p:cNvPr id="9" name="ZoneTexte 8">
            <a:extLst>
              <a:ext uri="{FF2B5EF4-FFF2-40B4-BE49-F238E27FC236}">
                <a16:creationId xmlns:a16="http://schemas.microsoft.com/office/drawing/2014/main" id="{CB3ADCF3-5E8C-3672-4D15-BD3F8940FE01}"/>
              </a:ext>
            </a:extLst>
          </p:cNvPr>
          <p:cNvSpPr txBox="1"/>
          <p:nvPr/>
        </p:nvSpPr>
        <p:spPr>
          <a:xfrm>
            <a:off x="7002872" y="1341325"/>
            <a:ext cx="4853768" cy="5093702"/>
          </a:xfrm>
          <a:prstGeom prst="rect">
            <a:avLst/>
          </a:prstGeom>
          <a:noFill/>
        </p:spPr>
        <p:txBody>
          <a:bodyPr wrap="square" rtlCol="0">
            <a:spAutoFit/>
          </a:bodyPr>
          <a:lstStyle/>
          <a:p>
            <a:r>
              <a:rPr lang="fr-FR" sz="1300" b="1" u="sng" dirty="0">
                <a:latin typeface="Calibri" panose="020F0502020204030204" pitchFamily="34" charset="0"/>
              </a:rPr>
              <a:t>Préparation :</a:t>
            </a:r>
          </a:p>
          <a:p>
            <a:endParaRPr lang="fr-FR" sz="1300" b="1" u="sng" dirty="0">
              <a:latin typeface="Calibri" panose="020F0502020204030204" pitchFamily="34" charset="0"/>
            </a:endParaRPr>
          </a:p>
          <a:p>
            <a:pPr marL="285750" indent="-285750" algn="just">
              <a:buFontTx/>
              <a:buChar char="-"/>
            </a:pPr>
            <a:r>
              <a:rPr lang="fr-FR" sz="1300" dirty="0">
                <a:latin typeface="Calibri" panose="020F0502020204030204" pitchFamily="34" charset="0"/>
              </a:rPr>
              <a:t>Tartinez deux tranches de pain de mie avec du beurre. Coupez un rectangle dans l'une des tranches de pain pour former une bouche.</a:t>
            </a:r>
          </a:p>
          <a:p>
            <a:pPr algn="just"/>
            <a:endParaRPr lang="fr-FR" sz="1300" dirty="0">
              <a:latin typeface="Calibri" panose="020F0502020204030204" pitchFamily="34" charset="0"/>
            </a:endParaRPr>
          </a:p>
          <a:p>
            <a:pPr marL="285750" indent="-285750" algn="just">
              <a:buFontTx/>
              <a:buChar char="-"/>
            </a:pPr>
            <a:r>
              <a:rPr lang="fr-FR" sz="1300" dirty="0">
                <a:latin typeface="Calibri" panose="020F0502020204030204" pitchFamily="34" charset="0"/>
              </a:rPr>
              <a:t>Sur l'autre tranche, disposez une tranche de saucisse de Lyon fin, une tranche de fromage puis une seconde tranche de saucisse. </a:t>
            </a:r>
          </a:p>
          <a:p>
            <a:pPr marL="285750" indent="-285750" algn="just">
              <a:buFontTx/>
              <a:buChar char="-"/>
            </a:pPr>
            <a:r>
              <a:rPr lang="fr-FR" sz="1300" dirty="0">
                <a:latin typeface="Calibri" panose="020F0502020204030204" pitchFamily="34" charset="0"/>
              </a:rPr>
              <a:t>Fermez en sandwich avec la seconde tranche de pain beurré. Faites cuire dans une presse ou un appareil à croque-monsieur.</a:t>
            </a:r>
          </a:p>
          <a:p>
            <a:pPr algn="just"/>
            <a:endParaRPr lang="fr-FR" sz="1300" dirty="0">
              <a:latin typeface="Calibri" panose="020F0502020204030204" pitchFamily="34" charset="0"/>
            </a:endParaRPr>
          </a:p>
          <a:p>
            <a:pPr marL="285750" indent="-285750" algn="just">
              <a:buFontTx/>
              <a:buChar char="-"/>
            </a:pPr>
            <a:r>
              <a:rPr lang="fr-FR" sz="1300" dirty="0">
                <a:latin typeface="Calibri" panose="020F0502020204030204" pitchFamily="34" charset="0"/>
              </a:rPr>
              <a:t>Pendant la cuisson, coupez 2 rondelles de cervelas pour former des yeux. Placez-les dans une poêle. Cassez les deux œufs de caille et posez-les soigneusement sur les tranches de saucisse. </a:t>
            </a:r>
            <a:r>
              <a:rPr lang="fr-FR" sz="1300" b="1" dirty="0">
                <a:latin typeface="Calibri" panose="020F0502020204030204" pitchFamily="34" charset="0"/>
              </a:rPr>
              <a:t>Laissez cuire pendant 5 minutes.</a:t>
            </a:r>
          </a:p>
          <a:p>
            <a:pPr algn="just"/>
            <a:endParaRPr lang="fr-FR" sz="1300" dirty="0">
              <a:latin typeface="Calibri" panose="020F0502020204030204" pitchFamily="34" charset="0"/>
            </a:endParaRPr>
          </a:p>
          <a:p>
            <a:pPr marL="285750" indent="-285750" algn="just">
              <a:buFontTx/>
              <a:buChar char="-"/>
            </a:pPr>
            <a:r>
              <a:rPr lang="fr-FR" sz="1300" dirty="0">
                <a:latin typeface="Calibri" panose="020F0502020204030204" pitchFamily="34" charset="0"/>
              </a:rPr>
              <a:t>Posez les yeux sur le croque-monsieur cuit.</a:t>
            </a:r>
          </a:p>
          <a:p>
            <a:pPr marL="285750" indent="-285750" algn="just">
              <a:buFontTx/>
              <a:buChar char="-"/>
            </a:pPr>
            <a:r>
              <a:rPr lang="fr-FR" sz="1300" dirty="0">
                <a:latin typeface="Calibri" panose="020F0502020204030204" pitchFamily="34" charset="0"/>
              </a:rPr>
              <a:t>Découpez des triangles dans une tranche de fromage pour former des dents. Disposez-les dans la bouche rectangulaire.</a:t>
            </a:r>
          </a:p>
          <a:p>
            <a:pPr algn="just"/>
            <a:endParaRPr lang="fr-FR" sz="1300" dirty="0">
              <a:latin typeface="Calibri" panose="020F0502020204030204" pitchFamily="34" charset="0"/>
            </a:endParaRPr>
          </a:p>
          <a:p>
            <a:pPr algn="just"/>
            <a:r>
              <a:rPr lang="fr-FR" sz="1300" dirty="0">
                <a:latin typeface="Calibri" panose="020F0502020204030204" pitchFamily="34" charset="0"/>
              </a:rPr>
              <a:t>Vous pouvez décorer avec du céleri ou du concombre pour créer des sourcils, des bras et des jambes.</a:t>
            </a:r>
          </a:p>
          <a:p>
            <a:pPr algn="just"/>
            <a:r>
              <a:rPr lang="fr-FR" sz="1300" dirty="0">
                <a:latin typeface="Calibri" panose="020F0502020204030204" pitchFamily="34" charset="0"/>
              </a:rPr>
              <a:t>Renouvelez l’opération pour faire les autres croque-monsieur.</a:t>
            </a:r>
          </a:p>
          <a:p>
            <a:pPr algn="just"/>
            <a:endParaRPr lang="fr-FR" sz="1300" dirty="0">
              <a:latin typeface="Calibri" panose="020F0502020204030204" pitchFamily="34" charset="0"/>
            </a:endParaRPr>
          </a:p>
          <a:p>
            <a:pPr algn="just"/>
            <a:r>
              <a:rPr lang="fr-FR" sz="1300" dirty="0">
                <a:latin typeface="Calibri" panose="020F0502020204030204" pitchFamily="34" charset="0"/>
              </a:rPr>
              <a:t>A table !</a:t>
            </a:r>
          </a:p>
        </p:txBody>
      </p:sp>
      <p:sp>
        <p:nvSpPr>
          <p:cNvPr id="14" name="ZoneTexte 13">
            <a:extLst>
              <a:ext uri="{FF2B5EF4-FFF2-40B4-BE49-F238E27FC236}">
                <a16:creationId xmlns:a16="http://schemas.microsoft.com/office/drawing/2014/main" id="{D7D396B5-96DC-15B0-008F-271589CCA0F6}"/>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10 minutes</a:t>
            </a:r>
          </a:p>
          <a:p>
            <a:r>
              <a:rPr lang="fr-FR" sz="1400" b="1" dirty="0">
                <a:solidFill>
                  <a:srgbClr val="8B2331"/>
                </a:solidFill>
                <a:latin typeface="Calibri" panose="020F0502020204030204" pitchFamily="34" charset="0"/>
              </a:rPr>
              <a:t>Cuisson : 10 minutes</a:t>
            </a:r>
          </a:p>
        </p:txBody>
      </p:sp>
      <p:sp>
        <p:nvSpPr>
          <p:cNvPr id="15" name="ZoneTexte 14">
            <a:extLst>
              <a:ext uri="{FF2B5EF4-FFF2-40B4-BE49-F238E27FC236}">
                <a16:creationId xmlns:a16="http://schemas.microsoft.com/office/drawing/2014/main" id="{F9CABA8B-F08D-F68C-CEF8-6DAD7D66654A}"/>
              </a:ext>
            </a:extLst>
          </p:cNvPr>
          <p:cNvSpPr txBox="1"/>
          <p:nvPr/>
        </p:nvSpPr>
        <p:spPr>
          <a:xfrm>
            <a:off x="4605875" y="970015"/>
            <a:ext cx="3065501"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4 croque-monsieur </a:t>
            </a:r>
          </a:p>
        </p:txBody>
      </p:sp>
      <p:pic>
        <p:nvPicPr>
          <p:cNvPr id="3" name="Image 2">
            <a:extLst>
              <a:ext uri="{FF2B5EF4-FFF2-40B4-BE49-F238E27FC236}">
                <a16:creationId xmlns:a16="http://schemas.microsoft.com/office/drawing/2014/main" id="{0A958BDB-B838-38A8-0B91-EC2C0ECB832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4871" y="-24682"/>
            <a:ext cx="4571556" cy="6907363"/>
          </a:xfrm>
          <a:prstGeom prst="rect">
            <a:avLst/>
          </a:prstGeom>
        </p:spPr>
      </p:pic>
    </p:spTree>
    <p:extLst>
      <p:ext uri="{BB962C8B-B14F-4D97-AF65-F5344CB8AC3E}">
        <p14:creationId xmlns:p14="http://schemas.microsoft.com/office/powerpoint/2010/main" val="27216300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8B5CD-F44B-0C1B-947D-4840EDF81D6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81DCD3F-EF24-A344-9E78-DE067CF0F501}"/>
              </a:ext>
            </a:extLst>
          </p:cNvPr>
          <p:cNvSpPr>
            <a:spLocks noGrp="1"/>
          </p:cNvSpPr>
          <p:nvPr>
            <p:ph type="title"/>
          </p:nvPr>
        </p:nvSpPr>
        <p:spPr>
          <a:xfrm>
            <a:off x="6816080" y="116632"/>
            <a:ext cx="3065502" cy="473695"/>
          </a:xfrm>
        </p:spPr>
        <p:txBody>
          <a:bodyPr/>
          <a:lstStyle/>
          <a:p>
            <a:r>
              <a:rPr lang="en-US" sz="2400" dirty="0"/>
              <a:t>Croque-Monsieur version enfants</a:t>
            </a:r>
            <a:endParaRPr lang="fr-FR" sz="2400" dirty="0"/>
          </a:p>
        </p:txBody>
      </p:sp>
      <p:sp>
        <p:nvSpPr>
          <p:cNvPr id="4" name="Espace réservé du numéro de diapositive 3">
            <a:extLst>
              <a:ext uri="{FF2B5EF4-FFF2-40B4-BE49-F238E27FC236}">
                <a16:creationId xmlns:a16="http://schemas.microsoft.com/office/drawing/2014/main" id="{650C936C-C868-B033-7641-CA5CAFC8D40B}"/>
              </a:ext>
            </a:extLst>
          </p:cNvPr>
          <p:cNvSpPr>
            <a:spLocks noGrp="1"/>
          </p:cNvSpPr>
          <p:nvPr>
            <p:ph type="sldNum" sz="quarter" idx="4"/>
          </p:nvPr>
        </p:nvSpPr>
        <p:spPr/>
        <p:txBody>
          <a:bodyPr/>
          <a:lstStyle/>
          <a:p>
            <a:pPr>
              <a:defRPr/>
            </a:pPr>
            <a:fld id="{B6546EDA-AC4C-4A45-AF53-BF0FE0BAFCCB}" type="slidenum">
              <a:rPr lang="fr-FR">
                <a:solidFill>
                  <a:prstClr val="white"/>
                </a:solidFill>
              </a:rPr>
              <a:pPr>
                <a:defRPr/>
              </a:pPr>
              <a:t>81</a:t>
            </a:fld>
            <a:endParaRPr lang="fr-FR" dirty="0">
              <a:solidFill>
                <a:prstClr val="white"/>
              </a:solidFill>
            </a:endParaRPr>
          </a:p>
        </p:txBody>
      </p:sp>
      <p:sp>
        <p:nvSpPr>
          <p:cNvPr id="8" name="ZoneTexte 7">
            <a:extLst>
              <a:ext uri="{FF2B5EF4-FFF2-40B4-BE49-F238E27FC236}">
                <a16:creationId xmlns:a16="http://schemas.microsoft.com/office/drawing/2014/main" id="{F5CCC7D4-5730-D49F-AF6A-66C5A170B902}"/>
              </a:ext>
            </a:extLst>
          </p:cNvPr>
          <p:cNvSpPr txBox="1"/>
          <p:nvPr/>
        </p:nvSpPr>
        <p:spPr>
          <a:xfrm>
            <a:off x="4621469" y="2428725"/>
            <a:ext cx="2266619" cy="2893100"/>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8 tranches de saucisse de Lyon fin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8 tranches de pain de mie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 olives noires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concombre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carotte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4 tranches de fromage type cheddar</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Beurre</a:t>
            </a:r>
          </a:p>
        </p:txBody>
      </p:sp>
      <p:sp>
        <p:nvSpPr>
          <p:cNvPr id="9" name="ZoneTexte 8">
            <a:extLst>
              <a:ext uri="{FF2B5EF4-FFF2-40B4-BE49-F238E27FC236}">
                <a16:creationId xmlns:a16="http://schemas.microsoft.com/office/drawing/2014/main" id="{F368F2D1-03DD-D26E-92DC-2E8C52551B26}"/>
              </a:ext>
            </a:extLst>
          </p:cNvPr>
          <p:cNvSpPr txBox="1"/>
          <p:nvPr/>
        </p:nvSpPr>
        <p:spPr>
          <a:xfrm>
            <a:off x="7294607" y="1916832"/>
            <a:ext cx="4392488" cy="4401205"/>
          </a:xfrm>
          <a:prstGeom prst="rect">
            <a:avLst/>
          </a:prstGeom>
          <a:noFill/>
        </p:spPr>
        <p:txBody>
          <a:bodyPr wrap="square" rtlCol="0">
            <a:spAutoFit/>
          </a:bodyPr>
          <a:lstStyle/>
          <a:p>
            <a:r>
              <a:rPr lang="fr-FR" sz="1400" b="1" u="sng" dirty="0">
                <a:latin typeface="Calibri" panose="020F0502020204030204" pitchFamily="34" charset="0"/>
              </a:rPr>
              <a:t>Préparation :</a:t>
            </a:r>
          </a:p>
          <a:p>
            <a:endParaRPr lang="fr-FR" sz="1400" b="1" u="sng" dirty="0">
              <a:latin typeface="Calibri" panose="020F0502020204030204" pitchFamily="34" charset="0"/>
            </a:endParaRPr>
          </a:p>
          <a:p>
            <a:pPr marL="285750" indent="-285750" algn="just">
              <a:buFontTx/>
              <a:buChar char="-"/>
            </a:pPr>
            <a:r>
              <a:rPr lang="fr-FR" sz="1400" dirty="0">
                <a:latin typeface="Calibri" panose="020F0502020204030204" pitchFamily="34" charset="0"/>
              </a:rPr>
              <a:t>Tartinez deux tranches de pain de mie avec du beurre.</a:t>
            </a:r>
          </a:p>
          <a:p>
            <a:pPr marL="285750" indent="-285750" algn="just">
              <a:buFontTx/>
              <a:buChar char="-"/>
            </a:pPr>
            <a:r>
              <a:rPr lang="fr-FR" sz="1400" dirty="0">
                <a:latin typeface="Calibri" panose="020F0502020204030204" pitchFamily="34" charset="0"/>
              </a:rPr>
              <a:t>Sur l'une des tranches, disposez une tranche de saucisse de Lyon fin, puis une tranche de fromage, puis une seconde tranche de saucisse. Fermez en sandwich avec la seconde tranche de pain beurré.</a:t>
            </a:r>
          </a:p>
          <a:p>
            <a:pPr algn="just"/>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Faites cuire dans une presse ou un appareil à croque-monsieur.</a:t>
            </a:r>
          </a:p>
          <a:p>
            <a:pPr algn="just"/>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Taillez des carottes pour former un bec et des pattes. Coupez des rondelles de concombres pour créer des oreilles et les yeux. Finalisez les yeux avec des rondelles d’olives noires.</a:t>
            </a:r>
          </a:p>
          <a:p>
            <a:pPr algn="just"/>
            <a:endParaRPr lang="fr-FR" sz="1400" dirty="0">
              <a:latin typeface="Calibri" panose="020F0502020204030204" pitchFamily="34" charset="0"/>
            </a:endParaRPr>
          </a:p>
          <a:p>
            <a:pPr algn="just"/>
            <a:r>
              <a:rPr lang="fr-FR" sz="1400" dirty="0">
                <a:latin typeface="Calibri" panose="020F0502020204030204" pitchFamily="34" charset="0"/>
              </a:rPr>
              <a:t>Renouvelez l’opération pour faire les autres croque-monsieur. </a:t>
            </a:r>
          </a:p>
          <a:p>
            <a:pPr algn="just"/>
            <a:endParaRPr lang="fr-FR" sz="1400" dirty="0">
              <a:latin typeface="Calibri" panose="020F0502020204030204" pitchFamily="34" charset="0"/>
            </a:endParaRPr>
          </a:p>
          <a:p>
            <a:pPr algn="just"/>
            <a:r>
              <a:rPr lang="fr-FR" sz="1400" dirty="0">
                <a:latin typeface="Calibri" panose="020F0502020204030204" pitchFamily="34" charset="0"/>
              </a:rPr>
              <a:t>A table !</a:t>
            </a:r>
          </a:p>
        </p:txBody>
      </p:sp>
      <p:sp>
        <p:nvSpPr>
          <p:cNvPr id="14" name="ZoneTexte 13">
            <a:extLst>
              <a:ext uri="{FF2B5EF4-FFF2-40B4-BE49-F238E27FC236}">
                <a16:creationId xmlns:a16="http://schemas.microsoft.com/office/drawing/2014/main" id="{0588B356-1F9F-FFAA-D418-98D6EC2ACDF7}"/>
              </a:ext>
            </a:extLst>
          </p:cNvPr>
          <p:cNvSpPr txBox="1"/>
          <p:nvPr/>
        </p:nvSpPr>
        <p:spPr>
          <a:xfrm>
            <a:off x="4593049" y="1437760"/>
            <a:ext cx="2600715" cy="523220"/>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minutes</a:t>
            </a:r>
          </a:p>
          <a:p>
            <a:r>
              <a:rPr lang="fr-FR" sz="1400" b="1" dirty="0">
                <a:solidFill>
                  <a:srgbClr val="8B2331"/>
                </a:solidFill>
                <a:latin typeface="Calibri" panose="020F0502020204030204" pitchFamily="34" charset="0"/>
              </a:rPr>
              <a:t>Cuisson : 5 minutes</a:t>
            </a:r>
          </a:p>
        </p:txBody>
      </p:sp>
      <p:sp>
        <p:nvSpPr>
          <p:cNvPr id="15" name="ZoneTexte 14">
            <a:extLst>
              <a:ext uri="{FF2B5EF4-FFF2-40B4-BE49-F238E27FC236}">
                <a16:creationId xmlns:a16="http://schemas.microsoft.com/office/drawing/2014/main" id="{63C93C55-00A9-CEBE-FC70-BCB62804B770}"/>
              </a:ext>
            </a:extLst>
          </p:cNvPr>
          <p:cNvSpPr txBox="1"/>
          <p:nvPr/>
        </p:nvSpPr>
        <p:spPr>
          <a:xfrm>
            <a:off x="4605875" y="970015"/>
            <a:ext cx="3065501"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4 croque-monsieur </a:t>
            </a:r>
          </a:p>
        </p:txBody>
      </p:sp>
      <p:pic>
        <p:nvPicPr>
          <p:cNvPr id="3" name="Image 2">
            <a:extLst>
              <a:ext uri="{FF2B5EF4-FFF2-40B4-BE49-F238E27FC236}">
                <a16:creationId xmlns:a16="http://schemas.microsoft.com/office/drawing/2014/main" id="{1888F943-D1FE-6A16-FFFD-2A7665852E2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930" y="-27384"/>
            <a:ext cx="4571556" cy="6912768"/>
          </a:xfrm>
          <a:prstGeom prst="rect">
            <a:avLst/>
          </a:prstGeom>
        </p:spPr>
      </p:pic>
    </p:spTree>
    <p:extLst>
      <p:ext uri="{BB962C8B-B14F-4D97-AF65-F5344CB8AC3E}">
        <p14:creationId xmlns:p14="http://schemas.microsoft.com/office/powerpoint/2010/main" val="20374453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EDD6E-A2F8-614F-8613-AEF272126FD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FE5005A-9446-73B1-B228-B66B831EAD2D}"/>
              </a:ext>
            </a:extLst>
          </p:cNvPr>
          <p:cNvSpPr>
            <a:spLocks noGrp="1"/>
          </p:cNvSpPr>
          <p:nvPr>
            <p:ph type="title"/>
          </p:nvPr>
        </p:nvSpPr>
        <p:spPr>
          <a:xfrm>
            <a:off x="6672064" y="116632"/>
            <a:ext cx="3168352" cy="473695"/>
          </a:xfrm>
        </p:spPr>
        <p:txBody>
          <a:bodyPr/>
          <a:lstStyle/>
          <a:p>
            <a:r>
              <a:rPr lang="en-US" sz="2400" dirty="0" err="1"/>
              <a:t>Cervelas</a:t>
            </a:r>
            <a:r>
              <a:rPr lang="en-US" sz="2400" dirty="0"/>
              <a:t> </a:t>
            </a:r>
            <a:r>
              <a:rPr lang="en-US" sz="2400" dirty="0" err="1"/>
              <a:t>effrayant</a:t>
            </a:r>
            <a:r>
              <a:rPr lang="en-US" sz="2400" dirty="0"/>
              <a:t> </a:t>
            </a:r>
            <a:r>
              <a:rPr lang="en-US" sz="2400" dirty="0" err="1"/>
              <a:t>spécial</a:t>
            </a:r>
            <a:r>
              <a:rPr lang="en-US" sz="2400" dirty="0"/>
              <a:t> Halloween</a:t>
            </a:r>
            <a:endParaRPr lang="fr-FR" sz="2400" dirty="0"/>
          </a:p>
        </p:txBody>
      </p:sp>
      <p:sp>
        <p:nvSpPr>
          <p:cNvPr id="4" name="Espace réservé du numéro de diapositive 3">
            <a:extLst>
              <a:ext uri="{FF2B5EF4-FFF2-40B4-BE49-F238E27FC236}">
                <a16:creationId xmlns:a16="http://schemas.microsoft.com/office/drawing/2014/main" id="{D35EBCA2-C34F-8CEF-08F1-2A7A38EF71A3}"/>
              </a:ext>
            </a:extLst>
          </p:cNvPr>
          <p:cNvSpPr>
            <a:spLocks noGrp="1"/>
          </p:cNvSpPr>
          <p:nvPr>
            <p:ph type="sldNum" sz="quarter" idx="4"/>
          </p:nvPr>
        </p:nvSpPr>
        <p:spPr/>
        <p:txBody>
          <a:bodyPr/>
          <a:lstStyle/>
          <a:p>
            <a:pPr>
              <a:defRPr/>
            </a:pPr>
            <a:fld id="{B6546EDA-AC4C-4A45-AF53-BF0FE0BAFCCB}" type="slidenum">
              <a:rPr lang="fr-FR">
                <a:solidFill>
                  <a:prstClr val="white"/>
                </a:solidFill>
              </a:rPr>
              <a:pPr>
                <a:defRPr/>
              </a:pPr>
              <a:t>82</a:t>
            </a:fld>
            <a:endParaRPr lang="fr-FR" dirty="0">
              <a:solidFill>
                <a:prstClr val="white"/>
              </a:solidFill>
            </a:endParaRPr>
          </a:p>
        </p:txBody>
      </p:sp>
      <p:sp>
        <p:nvSpPr>
          <p:cNvPr id="8" name="ZoneTexte 7">
            <a:extLst>
              <a:ext uri="{FF2B5EF4-FFF2-40B4-BE49-F238E27FC236}">
                <a16:creationId xmlns:a16="http://schemas.microsoft.com/office/drawing/2014/main" id="{EBF33A38-BA78-2C58-6059-452822465222}"/>
              </a:ext>
            </a:extLst>
          </p:cNvPr>
          <p:cNvSpPr txBox="1"/>
          <p:nvPr/>
        </p:nvSpPr>
        <p:spPr>
          <a:xfrm>
            <a:off x="4723947" y="2492896"/>
            <a:ext cx="2482643" cy="2246769"/>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300g d’émincé de cervelas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8 gros champignons de Paris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8 olives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Huile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Vinaigre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Sel, poivre</a:t>
            </a:r>
          </a:p>
        </p:txBody>
      </p:sp>
      <p:sp>
        <p:nvSpPr>
          <p:cNvPr id="9" name="ZoneTexte 8">
            <a:extLst>
              <a:ext uri="{FF2B5EF4-FFF2-40B4-BE49-F238E27FC236}">
                <a16:creationId xmlns:a16="http://schemas.microsoft.com/office/drawing/2014/main" id="{E551CF37-B368-3CAF-C936-751D134EFCFD}"/>
              </a:ext>
            </a:extLst>
          </p:cNvPr>
          <p:cNvSpPr txBox="1"/>
          <p:nvPr/>
        </p:nvSpPr>
        <p:spPr>
          <a:xfrm>
            <a:off x="7423871" y="2060848"/>
            <a:ext cx="3928713" cy="3385542"/>
          </a:xfrm>
          <a:prstGeom prst="rect">
            <a:avLst/>
          </a:prstGeom>
          <a:noFill/>
        </p:spPr>
        <p:txBody>
          <a:bodyPr wrap="square" rtlCol="0">
            <a:spAutoFit/>
          </a:bodyPr>
          <a:lstStyle/>
          <a:p>
            <a:r>
              <a:rPr lang="fr-FR" sz="1600" b="1" u="sng" dirty="0">
                <a:latin typeface="Calibri" panose="020F0502020204030204" pitchFamily="34" charset="0"/>
              </a:rPr>
              <a:t>Préparation :</a:t>
            </a:r>
          </a:p>
          <a:p>
            <a:endParaRPr lang="fr-FR" sz="1600" b="1" u="sng" dirty="0">
              <a:latin typeface="Calibri" panose="020F0502020204030204" pitchFamily="34" charset="0"/>
            </a:endParaRPr>
          </a:p>
          <a:p>
            <a:pPr marL="285750" indent="-285750" algn="just">
              <a:buFontTx/>
              <a:buChar char="-"/>
            </a:pPr>
            <a:r>
              <a:rPr lang="fr-FR" sz="1400" dirty="0">
                <a:latin typeface="Calibri" panose="020F0502020204030204" pitchFamily="34" charset="0"/>
              </a:rPr>
              <a:t>Enlevez le pied des champignons. </a:t>
            </a:r>
          </a:p>
          <a:p>
            <a:pPr marL="285750" indent="-285750" algn="just">
              <a:buFontTx/>
              <a:buChar char="-"/>
            </a:pPr>
            <a:r>
              <a:rPr lang="fr-FR" sz="1400" dirty="0">
                <a:latin typeface="Calibri" panose="020F0502020204030204" pitchFamily="34" charset="0"/>
              </a:rPr>
              <a:t>Dans chaque champignon, creusez deux petits trous pour créer des yeux. Placez-y des rondelles d'olives. Creusez un gros trou rond pour former une bouche.</a:t>
            </a:r>
          </a:p>
          <a:p>
            <a:pPr algn="just"/>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Farcissez le dessous de chaque champignon avec du cervelas émincé. Faites sortir du cervelas par la bouche de chaque champignon.</a:t>
            </a:r>
          </a:p>
          <a:p>
            <a:pPr algn="just"/>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Placez les champignons sur une assiette de salade verte. Assaisonnez avec l'huile et le vinaigre. Salez, poivrez.</a:t>
            </a:r>
          </a:p>
        </p:txBody>
      </p:sp>
      <p:sp>
        <p:nvSpPr>
          <p:cNvPr id="14" name="ZoneTexte 13">
            <a:extLst>
              <a:ext uri="{FF2B5EF4-FFF2-40B4-BE49-F238E27FC236}">
                <a16:creationId xmlns:a16="http://schemas.microsoft.com/office/drawing/2014/main" id="{B3C3B103-D1DD-C963-4EC1-B252C50B6258}"/>
              </a:ext>
            </a:extLst>
          </p:cNvPr>
          <p:cNvSpPr txBox="1"/>
          <p:nvPr/>
        </p:nvSpPr>
        <p:spPr>
          <a:xfrm>
            <a:off x="4593049" y="1437760"/>
            <a:ext cx="2600715" cy="307777"/>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minutes</a:t>
            </a:r>
          </a:p>
        </p:txBody>
      </p:sp>
      <p:sp>
        <p:nvSpPr>
          <p:cNvPr id="15" name="ZoneTexte 14">
            <a:extLst>
              <a:ext uri="{FF2B5EF4-FFF2-40B4-BE49-F238E27FC236}">
                <a16:creationId xmlns:a16="http://schemas.microsoft.com/office/drawing/2014/main" id="{114166AD-E66B-123C-376B-906D3406BDB8}"/>
              </a:ext>
            </a:extLst>
          </p:cNvPr>
          <p:cNvSpPr txBox="1"/>
          <p:nvPr/>
        </p:nvSpPr>
        <p:spPr>
          <a:xfrm>
            <a:off x="4605875" y="970015"/>
            <a:ext cx="2600715"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4 personnes</a:t>
            </a:r>
          </a:p>
        </p:txBody>
      </p:sp>
      <p:pic>
        <p:nvPicPr>
          <p:cNvPr id="3" name="Image 2">
            <a:extLst>
              <a:ext uri="{FF2B5EF4-FFF2-40B4-BE49-F238E27FC236}">
                <a16:creationId xmlns:a16="http://schemas.microsoft.com/office/drawing/2014/main" id="{AD77847F-B5DF-2B61-CC73-EB781FB8EC3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930" y="-48722"/>
            <a:ext cx="4571556" cy="6856052"/>
          </a:xfrm>
          <a:prstGeom prst="rect">
            <a:avLst/>
          </a:prstGeom>
        </p:spPr>
      </p:pic>
    </p:spTree>
    <p:extLst>
      <p:ext uri="{BB962C8B-B14F-4D97-AF65-F5344CB8AC3E}">
        <p14:creationId xmlns:p14="http://schemas.microsoft.com/office/powerpoint/2010/main" val="5463051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BEB5B-9B95-17D7-BF19-F7B153DA64F4}"/>
            </a:ext>
          </a:extLst>
        </p:cNvPr>
        <p:cNvGrpSpPr/>
        <p:nvPr/>
      </p:nvGrpSpPr>
      <p:grpSpPr>
        <a:xfrm>
          <a:off x="0" y="0"/>
          <a:ext cx="0" cy="0"/>
          <a:chOff x="0" y="0"/>
          <a:chExt cx="0" cy="0"/>
        </a:xfrm>
      </p:grpSpPr>
      <p:sp>
        <p:nvSpPr>
          <p:cNvPr id="5" name="Titre 4">
            <a:extLst>
              <a:ext uri="{FF2B5EF4-FFF2-40B4-BE49-F238E27FC236}">
                <a16:creationId xmlns:a16="http://schemas.microsoft.com/office/drawing/2014/main" id="{2E7002E1-AC61-213E-3C1B-3C0C0AA1F3DA}"/>
              </a:ext>
            </a:extLst>
          </p:cNvPr>
          <p:cNvSpPr>
            <a:spLocks noGrp="1"/>
          </p:cNvSpPr>
          <p:nvPr>
            <p:ph type="title"/>
          </p:nvPr>
        </p:nvSpPr>
        <p:spPr>
          <a:xfrm>
            <a:off x="3215680" y="2708920"/>
            <a:ext cx="6306755" cy="2125482"/>
          </a:xfrm>
        </p:spPr>
        <p:txBody>
          <a:bodyPr/>
          <a:lstStyle/>
          <a:p>
            <a:r>
              <a:rPr lang="fr-FR" dirty="0"/>
              <a:t>Recettes enfants</a:t>
            </a:r>
          </a:p>
        </p:txBody>
      </p:sp>
    </p:spTree>
    <p:extLst>
      <p:ext uri="{BB962C8B-B14F-4D97-AF65-F5344CB8AC3E}">
        <p14:creationId xmlns:p14="http://schemas.microsoft.com/office/powerpoint/2010/main" val="31000325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E2FF1-5239-270E-3314-4F218EBD247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663EB5C-7095-94BA-FFF7-2284E1A689AC}"/>
              </a:ext>
            </a:extLst>
          </p:cNvPr>
          <p:cNvSpPr>
            <a:spLocks noGrp="1"/>
          </p:cNvSpPr>
          <p:nvPr>
            <p:ph type="title"/>
          </p:nvPr>
        </p:nvSpPr>
        <p:spPr>
          <a:xfrm>
            <a:off x="5951984" y="116633"/>
            <a:ext cx="4636831" cy="131881"/>
          </a:xfrm>
        </p:spPr>
        <p:txBody>
          <a:bodyPr/>
          <a:lstStyle/>
          <a:p>
            <a:r>
              <a:rPr lang="en-US" sz="2400" dirty="0"/>
              <a:t>Assiette </a:t>
            </a:r>
            <a:r>
              <a:rPr lang="en-US" sz="2400" dirty="0" err="1"/>
              <a:t>complète</a:t>
            </a:r>
            <a:r>
              <a:rPr lang="en-US" sz="2400" dirty="0"/>
              <a:t> pour les enfants Petit personage </a:t>
            </a:r>
            <a:r>
              <a:rPr lang="en-US" sz="2400" dirty="0" err="1"/>
              <a:t>rigolo</a:t>
            </a:r>
            <a:endParaRPr lang="fr-FR" sz="2400" dirty="0"/>
          </a:p>
        </p:txBody>
      </p:sp>
      <p:sp>
        <p:nvSpPr>
          <p:cNvPr id="4" name="Espace réservé du numéro de diapositive 3">
            <a:extLst>
              <a:ext uri="{FF2B5EF4-FFF2-40B4-BE49-F238E27FC236}">
                <a16:creationId xmlns:a16="http://schemas.microsoft.com/office/drawing/2014/main" id="{DC187627-AD32-4A2D-94F7-EF71B9AD7AA6}"/>
              </a:ext>
            </a:extLst>
          </p:cNvPr>
          <p:cNvSpPr>
            <a:spLocks noGrp="1"/>
          </p:cNvSpPr>
          <p:nvPr>
            <p:ph type="sldNum" sz="quarter" idx="4"/>
          </p:nvPr>
        </p:nvSpPr>
        <p:spPr/>
        <p:txBody>
          <a:bodyPr/>
          <a:lstStyle/>
          <a:p>
            <a:pPr>
              <a:defRPr/>
            </a:pPr>
            <a:fld id="{B6546EDA-AC4C-4A45-AF53-BF0FE0BAFCCB}" type="slidenum">
              <a:rPr lang="fr-FR">
                <a:solidFill>
                  <a:prstClr val="white"/>
                </a:solidFill>
              </a:rPr>
              <a:pPr>
                <a:defRPr/>
              </a:pPr>
              <a:t>84</a:t>
            </a:fld>
            <a:endParaRPr lang="fr-FR" dirty="0">
              <a:solidFill>
                <a:prstClr val="white"/>
              </a:solidFill>
            </a:endParaRPr>
          </a:p>
        </p:txBody>
      </p:sp>
      <p:sp>
        <p:nvSpPr>
          <p:cNvPr id="8" name="ZoneTexte 7">
            <a:extLst>
              <a:ext uri="{FF2B5EF4-FFF2-40B4-BE49-F238E27FC236}">
                <a16:creationId xmlns:a16="http://schemas.microsoft.com/office/drawing/2014/main" id="{86271E4D-7096-54BA-CBE4-CBB2B75362B5}"/>
              </a:ext>
            </a:extLst>
          </p:cNvPr>
          <p:cNvSpPr txBox="1"/>
          <p:nvPr/>
        </p:nvSpPr>
        <p:spPr>
          <a:xfrm>
            <a:off x="4621469" y="2428725"/>
            <a:ext cx="2266619" cy="2246769"/>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galette de viande à l’alsacienne </a:t>
            </a:r>
            <a:r>
              <a:rPr lang="fr-FR" sz="1400" dirty="0" err="1">
                <a:latin typeface="Calibri" panose="020F0502020204030204" pitchFamily="34" charset="0"/>
                <a:cs typeface="Andalus" panose="02020603050405020304" pitchFamily="18" charset="-78"/>
              </a:rPr>
              <a:t>Fleischkiechle</a:t>
            </a:r>
            <a:r>
              <a:rPr lang="fr-FR" sz="1400" dirty="0">
                <a:latin typeface="Calibri" panose="020F0502020204030204" pitchFamily="34" charset="0"/>
                <a:cs typeface="Andalus" panose="02020603050405020304" pitchFamily="18" charset="-78"/>
              </a:rPr>
              <a:t> Pierre Schmidt déjà cuite </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quart de carotte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quart de concombre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Quelques tomates cerises rouges et jaunes</a:t>
            </a:r>
          </a:p>
        </p:txBody>
      </p:sp>
      <p:sp>
        <p:nvSpPr>
          <p:cNvPr id="9" name="ZoneTexte 8">
            <a:extLst>
              <a:ext uri="{FF2B5EF4-FFF2-40B4-BE49-F238E27FC236}">
                <a16:creationId xmlns:a16="http://schemas.microsoft.com/office/drawing/2014/main" id="{1DD0ACA0-EEFF-61C0-D0CB-752D844033D4}"/>
              </a:ext>
            </a:extLst>
          </p:cNvPr>
          <p:cNvSpPr txBox="1"/>
          <p:nvPr/>
        </p:nvSpPr>
        <p:spPr>
          <a:xfrm>
            <a:off x="6893316" y="1184404"/>
            <a:ext cx="4913077" cy="5262979"/>
          </a:xfrm>
          <a:prstGeom prst="rect">
            <a:avLst/>
          </a:prstGeom>
          <a:noFill/>
        </p:spPr>
        <p:txBody>
          <a:bodyPr wrap="square" rtlCol="0">
            <a:spAutoFit/>
          </a:bodyPr>
          <a:lstStyle/>
          <a:p>
            <a:r>
              <a:rPr lang="fr-FR" sz="1400" b="1" u="sng" dirty="0">
                <a:latin typeface="Calibri" panose="020F0502020204030204" pitchFamily="34" charset="0"/>
              </a:rPr>
              <a:t>Préparation :</a:t>
            </a:r>
          </a:p>
          <a:p>
            <a:endParaRPr lang="fr-FR" sz="1400" b="1" u="sng" dirty="0">
              <a:latin typeface="Calibri" panose="020F0502020204030204" pitchFamily="34" charset="0"/>
            </a:endParaRPr>
          </a:p>
          <a:p>
            <a:pPr marL="285750" indent="-285750" algn="just">
              <a:buFontTx/>
              <a:buChar char="-"/>
            </a:pPr>
            <a:r>
              <a:rPr lang="fr-FR" sz="1400" dirty="0">
                <a:latin typeface="Calibri" panose="020F0502020204030204" pitchFamily="34" charset="0"/>
              </a:rPr>
              <a:t>Placez la galette de viande au centre d’une assiette colorée.</a:t>
            </a:r>
          </a:p>
          <a:p>
            <a:pPr algn="just"/>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Créez les yeux avec deux rondelles de carotte et ajoutez deux petits triangles de concombre pour les pupilles.</a:t>
            </a:r>
          </a:p>
          <a:p>
            <a:pPr algn="just"/>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Ajoutez les sourcils avec de fines bandelettes de peau de concombre.</a:t>
            </a:r>
          </a:p>
          <a:p>
            <a:pPr algn="just"/>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Formez le nez avec un petit rond de concombre.</a:t>
            </a:r>
          </a:p>
          <a:p>
            <a:pPr algn="just"/>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Dessinez le corps et les bras à l’aide d’une rondelle et de bâtonnets de carotte. </a:t>
            </a:r>
          </a:p>
          <a:p>
            <a:pPr algn="just"/>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Fabriquez un nœud papillon avec de la peau de concombre. Aidez-vous de ciseaux si besoin. </a:t>
            </a:r>
          </a:p>
          <a:p>
            <a:pPr algn="just"/>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Disposez les cheveux en alternant tomates cerises rouges et jaunes autour du visage. </a:t>
            </a:r>
          </a:p>
          <a:p>
            <a:pPr algn="just"/>
            <a:endParaRPr lang="fr-FR" sz="1400" dirty="0">
              <a:latin typeface="Calibri" panose="020F0502020204030204" pitchFamily="34" charset="0"/>
            </a:endParaRPr>
          </a:p>
          <a:p>
            <a:pPr algn="just"/>
            <a:r>
              <a:rPr lang="fr-FR" sz="1400" dirty="0">
                <a:latin typeface="Calibri" panose="020F0502020204030204" pitchFamily="34" charset="0"/>
              </a:rPr>
              <a:t>Et voilà un petit personnage souriant et joyeux qui égaye instantanément l’assiette ! </a:t>
            </a:r>
          </a:p>
          <a:p>
            <a:pPr algn="just"/>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B2DA7C98-AD7C-A331-551D-701BFB71FE2E}"/>
              </a:ext>
            </a:extLst>
          </p:cNvPr>
          <p:cNvSpPr txBox="1"/>
          <p:nvPr/>
        </p:nvSpPr>
        <p:spPr>
          <a:xfrm>
            <a:off x="4593049" y="1437760"/>
            <a:ext cx="2600715" cy="307777"/>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10 minutes</a:t>
            </a:r>
          </a:p>
        </p:txBody>
      </p:sp>
      <p:sp>
        <p:nvSpPr>
          <p:cNvPr id="15" name="ZoneTexte 14">
            <a:extLst>
              <a:ext uri="{FF2B5EF4-FFF2-40B4-BE49-F238E27FC236}">
                <a16:creationId xmlns:a16="http://schemas.microsoft.com/office/drawing/2014/main" id="{7898E5D6-E3BD-C161-DF65-828C2F4B7585}"/>
              </a:ext>
            </a:extLst>
          </p:cNvPr>
          <p:cNvSpPr txBox="1"/>
          <p:nvPr/>
        </p:nvSpPr>
        <p:spPr>
          <a:xfrm>
            <a:off x="4605875" y="970015"/>
            <a:ext cx="3065501"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1 assiette</a:t>
            </a:r>
          </a:p>
        </p:txBody>
      </p:sp>
      <p:pic>
        <p:nvPicPr>
          <p:cNvPr id="3" name="Image 2">
            <a:extLst>
              <a:ext uri="{FF2B5EF4-FFF2-40B4-BE49-F238E27FC236}">
                <a16:creationId xmlns:a16="http://schemas.microsoft.com/office/drawing/2014/main" id="{9E6F586D-058E-05DC-B271-ECAA5BE3258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930" y="333"/>
            <a:ext cx="4571556" cy="6857334"/>
          </a:xfrm>
          <a:prstGeom prst="rect">
            <a:avLst/>
          </a:prstGeom>
        </p:spPr>
      </p:pic>
    </p:spTree>
    <p:extLst>
      <p:ext uri="{BB962C8B-B14F-4D97-AF65-F5344CB8AC3E}">
        <p14:creationId xmlns:p14="http://schemas.microsoft.com/office/powerpoint/2010/main" val="13606261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B24EA-6488-3953-08F3-CD4D658B4AD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2ECEA08-5EDD-710B-CC72-301C3EC56047}"/>
              </a:ext>
            </a:extLst>
          </p:cNvPr>
          <p:cNvSpPr>
            <a:spLocks noGrp="1"/>
          </p:cNvSpPr>
          <p:nvPr>
            <p:ph type="title"/>
          </p:nvPr>
        </p:nvSpPr>
        <p:spPr>
          <a:xfrm>
            <a:off x="5951984" y="116633"/>
            <a:ext cx="4636831" cy="131881"/>
          </a:xfrm>
        </p:spPr>
        <p:txBody>
          <a:bodyPr/>
          <a:lstStyle/>
          <a:p>
            <a:r>
              <a:rPr lang="en-US" sz="2400" dirty="0"/>
              <a:t>Assiette </a:t>
            </a:r>
            <a:r>
              <a:rPr lang="en-US" sz="2400" dirty="0" err="1"/>
              <a:t>complète</a:t>
            </a:r>
            <a:r>
              <a:rPr lang="en-US" sz="2400" dirty="0"/>
              <a:t> pour les enfants Petit </a:t>
            </a:r>
            <a:r>
              <a:rPr lang="en-US" sz="2400" dirty="0" err="1"/>
              <a:t>cerf</a:t>
            </a:r>
            <a:r>
              <a:rPr lang="en-US" sz="2400" dirty="0"/>
              <a:t> de Noël</a:t>
            </a:r>
            <a:endParaRPr lang="fr-FR" sz="2400" dirty="0"/>
          </a:p>
        </p:txBody>
      </p:sp>
      <p:sp>
        <p:nvSpPr>
          <p:cNvPr id="4" name="Espace réservé du numéro de diapositive 3">
            <a:extLst>
              <a:ext uri="{FF2B5EF4-FFF2-40B4-BE49-F238E27FC236}">
                <a16:creationId xmlns:a16="http://schemas.microsoft.com/office/drawing/2014/main" id="{5F95B1A3-F72C-D400-B182-8F1373F32B77}"/>
              </a:ext>
            </a:extLst>
          </p:cNvPr>
          <p:cNvSpPr>
            <a:spLocks noGrp="1"/>
          </p:cNvSpPr>
          <p:nvPr>
            <p:ph type="sldNum" sz="quarter" idx="4"/>
          </p:nvPr>
        </p:nvSpPr>
        <p:spPr/>
        <p:txBody>
          <a:bodyPr/>
          <a:lstStyle/>
          <a:p>
            <a:pPr>
              <a:defRPr/>
            </a:pPr>
            <a:fld id="{B6546EDA-AC4C-4A45-AF53-BF0FE0BAFCCB}" type="slidenum">
              <a:rPr lang="fr-FR">
                <a:solidFill>
                  <a:prstClr val="white"/>
                </a:solidFill>
              </a:rPr>
              <a:pPr>
                <a:defRPr/>
              </a:pPr>
              <a:t>85</a:t>
            </a:fld>
            <a:endParaRPr lang="fr-FR" dirty="0">
              <a:solidFill>
                <a:prstClr val="white"/>
              </a:solidFill>
            </a:endParaRPr>
          </a:p>
        </p:txBody>
      </p:sp>
      <p:sp>
        <p:nvSpPr>
          <p:cNvPr id="8" name="ZoneTexte 7">
            <a:extLst>
              <a:ext uri="{FF2B5EF4-FFF2-40B4-BE49-F238E27FC236}">
                <a16:creationId xmlns:a16="http://schemas.microsoft.com/office/drawing/2014/main" id="{60D91324-BB66-5BE3-A3F8-9B1CC1673F6D}"/>
              </a:ext>
            </a:extLst>
          </p:cNvPr>
          <p:cNvSpPr txBox="1"/>
          <p:nvPr/>
        </p:nvSpPr>
        <p:spPr>
          <a:xfrm>
            <a:off x="4621469" y="2428725"/>
            <a:ext cx="2266619" cy="1815882"/>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galette de viande à l’alsacienne </a:t>
            </a:r>
            <a:r>
              <a:rPr lang="fr-FR" sz="1400" dirty="0" err="1">
                <a:latin typeface="Calibri" panose="020F0502020204030204" pitchFamily="34" charset="0"/>
                <a:cs typeface="Andalus" panose="02020603050405020304" pitchFamily="18" charset="-78"/>
              </a:rPr>
              <a:t>Fleischkiechle</a:t>
            </a:r>
            <a:r>
              <a:rPr lang="fr-FR" sz="1400" dirty="0">
                <a:latin typeface="Calibri" panose="020F0502020204030204" pitchFamily="34" charset="0"/>
                <a:cs typeface="Andalus" panose="02020603050405020304" pitchFamily="18" charset="-78"/>
              </a:rPr>
              <a:t> Pierre Schmidt déjà cuite </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quart de carotte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 quart de concombre</a:t>
            </a:r>
          </a:p>
        </p:txBody>
      </p:sp>
      <p:sp>
        <p:nvSpPr>
          <p:cNvPr id="9" name="ZoneTexte 8">
            <a:extLst>
              <a:ext uri="{FF2B5EF4-FFF2-40B4-BE49-F238E27FC236}">
                <a16:creationId xmlns:a16="http://schemas.microsoft.com/office/drawing/2014/main" id="{A7FD542E-3729-C618-829A-D67565584423}"/>
              </a:ext>
            </a:extLst>
          </p:cNvPr>
          <p:cNvSpPr txBox="1"/>
          <p:nvPr/>
        </p:nvSpPr>
        <p:spPr>
          <a:xfrm>
            <a:off x="6962681" y="1166126"/>
            <a:ext cx="5010257" cy="5693866"/>
          </a:xfrm>
          <a:prstGeom prst="rect">
            <a:avLst/>
          </a:prstGeom>
          <a:noFill/>
        </p:spPr>
        <p:txBody>
          <a:bodyPr wrap="square" rtlCol="0">
            <a:spAutoFit/>
          </a:bodyPr>
          <a:lstStyle/>
          <a:p>
            <a:r>
              <a:rPr lang="fr-FR" sz="1350" b="1" u="sng" dirty="0">
                <a:latin typeface="Calibri" panose="020F0502020204030204" pitchFamily="34" charset="0"/>
              </a:rPr>
              <a:t>Préparation :</a:t>
            </a:r>
          </a:p>
          <a:p>
            <a:endParaRPr lang="fr-FR" sz="1350" b="1" u="sng" dirty="0">
              <a:latin typeface="Calibri" panose="020F0502020204030204" pitchFamily="34" charset="0"/>
            </a:endParaRPr>
          </a:p>
          <a:p>
            <a:pPr marL="285750" indent="-285750" algn="just">
              <a:buFontTx/>
              <a:buChar char="-"/>
            </a:pPr>
            <a:r>
              <a:rPr lang="fr-FR" sz="1350" dirty="0">
                <a:latin typeface="Calibri" panose="020F0502020204030204" pitchFamily="34" charset="0"/>
              </a:rPr>
              <a:t>Placez la galette de viande au centre de l’assiette.</a:t>
            </a:r>
          </a:p>
          <a:p>
            <a:pPr algn="just"/>
            <a:endParaRPr lang="fr-FR" sz="1350" dirty="0">
              <a:latin typeface="Calibri" panose="020F0502020204030204" pitchFamily="34" charset="0"/>
            </a:endParaRPr>
          </a:p>
          <a:p>
            <a:pPr marL="285750" indent="-285750" algn="just">
              <a:buFontTx/>
              <a:buChar char="-"/>
            </a:pPr>
            <a:r>
              <a:rPr lang="fr-FR" sz="1350" dirty="0">
                <a:latin typeface="Calibri" panose="020F0502020204030204" pitchFamily="34" charset="0"/>
              </a:rPr>
              <a:t>Créez les yeux avec deux rondelles de carotte et ajoutez des pupilles en petits triangles.</a:t>
            </a:r>
          </a:p>
          <a:p>
            <a:pPr algn="just"/>
            <a:endParaRPr lang="fr-FR" sz="1350" dirty="0">
              <a:latin typeface="Calibri" panose="020F0502020204030204" pitchFamily="34" charset="0"/>
            </a:endParaRPr>
          </a:p>
          <a:p>
            <a:pPr marL="285750" indent="-285750" algn="just">
              <a:buFontTx/>
              <a:buChar char="-"/>
            </a:pPr>
            <a:r>
              <a:rPr lang="fr-FR" sz="1350" dirty="0">
                <a:latin typeface="Calibri" panose="020F0502020204030204" pitchFamily="34" charset="0"/>
              </a:rPr>
              <a:t>Ajoutez les sourcils avec de fines bandelettes de peau de concombre.</a:t>
            </a:r>
          </a:p>
          <a:p>
            <a:pPr algn="just"/>
            <a:endParaRPr lang="fr-FR" sz="1350" dirty="0">
              <a:latin typeface="Calibri" panose="020F0502020204030204" pitchFamily="34" charset="0"/>
            </a:endParaRPr>
          </a:p>
          <a:p>
            <a:pPr marL="285750" indent="-285750" algn="just">
              <a:buFontTx/>
              <a:buChar char="-"/>
            </a:pPr>
            <a:r>
              <a:rPr lang="fr-FR" sz="1350" dirty="0">
                <a:latin typeface="Calibri" panose="020F0502020204030204" pitchFamily="34" charset="0"/>
              </a:rPr>
              <a:t>Déposez un petit rond de concombre ou une rondelle de carotte pour le nez.</a:t>
            </a:r>
          </a:p>
          <a:p>
            <a:pPr algn="just"/>
            <a:endParaRPr lang="fr-FR" sz="1350" dirty="0">
              <a:latin typeface="Calibri" panose="020F0502020204030204" pitchFamily="34" charset="0"/>
            </a:endParaRPr>
          </a:p>
          <a:p>
            <a:pPr marL="285750" indent="-285750" algn="just">
              <a:buFontTx/>
              <a:buChar char="-"/>
            </a:pPr>
            <a:r>
              <a:rPr lang="fr-FR" sz="1350" dirty="0">
                <a:latin typeface="Calibri" panose="020F0502020204030204" pitchFamily="34" charset="0"/>
              </a:rPr>
              <a:t>Dessinez le corps et les bras à l’aide d’une rondelle et de bâtonnets de carotte. </a:t>
            </a:r>
          </a:p>
          <a:p>
            <a:pPr algn="just"/>
            <a:endParaRPr lang="fr-FR" sz="1350" dirty="0">
              <a:latin typeface="Calibri" panose="020F0502020204030204" pitchFamily="34" charset="0"/>
            </a:endParaRPr>
          </a:p>
          <a:p>
            <a:pPr marL="285750" indent="-285750" algn="just">
              <a:buFontTx/>
              <a:buChar char="-"/>
            </a:pPr>
            <a:r>
              <a:rPr lang="fr-FR" sz="1350" dirty="0">
                <a:latin typeface="Calibri" panose="020F0502020204030204" pitchFamily="34" charset="0"/>
              </a:rPr>
              <a:t>Réalisez les pieds avec deux demi-tranches de concombre. </a:t>
            </a:r>
          </a:p>
          <a:p>
            <a:pPr algn="just"/>
            <a:endParaRPr lang="fr-FR" sz="1350" dirty="0">
              <a:latin typeface="Calibri" panose="020F0502020204030204" pitchFamily="34" charset="0"/>
            </a:endParaRPr>
          </a:p>
          <a:p>
            <a:pPr marL="285750" indent="-285750" algn="just">
              <a:buFontTx/>
              <a:buChar char="-"/>
            </a:pPr>
            <a:r>
              <a:rPr lang="fr-FR" sz="1350" dirty="0">
                <a:latin typeface="Calibri" panose="020F0502020204030204" pitchFamily="34" charset="0"/>
              </a:rPr>
              <a:t>Fabriquez un nœud papillon avec de la peau de concombre. Aidez-vous de ciseaux si besoin.</a:t>
            </a:r>
          </a:p>
          <a:p>
            <a:pPr algn="just"/>
            <a:endParaRPr lang="fr-FR" sz="1350" dirty="0">
              <a:latin typeface="Calibri" panose="020F0502020204030204" pitchFamily="34" charset="0"/>
            </a:endParaRPr>
          </a:p>
          <a:p>
            <a:pPr marL="285750" indent="-285750" algn="just">
              <a:buFontTx/>
              <a:buChar char="-"/>
            </a:pPr>
            <a:r>
              <a:rPr lang="fr-FR" sz="1350" dirty="0">
                <a:latin typeface="Calibri" panose="020F0502020204030204" pitchFamily="34" charset="0"/>
              </a:rPr>
              <a:t>Ajoutez les bois en disposant des fins bâtonnets de carotte au-dessus de la tête. </a:t>
            </a:r>
          </a:p>
          <a:p>
            <a:pPr algn="just"/>
            <a:endParaRPr lang="fr-FR" sz="1350" dirty="0">
              <a:latin typeface="Calibri" panose="020F0502020204030204" pitchFamily="34" charset="0"/>
            </a:endParaRPr>
          </a:p>
          <a:p>
            <a:pPr algn="just"/>
            <a:r>
              <a:rPr lang="fr-FR" sz="1350" dirty="0">
                <a:latin typeface="Calibri" panose="020F0502020204030204" pitchFamily="34" charset="0"/>
              </a:rPr>
              <a:t>Et voilà un joli cerf de Noël, parfait pour une assiette festive ! </a:t>
            </a:r>
          </a:p>
          <a:p>
            <a:pPr algn="just"/>
            <a:endParaRPr lang="fr-FR" sz="1350" dirty="0">
              <a:latin typeface="Calibri" panose="020F0502020204030204" pitchFamily="34" charset="0"/>
            </a:endParaRPr>
          </a:p>
        </p:txBody>
      </p:sp>
      <p:sp>
        <p:nvSpPr>
          <p:cNvPr id="14" name="ZoneTexte 13">
            <a:extLst>
              <a:ext uri="{FF2B5EF4-FFF2-40B4-BE49-F238E27FC236}">
                <a16:creationId xmlns:a16="http://schemas.microsoft.com/office/drawing/2014/main" id="{938BDF81-4397-0122-47C1-9BA60E9284AD}"/>
              </a:ext>
            </a:extLst>
          </p:cNvPr>
          <p:cNvSpPr txBox="1"/>
          <p:nvPr/>
        </p:nvSpPr>
        <p:spPr>
          <a:xfrm>
            <a:off x="4593049" y="1437760"/>
            <a:ext cx="2600715" cy="307777"/>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10 minutes</a:t>
            </a:r>
          </a:p>
        </p:txBody>
      </p:sp>
      <p:sp>
        <p:nvSpPr>
          <p:cNvPr id="15" name="ZoneTexte 14">
            <a:extLst>
              <a:ext uri="{FF2B5EF4-FFF2-40B4-BE49-F238E27FC236}">
                <a16:creationId xmlns:a16="http://schemas.microsoft.com/office/drawing/2014/main" id="{ABBBE617-A4C6-6AEB-D0AC-99B483865242}"/>
              </a:ext>
            </a:extLst>
          </p:cNvPr>
          <p:cNvSpPr txBox="1"/>
          <p:nvPr/>
        </p:nvSpPr>
        <p:spPr>
          <a:xfrm>
            <a:off x="4605875" y="970015"/>
            <a:ext cx="3065501"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1 assiette</a:t>
            </a:r>
          </a:p>
        </p:txBody>
      </p:sp>
      <p:pic>
        <p:nvPicPr>
          <p:cNvPr id="3" name="Image 2">
            <a:extLst>
              <a:ext uri="{FF2B5EF4-FFF2-40B4-BE49-F238E27FC236}">
                <a16:creationId xmlns:a16="http://schemas.microsoft.com/office/drawing/2014/main" id="{512983C7-9B61-D999-9D12-D78DBCB2604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4680" y="-24094"/>
            <a:ext cx="4571556" cy="6857334"/>
          </a:xfrm>
          <a:prstGeom prst="rect">
            <a:avLst/>
          </a:prstGeom>
        </p:spPr>
      </p:pic>
    </p:spTree>
    <p:extLst>
      <p:ext uri="{BB962C8B-B14F-4D97-AF65-F5344CB8AC3E}">
        <p14:creationId xmlns:p14="http://schemas.microsoft.com/office/powerpoint/2010/main" val="7336891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67CF1-B4FC-47F0-D499-9616F97A692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81DFF45-8E1C-75B7-C35F-11286B94B7EF}"/>
              </a:ext>
            </a:extLst>
          </p:cNvPr>
          <p:cNvSpPr>
            <a:spLocks noGrp="1"/>
          </p:cNvSpPr>
          <p:nvPr>
            <p:ph type="title"/>
          </p:nvPr>
        </p:nvSpPr>
        <p:spPr>
          <a:xfrm>
            <a:off x="5951984" y="116633"/>
            <a:ext cx="4636831" cy="131881"/>
          </a:xfrm>
        </p:spPr>
        <p:txBody>
          <a:bodyPr/>
          <a:lstStyle/>
          <a:p>
            <a:r>
              <a:rPr lang="en-US" sz="2400" dirty="0"/>
              <a:t>Assiette </a:t>
            </a:r>
            <a:r>
              <a:rPr lang="en-US" sz="2400" dirty="0" err="1"/>
              <a:t>complète</a:t>
            </a:r>
            <a:r>
              <a:rPr lang="en-US" sz="2400" dirty="0"/>
              <a:t> pour les enfants Voiture </a:t>
            </a:r>
            <a:r>
              <a:rPr lang="en-US" sz="2400" dirty="0" err="1"/>
              <a:t>rigolote</a:t>
            </a:r>
            <a:endParaRPr lang="fr-FR" sz="2400" dirty="0"/>
          </a:p>
        </p:txBody>
      </p:sp>
      <p:sp>
        <p:nvSpPr>
          <p:cNvPr id="4" name="Espace réservé du numéro de diapositive 3">
            <a:extLst>
              <a:ext uri="{FF2B5EF4-FFF2-40B4-BE49-F238E27FC236}">
                <a16:creationId xmlns:a16="http://schemas.microsoft.com/office/drawing/2014/main" id="{BB8BCB4F-6E70-40B6-B369-5AF4B5AE4777}"/>
              </a:ext>
            </a:extLst>
          </p:cNvPr>
          <p:cNvSpPr>
            <a:spLocks noGrp="1"/>
          </p:cNvSpPr>
          <p:nvPr>
            <p:ph type="sldNum" sz="quarter" idx="4"/>
          </p:nvPr>
        </p:nvSpPr>
        <p:spPr/>
        <p:txBody>
          <a:bodyPr/>
          <a:lstStyle/>
          <a:p>
            <a:pPr>
              <a:defRPr/>
            </a:pPr>
            <a:fld id="{B6546EDA-AC4C-4A45-AF53-BF0FE0BAFCCB}" type="slidenum">
              <a:rPr lang="fr-FR">
                <a:solidFill>
                  <a:prstClr val="white"/>
                </a:solidFill>
              </a:rPr>
              <a:pPr>
                <a:defRPr/>
              </a:pPr>
              <a:t>86</a:t>
            </a:fld>
            <a:endParaRPr lang="fr-FR" dirty="0">
              <a:solidFill>
                <a:prstClr val="white"/>
              </a:solidFill>
            </a:endParaRPr>
          </a:p>
        </p:txBody>
      </p:sp>
      <p:sp>
        <p:nvSpPr>
          <p:cNvPr id="8" name="ZoneTexte 7">
            <a:extLst>
              <a:ext uri="{FF2B5EF4-FFF2-40B4-BE49-F238E27FC236}">
                <a16:creationId xmlns:a16="http://schemas.microsoft.com/office/drawing/2014/main" id="{57FA7603-D211-5197-1ADE-62F1F9C2CFD3}"/>
              </a:ext>
            </a:extLst>
          </p:cNvPr>
          <p:cNvSpPr txBox="1"/>
          <p:nvPr/>
        </p:nvSpPr>
        <p:spPr>
          <a:xfrm>
            <a:off x="4621469" y="2428725"/>
            <a:ext cx="2266619" cy="2693045"/>
          </a:xfrm>
          <a:prstGeom prst="rect">
            <a:avLst/>
          </a:prstGeom>
          <a:noFill/>
        </p:spPr>
        <p:txBody>
          <a:bodyPr wrap="square" rtlCol="0">
            <a:spAutoFit/>
          </a:bodyPr>
          <a:lstStyle/>
          <a:p>
            <a:r>
              <a:rPr lang="fr-FR" sz="1300" b="1" u="sng" dirty="0">
                <a:latin typeface="Calibri" panose="020F0502020204030204" pitchFamily="34" charset="0"/>
                <a:cs typeface="Andalus" panose="02020603050405020304" pitchFamily="18" charset="-78"/>
              </a:rPr>
              <a:t>Ingrédients :</a:t>
            </a:r>
          </a:p>
          <a:p>
            <a:endParaRPr lang="fr-FR" sz="13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300" dirty="0">
                <a:latin typeface="Calibri" panose="020F0502020204030204" pitchFamily="34" charset="0"/>
                <a:cs typeface="Andalus" panose="02020603050405020304" pitchFamily="18" charset="-78"/>
              </a:rPr>
              <a:t>1 galette de viande à l’alsacienne </a:t>
            </a:r>
            <a:r>
              <a:rPr lang="fr-FR" sz="1300" dirty="0" err="1">
                <a:latin typeface="Calibri" panose="020F0502020204030204" pitchFamily="34" charset="0"/>
                <a:cs typeface="Andalus" panose="02020603050405020304" pitchFamily="18" charset="-78"/>
              </a:rPr>
              <a:t>Fleischkiechle</a:t>
            </a:r>
            <a:r>
              <a:rPr lang="fr-FR" sz="1300" dirty="0">
                <a:latin typeface="Calibri" panose="020F0502020204030204" pitchFamily="34" charset="0"/>
                <a:cs typeface="Andalus" panose="02020603050405020304" pitchFamily="18" charset="-78"/>
              </a:rPr>
              <a:t> Pierre Schmidt déjà cuite </a:t>
            </a:r>
          </a:p>
          <a:p>
            <a:pPr marL="285750" indent="-285750">
              <a:buFont typeface="Arial" panose="020B0604020202020204" pitchFamily="34" charset="0"/>
              <a:buChar char="•"/>
            </a:pPr>
            <a:r>
              <a:rPr lang="fr-FR" sz="1300" dirty="0">
                <a:latin typeface="Calibri" panose="020F0502020204030204" pitchFamily="34" charset="0"/>
                <a:cs typeface="Andalus" panose="02020603050405020304" pitchFamily="18" charset="-78"/>
              </a:rPr>
              <a:t>1 quart de carotte</a:t>
            </a:r>
          </a:p>
          <a:p>
            <a:pPr marL="285750" indent="-285750">
              <a:buFont typeface="Arial" panose="020B0604020202020204" pitchFamily="34" charset="0"/>
              <a:buChar char="•"/>
            </a:pPr>
            <a:r>
              <a:rPr lang="fr-FR" sz="1300" dirty="0">
                <a:latin typeface="Calibri" panose="020F0502020204030204" pitchFamily="34" charset="0"/>
                <a:cs typeface="Andalus" panose="02020603050405020304" pitchFamily="18" charset="-78"/>
              </a:rPr>
              <a:t>1 quart de concombre</a:t>
            </a:r>
          </a:p>
          <a:p>
            <a:pPr marL="285750" indent="-285750">
              <a:buFont typeface="Arial" panose="020B0604020202020204" pitchFamily="34" charset="0"/>
              <a:buChar char="•"/>
            </a:pPr>
            <a:r>
              <a:rPr lang="fr-FR" sz="1300" dirty="0">
                <a:latin typeface="Calibri" panose="020F0502020204030204" pitchFamily="34" charset="0"/>
                <a:cs typeface="Andalus" panose="02020603050405020304" pitchFamily="18" charset="-78"/>
              </a:rPr>
              <a:t> croquette de pomme de terre en forme de smiley</a:t>
            </a:r>
          </a:p>
          <a:p>
            <a:pPr marL="285750" indent="-285750">
              <a:buFont typeface="Arial" panose="020B0604020202020204" pitchFamily="34" charset="0"/>
              <a:buChar char="•"/>
            </a:pPr>
            <a:r>
              <a:rPr lang="fr-FR" sz="1300" dirty="0">
                <a:latin typeface="Calibri" panose="020F0502020204030204" pitchFamily="34" charset="0"/>
                <a:cs typeface="Andalus" panose="02020603050405020304" pitchFamily="18" charset="-78"/>
              </a:rPr>
              <a:t>Quelques haricots verts cuits</a:t>
            </a:r>
          </a:p>
          <a:p>
            <a:pPr marL="285750" indent="-285750">
              <a:buFont typeface="Arial" panose="020B0604020202020204" pitchFamily="34" charset="0"/>
              <a:buChar char="•"/>
            </a:pPr>
            <a:r>
              <a:rPr lang="fr-FR" sz="1300" dirty="0">
                <a:latin typeface="Calibri" panose="020F0502020204030204" pitchFamily="34" charset="0"/>
                <a:cs typeface="Andalus" panose="02020603050405020304" pitchFamily="18" charset="-78"/>
              </a:rPr>
              <a:t>Un peu de mayonnaise ou de moutarde</a:t>
            </a:r>
          </a:p>
        </p:txBody>
      </p:sp>
      <p:sp>
        <p:nvSpPr>
          <p:cNvPr id="9" name="ZoneTexte 8">
            <a:extLst>
              <a:ext uri="{FF2B5EF4-FFF2-40B4-BE49-F238E27FC236}">
                <a16:creationId xmlns:a16="http://schemas.microsoft.com/office/drawing/2014/main" id="{533B2E9E-89FE-0D3D-722E-339E052AAA3E}"/>
              </a:ext>
            </a:extLst>
          </p:cNvPr>
          <p:cNvSpPr txBox="1"/>
          <p:nvPr/>
        </p:nvSpPr>
        <p:spPr>
          <a:xfrm>
            <a:off x="6884495" y="1154681"/>
            <a:ext cx="5112568" cy="5670783"/>
          </a:xfrm>
          <a:prstGeom prst="rect">
            <a:avLst/>
          </a:prstGeom>
          <a:noFill/>
        </p:spPr>
        <p:txBody>
          <a:bodyPr wrap="square" rtlCol="0">
            <a:spAutoFit/>
          </a:bodyPr>
          <a:lstStyle/>
          <a:p>
            <a:r>
              <a:rPr lang="fr-FR" sz="1250" b="1" u="sng" dirty="0">
                <a:latin typeface="Calibri" panose="020F0502020204030204" pitchFamily="34" charset="0"/>
              </a:rPr>
              <a:t>Préparation :</a:t>
            </a:r>
          </a:p>
          <a:p>
            <a:endParaRPr lang="fr-FR" sz="1250" b="1" u="sng" dirty="0">
              <a:latin typeface="Calibri" panose="020F0502020204030204" pitchFamily="34" charset="0"/>
            </a:endParaRPr>
          </a:p>
          <a:p>
            <a:pPr marL="285750" indent="-285750" algn="just">
              <a:buFontTx/>
              <a:buChar char="-"/>
            </a:pPr>
            <a:r>
              <a:rPr lang="fr-FR" sz="1250" dirty="0">
                <a:latin typeface="Calibri" panose="020F0502020204030204" pitchFamily="34" charset="0"/>
              </a:rPr>
              <a:t>Placez la galette de viande légèrement décentrée sur la droite de l’assiette. </a:t>
            </a:r>
          </a:p>
          <a:p>
            <a:pPr algn="just"/>
            <a:endParaRPr lang="fr-FR" sz="1250" dirty="0">
              <a:latin typeface="Calibri" panose="020F0502020204030204" pitchFamily="34" charset="0"/>
            </a:endParaRPr>
          </a:p>
          <a:p>
            <a:pPr marL="285750" indent="-285750" algn="just">
              <a:buFontTx/>
              <a:buChar char="-"/>
            </a:pPr>
            <a:r>
              <a:rPr lang="fr-FR" sz="1250" dirty="0">
                <a:latin typeface="Calibri" panose="020F0502020204030204" pitchFamily="34" charset="0"/>
              </a:rPr>
              <a:t>Dessinez les phares avec un petit point de mayonnaise ou de moutarde.</a:t>
            </a:r>
          </a:p>
          <a:p>
            <a:pPr algn="just"/>
            <a:endParaRPr lang="fr-FR" sz="1250" dirty="0">
              <a:latin typeface="Calibri" panose="020F0502020204030204" pitchFamily="34" charset="0"/>
            </a:endParaRPr>
          </a:p>
          <a:p>
            <a:pPr marL="285750" indent="-285750" algn="just">
              <a:buFontTx/>
              <a:buChar char="-"/>
            </a:pPr>
            <a:r>
              <a:rPr lang="fr-FR" sz="1250" dirty="0">
                <a:latin typeface="Calibri" panose="020F0502020204030204" pitchFamily="34" charset="0"/>
              </a:rPr>
              <a:t>Découpez la chaire de la courgette en petits dômes pour former les fenêtres.</a:t>
            </a:r>
          </a:p>
          <a:p>
            <a:pPr algn="just"/>
            <a:endParaRPr lang="fr-FR" sz="1250" dirty="0">
              <a:latin typeface="Calibri" panose="020F0502020204030204" pitchFamily="34" charset="0"/>
            </a:endParaRPr>
          </a:p>
          <a:p>
            <a:pPr marL="285750" indent="-285750" algn="just">
              <a:buFontTx/>
              <a:buChar char="-"/>
            </a:pPr>
            <a:r>
              <a:rPr lang="fr-FR" sz="1250" dirty="0">
                <a:latin typeface="Calibri" panose="020F0502020204030204" pitchFamily="34" charset="0"/>
              </a:rPr>
              <a:t>Déposez un petit rond de concombre ou une rondelle de carotte pour le nez.</a:t>
            </a:r>
          </a:p>
          <a:p>
            <a:pPr algn="just"/>
            <a:endParaRPr lang="fr-FR" sz="1250" dirty="0">
              <a:latin typeface="Calibri" panose="020F0502020204030204" pitchFamily="34" charset="0"/>
            </a:endParaRPr>
          </a:p>
          <a:p>
            <a:pPr marL="285750" indent="-285750" algn="just">
              <a:buFontTx/>
              <a:buChar char="-"/>
            </a:pPr>
            <a:r>
              <a:rPr lang="fr-FR" sz="1250" dirty="0">
                <a:latin typeface="Calibri" panose="020F0502020204030204" pitchFamily="34" charset="0"/>
              </a:rPr>
              <a:t>Utilisez la peau de courgette pour dessiner les poignées et la séparation des portières.</a:t>
            </a:r>
          </a:p>
          <a:p>
            <a:pPr algn="just"/>
            <a:endParaRPr lang="fr-FR" sz="1250" dirty="0">
              <a:latin typeface="Calibri" panose="020F0502020204030204" pitchFamily="34" charset="0"/>
            </a:endParaRPr>
          </a:p>
          <a:p>
            <a:pPr marL="285750" indent="-285750" algn="just">
              <a:buFontTx/>
              <a:buChar char="-"/>
            </a:pPr>
            <a:r>
              <a:rPr lang="fr-FR" sz="1250" dirty="0">
                <a:latin typeface="Calibri" panose="020F0502020204030204" pitchFamily="34" charset="0"/>
              </a:rPr>
              <a:t>Formez les roues avec deux rondelles de carotte et ajoutez deux rondelles plus petites de concombre au centre pour les enjoliveurs. </a:t>
            </a:r>
          </a:p>
          <a:p>
            <a:pPr algn="just"/>
            <a:endParaRPr lang="fr-FR" sz="1250" dirty="0">
              <a:latin typeface="Calibri" panose="020F0502020204030204" pitchFamily="34" charset="0"/>
            </a:endParaRPr>
          </a:p>
          <a:p>
            <a:pPr marL="285750" indent="-285750" algn="just">
              <a:buFontTx/>
              <a:buChar char="-"/>
            </a:pPr>
            <a:r>
              <a:rPr lang="fr-FR" sz="1250" dirty="0">
                <a:latin typeface="Calibri" panose="020F0502020204030204" pitchFamily="34" charset="0"/>
              </a:rPr>
              <a:t>Ajoutez le soleil en haut de l’assiette : placez la croquette smiley et entourez-la de bâtonnets de carotte pour former les rayons. </a:t>
            </a:r>
          </a:p>
          <a:p>
            <a:pPr algn="just"/>
            <a:endParaRPr lang="fr-FR" sz="1250" dirty="0">
              <a:latin typeface="Calibri" panose="020F0502020204030204" pitchFamily="34" charset="0"/>
            </a:endParaRPr>
          </a:p>
          <a:p>
            <a:pPr marL="285750" indent="-285750" algn="just">
              <a:buFontTx/>
              <a:buChar char="-"/>
            </a:pPr>
            <a:r>
              <a:rPr lang="fr-FR" sz="1250" dirty="0">
                <a:latin typeface="Calibri" panose="020F0502020204030204" pitchFamily="34" charset="0"/>
              </a:rPr>
              <a:t>Disposez des haricots verts en bas de l’assiette pour créer une colline que la voiture est en train de gravir. </a:t>
            </a:r>
          </a:p>
          <a:p>
            <a:pPr algn="just"/>
            <a:endParaRPr lang="fr-FR" sz="1250" dirty="0">
              <a:latin typeface="Calibri" panose="020F0502020204030204" pitchFamily="34" charset="0"/>
            </a:endParaRPr>
          </a:p>
          <a:p>
            <a:pPr algn="just"/>
            <a:endParaRPr lang="fr-FR" sz="1250" dirty="0">
              <a:latin typeface="Calibri" panose="020F0502020204030204" pitchFamily="34" charset="0"/>
            </a:endParaRPr>
          </a:p>
          <a:p>
            <a:pPr algn="just"/>
            <a:r>
              <a:rPr lang="fr-FR" sz="1250" dirty="0">
                <a:latin typeface="Calibri" panose="020F0502020204030204" pitchFamily="34" charset="0"/>
              </a:rPr>
              <a:t>Et voilà une voiture de compétition parfaite pour l’appétit des petits fans de course !</a:t>
            </a:r>
          </a:p>
          <a:p>
            <a:pPr algn="just"/>
            <a:endParaRPr lang="fr-FR" sz="1250" dirty="0">
              <a:latin typeface="Calibri" panose="020F0502020204030204" pitchFamily="34" charset="0"/>
            </a:endParaRPr>
          </a:p>
        </p:txBody>
      </p:sp>
      <p:sp>
        <p:nvSpPr>
          <p:cNvPr id="14" name="ZoneTexte 13">
            <a:extLst>
              <a:ext uri="{FF2B5EF4-FFF2-40B4-BE49-F238E27FC236}">
                <a16:creationId xmlns:a16="http://schemas.microsoft.com/office/drawing/2014/main" id="{FE0F40FC-B63C-940C-059D-2D2EE2975619}"/>
              </a:ext>
            </a:extLst>
          </p:cNvPr>
          <p:cNvSpPr txBox="1"/>
          <p:nvPr/>
        </p:nvSpPr>
        <p:spPr>
          <a:xfrm>
            <a:off x="4593049" y="1437760"/>
            <a:ext cx="2600715" cy="307777"/>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10 minutes</a:t>
            </a:r>
          </a:p>
        </p:txBody>
      </p:sp>
      <p:sp>
        <p:nvSpPr>
          <p:cNvPr id="15" name="ZoneTexte 14">
            <a:extLst>
              <a:ext uri="{FF2B5EF4-FFF2-40B4-BE49-F238E27FC236}">
                <a16:creationId xmlns:a16="http://schemas.microsoft.com/office/drawing/2014/main" id="{3175C89A-35C2-F4F5-CBF5-DDF0E3B61138}"/>
              </a:ext>
            </a:extLst>
          </p:cNvPr>
          <p:cNvSpPr txBox="1"/>
          <p:nvPr/>
        </p:nvSpPr>
        <p:spPr>
          <a:xfrm>
            <a:off x="4605875" y="970015"/>
            <a:ext cx="3065501"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1 assiette</a:t>
            </a:r>
          </a:p>
        </p:txBody>
      </p:sp>
      <p:pic>
        <p:nvPicPr>
          <p:cNvPr id="3" name="Image 2">
            <a:extLst>
              <a:ext uri="{FF2B5EF4-FFF2-40B4-BE49-F238E27FC236}">
                <a16:creationId xmlns:a16="http://schemas.microsoft.com/office/drawing/2014/main" id="{0D8EA3D7-06BF-669B-B9CD-D01EF5D7534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4680" y="-24094"/>
            <a:ext cx="4571556" cy="6857334"/>
          </a:xfrm>
          <a:prstGeom prst="rect">
            <a:avLst/>
          </a:prstGeom>
        </p:spPr>
      </p:pic>
    </p:spTree>
    <p:extLst>
      <p:ext uri="{BB962C8B-B14F-4D97-AF65-F5344CB8AC3E}">
        <p14:creationId xmlns:p14="http://schemas.microsoft.com/office/powerpoint/2010/main" val="1110923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54911" y="157636"/>
            <a:ext cx="6552727" cy="473695"/>
          </a:xfrm>
        </p:spPr>
        <p:txBody>
          <a:bodyPr/>
          <a:lstStyle/>
          <a:p>
            <a:r>
              <a:rPr lang="fr-FR" sz="2400" dirty="0"/>
              <a:t>Trio de mini-quiches</a:t>
            </a:r>
          </a:p>
        </p:txBody>
      </p:sp>
      <p:sp>
        <p:nvSpPr>
          <p:cNvPr id="4" name="Espace réservé du numéro de diapositive 3"/>
          <p:cNvSpPr>
            <a:spLocks noGrp="1"/>
          </p:cNvSpPr>
          <p:nvPr>
            <p:ph type="sldNum" sz="quarter" idx="4"/>
          </p:nvPr>
        </p:nvSpPr>
        <p:spPr/>
        <p:txBody>
          <a:bodyPr/>
          <a:lstStyle/>
          <a:p>
            <a:pPr>
              <a:defRPr/>
            </a:pPr>
            <a:fld id="{B6546EDA-AC4C-4A45-AF53-BF0FE0BAFCCB}" type="slidenum">
              <a:rPr lang="fr-FR">
                <a:solidFill>
                  <a:prstClr val="white"/>
                </a:solidFill>
              </a:rPr>
              <a:pPr>
                <a:defRPr/>
              </a:pPr>
              <a:t>9</a:t>
            </a:fld>
            <a:endParaRPr lang="fr-FR" dirty="0">
              <a:solidFill>
                <a:prstClr val="white"/>
              </a:solidFill>
            </a:endParaRPr>
          </a:p>
        </p:txBody>
      </p:sp>
      <p:sp>
        <p:nvSpPr>
          <p:cNvPr id="8" name="ZoneTexte 7">
            <a:extLst>
              <a:ext uri="{FF2B5EF4-FFF2-40B4-BE49-F238E27FC236}">
                <a16:creationId xmlns:a16="http://schemas.microsoft.com/office/drawing/2014/main" id="{D25ED2C2-EC59-4534-B041-A798A8E477D2}"/>
              </a:ext>
            </a:extLst>
          </p:cNvPr>
          <p:cNvSpPr txBox="1"/>
          <p:nvPr/>
        </p:nvSpPr>
        <p:spPr>
          <a:xfrm>
            <a:off x="4693477" y="2428725"/>
            <a:ext cx="2600715" cy="2677656"/>
          </a:xfrm>
          <a:prstGeom prst="rect">
            <a:avLst/>
          </a:prstGeom>
          <a:noFill/>
        </p:spPr>
        <p:txBody>
          <a:bodyPr wrap="square" rtlCol="0">
            <a:spAutoFit/>
          </a:bodyPr>
          <a:lstStyle/>
          <a:p>
            <a:r>
              <a:rPr lang="fr-FR" sz="1400" b="1" u="sng" dirty="0">
                <a:latin typeface="Calibri" panose="020F0502020204030204" pitchFamily="34" charset="0"/>
                <a:cs typeface="Andalus" panose="02020603050405020304" pitchFamily="18" charset="-78"/>
              </a:rPr>
              <a:t>Ingrédients :</a:t>
            </a:r>
          </a:p>
          <a:p>
            <a:endParaRPr lang="fr-FR" sz="1400" u="sng" dirty="0">
              <a:latin typeface="Calibri" panose="020F0502020204030204" pitchFamily="34" charset="0"/>
              <a:cs typeface="Andalus" panose="02020603050405020304" pitchFamily="18" charset="-78"/>
            </a:endParaRP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6 mini fonds pour Flammekueche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15cl de garniture pour Flammekueche Pierre Schmidt</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3 œufs</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Sel, poivre</a:t>
            </a:r>
          </a:p>
          <a:p>
            <a:pPr marL="285750" indent="-285750">
              <a:buFont typeface="Arial" panose="020B0604020202020204" pitchFamily="34" charset="0"/>
              <a:buChar char="•"/>
            </a:pPr>
            <a:r>
              <a:rPr lang="fr-FR" sz="1400" dirty="0">
                <a:latin typeface="Calibri" panose="020F0502020204030204" pitchFamily="34" charset="0"/>
                <a:cs typeface="Andalus" panose="02020603050405020304" pitchFamily="18" charset="-78"/>
              </a:rPr>
              <a:t>Muscade</a:t>
            </a:r>
          </a:p>
          <a:p>
            <a:pPr marL="285750" indent="-285750">
              <a:buFont typeface="Arial" panose="020B0604020202020204" pitchFamily="34" charset="0"/>
              <a:buChar char="•"/>
            </a:pPr>
            <a:endParaRPr lang="fr-FR" sz="1400" dirty="0">
              <a:latin typeface="Calibri" panose="020F0502020204030204" pitchFamily="34" charset="0"/>
              <a:cs typeface="Andalus" panose="02020603050405020304" pitchFamily="18" charset="-78"/>
            </a:endParaRPr>
          </a:p>
        </p:txBody>
      </p:sp>
      <p:sp>
        <p:nvSpPr>
          <p:cNvPr id="9" name="ZoneTexte 8">
            <a:extLst>
              <a:ext uri="{FF2B5EF4-FFF2-40B4-BE49-F238E27FC236}">
                <a16:creationId xmlns:a16="http://schemas.microsoft.com/office/drawing/2014/main" id="{DDD82F55-3808-41EC-A74F-1F626160C8A7}"/>
              </a:ext>
            </a:extLst>
          </p:cNvPr>
          <p:cNvSpPr txBox="1"/>
          <p:nvPr/>
        </p:nvSpPr>
        <p:spPr>
          <a:xfrm>
            <a:off x="6960096" y="1678031"/>
            <a:ext cx="4576785" cy="5509200"/>
          </a:xfrm>
          <a:prstGeom prst="rect">
            <a:avLst/>
          </a:prstGeom>
          <a:noFill/>
        </p:spPr>
        <p:txBody>
          <a:bodyPr wrap="square" rtlCol="0">
            <a:spAutoFit/>
          </a:bodyPr>
          <a:lstStyle/>
          <a:p>
            <a:r>
              <a:rPr lang="fr-FR" sz="1600" b="1" u="sng" dirty="0">
                <a:latin typeface="Calibri" panose="020F0502020204030204" pitchFamily="34" charset="0"/>
              </a:rPr>
              <a:t>Préparation :</a:t>
            </a:r>
          </a:p>
          <a:p>
            <a:pPr marL="171450" indent="-171450" algn="just">
              <a:buFontTx/>
              <a:buChar char="-"/>
            </a:pPr>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Préchauffez le four à 220°C.</a:t>
            </a:r>
          </a:p>
          <a:p>
            <a:pPr marL="285750" indent="-285750" algn="just">
              <a:buFontTx/>
              <a:buChar char="-"/>
            </a:pPr>
            <a:r>
              <a:rPr lang="fr-FR" sz="1400" dirty="0">
                <a:latin typeface="Calibri" panose="020F0502020204030204" pitchFamily="34" charset="0"/>
              </a:rPr>
              <a:t>Dans un récipient, mélangez la garniture avec les œufs, la muscade, le sel et le poivre. Réservez.</a:t>
            </a:r>
          </a:p>
          <a:p>
            <a:pPr marL="285750" indent="-285750" algn="just">
              <a:buFontTx/>
              <a:buChar char="-"/>
            </a:pPr>
            <a:r>
              <a:rPr lang="fr-FR" sz="1400" dirty="0">
                <a:latin typeface="Calibri" panose="020F0502020204030204" pitchFamily="34" charset="0"/>
              </a:rPr>
              <a:t>Dans des petits moules à tarte, déposez la composition de votre choix et versez l’appareil pour remplir chacun des ramequins.</a:t>
            </a:r>
          </a:p>
          <a:p>
            <a:pPr marL="285750" indent="-285750" algn="just">
              <a:buFontTx/>
              <a:buChar char="-"/>
            </a:pPr>
            <a:r>
              <a:rPr lang="fr-FR" sz="1400" dirty="0">
                <a:latin typeface="Calibri" panose="020F0502020204030204" pitchFamily="34" charset="0"/>
              </a:rPr>
              <a:t>Enfournez pour 12 minutes.</a:t>
            </a:r>
          </a:p>
          <a:p>
            <a:pPr marL="285750" indent="-285750" algn="just">
              <a:buFontTx/>
              <a:buChar char="-"/>
            </a:pPr>
            <a:r>
              <a:rPr lang="fr-FR" sz="1400" dirty="0">
                <a:latin typeface="Calibri" panose="020F0502020204030204" pitchFamily="34" charset="0"/>
              </a:rPr>
              <a:t>Servez les mini-quiches chaudes, tièdes ou froides, avec une salade ou en apéritif !</a:t>
            </a:r>
          </a:p>
          <a:p>
            <a:pPr marL="285750" indent="-285750" algn="just">
              <a:buFontTx/>
              <a:buChar char="-"/>
            </a:pPr>
            <a:endParaRPr lang="fr-FR" sz="1400" dirty="0">
              <a:latin typeface="Calibri" panose="020F0502020204030204" pitchFamily="34" charset="0"/>
            </a:endParaRPr>
          </a:p>
          <a:p>
            <a:pPr marL="285750" indent="-285750" algn="just">
              <a:buFontTx/>
              <a:buChar char="-"/>
            </a:pPr>
            <a:r>
              <a:rPr lang="fr-FR" sz="1400" dirty="0">
                <a:latin typeface="Calibri" panose="020F0502020204030204" pitchFamily="34" charset="0"/>
              </a:rPr>
              <a:t>Pour garnir vos mini-quiches (ingrédients pour 2 de chaque) :</a:t>
            </a:r>
          </a:p>
          <a:p>
            <a:pPr marL="285750" indent="-285750" algn="just">
              <a:buFontTx/>
              <a:buChar char="-"/>
            </a:pPr>
            <a:r>
              <a:rPr lang="fr-FR" sz="1400" dirty="0">
                <a:latin typeface="Calibri" panose="020F0502020204030204" pitchFamily="34" charset="0"/>
              </a:rPr>
              <a:t>80g d’allumettes fumées - 1 demie buche de chèvre - quelques pignons de pin</a:t>
            </a:r>
          </a:p>
          <a:p>
            <a:pPr marL="285750" indent="-285750" algn="just">
              <a:buFontTx/>
              <a:buChar char="-"/>
            </a:pPr>
            <a:r>
              <a:rPr lang="fr-FR" sz="1400" dirty="0">
                <a:latin typeface="Calibri" panose="020F0502020204030204" pitchFamily="34" charset="0"/>
              </a:rPr>
              <a:t>2 tranches de saumon - quelques feuilles d’épinard - 50g de gruyère râpé</a:t>
            </a:r>
          </a:p>
          <a:p>
            <a:pPr marL="285750" indent="-285750" algn="just">
              <a:buFontTx/>
              <a:buChar char="-"/>
            </a:pPr>
            <a:r>
              <a:rPr lang="fr-FR" sz="1400" dirty="0">
                <a:latin typeface="Calibri" panose="020F0502020204030204" pitchFamily="34" charset="0"/>
              </a:rPr>
              <a:t>2 tranches de jambon - quelques tomates cerise - 50g de mozzarella râpée - origan</a:t>
            </a:r>
          </a:p>
          <a:p>
            <a:pPr marL="285750" indent="-285750" algn="just">
              <a:buFontTx/>
              <a:buChar char="-"/>
            </a:pPr>
            <a:endParaRPr lang="fr-FR" sz="1400" dirty="0">
              <a:latin typeface="Calibri" panose="020F0502020204030204" pitchFamily="34" charset="0"/>
            </a:endParaRPr>
          </a:p>
          <a:p>
            <a:pPr marL="285750" indent="-285750" algn="just">
              <a:buFontTx/>
              <a:buChar char="-"/>
            </a:pPr>
            <a:endParaRPr lang="fr-FR" sz="1400" b="1" dirty="0">
              <a:latin typeface="Calibri" panose="020F0502020204030204" pitchFamily="34" charset="0"/>
            </a:endParaRPr>
          </a:p>
          <a:p>
            <a:pPr marL="285750" indent="-285750" algn="just">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a:p>
            <a:pPr marL="285750" indent="-285750">
              <a:buFontTx/>
              <a:buChar char="-"/>
            </a:pPr>
            <a:endParaRPr lang="fr-FR" sz="1400" dirty="0">
              <a:latin typeface="Calibri" panose="020F0502020204030204" pitchFamily="34" charset="0"/>
            </a:endParaRPr>
          </a:p>
        </p:txBody>
      </p:sp>
      <p:sp>
        <p:nvSpPr>
          <p:cNvPr id="14" name="ZoneTexte 13">
            <a:extLst>
              <a:ext uri="{FF2B5EF4-FFF2-40B4-BE49-F238E27FC236}">
                <a16:creationId xmlns:a16="http://schemas.microsoft.com/office/drawing/2014/main" id="{68393C52-6C11-4A09-B8BB-0C2ECB57520C}"/>
              </a:ext>
            </a:extLst>
          </p:cNvPr>
          <p:cNvSpPr txBox="1"/>
          <p:nvPr/>
        </p:nvSpPr>
        <p:spPr>
          <a:xfrm>
            <a:off x="4593049" y="1437760"/>
            <a:ext cx="2600715" cy="738664"/>
          </a:xfrm>
          <a:prstGeom prst="rect">
            <a:avLst/>
          </a:prstGeom>
          <a:noFill/>
        </p:spPr>
        <p:txBody>
          <a:bodyPr wrap="square" rtlCol="0">
            <a:spAutoFit/>
          </a:bodyPr>
          <a:lstStyle/>
          <a:p>
            <a:r>
              <a:rPr lang="fr-FR" sz="1400" b="1" dirty="0">
                <a:solidFill>
                  <a:srgbClr val="8B2331"/>
                </a:solidFill>
                <a:latin typeface="Calibri" panose="020F0502020204030204" pitchFamily="34" charset="0"/>
              </a:rPr>
              <a:t>Préparation : 15 min</a:t>
            </a:r>
          </a:p>
          <a:p>
            <a:r>
              <a:rPr lang="fr-FR" sz="1400" b="1" dirty="0">
                <a:solidFill>
                  <a:srgbClr val="8B2331"/>
                </a:solidFill>
                <a:latin typeface="Calibri" panose="020F0502020204030204" pitchFamily="34" charset="0"/>
              </a:rPr>
              <a:t>Cuisson : 12 min</a:t>
            </a:r>
          </a:p>
          <a:p>
            <a:endParaRPr lang="fr-FR" sz="1400" b="1" dirty="0">
              <a:solidFill>
                <a:srgbClr val="8B2331"/>
              </a:solidFill>
              <a:latin typeface="Calibri" panose="020F0502020204030204" pitchFamily="34" charset="0"/>
            </a:endParaRPr>
          </a:p>
        </p:txBody>
      </p:sp>
      <p:sp>
        <p:nvSpPr>
          <p:cNvPr id="15" name="ZoneTexte 14">
            <a:extLst>
              <a:ext uri="{FF2B5EF4-FFF2-40B4-BE49-F238E27FC236}">
                <a16:creationId xmlns:a16="http://schemas.microsoft.com/office/drawing/2014/main" id="{BF557CD9-3DE9-4B9A-937C-DC6B22A2FC8F}"/>
              </a:ext>
            </a:extLst>
          </p:cNvPr>
          <p:cNvSpPr txBox="1"/>
          <p:nvPr/>
        </p:nvSpPr>
        <p:spPr>
          <a:xfrm>
            <a:off x="4605875" y="970015"/>
            <a:ext cx="3362333" cy="369332"/>
          </a:xfrm>
          <a:prstGeom prst="rect">
            <a:avLst/>
          </a:prstGeom>
          <a:noFill/>
        </p:spPr>
        <p:txBody>
          <a:bodyPr wrap="square" rtlCol="0">
            <a:spAutoFit/>
          </a:bodyPr>
          <a:lstStyle/>
          <a:p>
            <a:r>
              <a:rPr lang="fr-FR" b="1" dirty="0">
                <a:solidFill>
                  <a:srgbClr val="8B2331"/>
                </a:solidFill>
                <a:latin typeface="Calibri" panose="020F0502020204030204" pitchFamily="34" charset="0"/>
              </a:rPr>
              <a:t>Pour 6 mini quiche </a:t>
            </a:r>
          </a:p>
        </p:txBody>
      </p:sp>
      <p:pic>
        <p:nvPicPr>
          <p:cNvPr id="3" name="Image 2">
            <a:extLst>
              <a:ext uri="{FF2B5EF4-FFF2-40B4-BE49-F238E27FC236}">
                <a16:creationId xmlns:a16="http://schemas.microsoft.com/office/drawing/2014/main" id="{74A97557-53F3-79FB-33C2-6E7A69F923B3}"/>
              </a:ext>
            </a:extLst>
          </p:cNvPr>
          <p:cNvPicPr>
            <a:picLocks noChangeAspect="1"/>
          </p:cNvPicPr>
          <p:nvPr/>
        </p:nvPicPr>
        <p:blipFill>
          <a:blip r:embed="rId2"/>
          <a:stretch>
            <a:fillRect/>
          </a:stretch>
        </p:blipFill>
        <p:spPr>
          <a:xfrm>
            <a:off x="-24680" y="0"/>
            <a:ext cx="4572000" cy="6858000"/>
          </a:xfrm>
          <a:prstGeom prst="rect">
            <a:avLst/>
          </a:prstGeom>
        </p:spPr>
      </p:pic>
    </p:spTree>
    <p:extLst>
      <p:ext uri="{BB962C8B-B14F-4D97-AF65-F5344CB8AC3E}">
        <p14:creationId xmlns:p14="http://schemas.microsoft.com/office/powerpoint/2010/main" val="1616277793"/>
      </p:ext>
    </p:extLst>
  </p:cSld>
  <p:clrMapOvr>
    <a:masterClrMapping/>
  </p:clrMapOvr>
</p:sld>
</file>

<file path=ppt/theme/theme1.xml><?xml version="1.0" encoding="utf-8"?>
<a:theme xmlns:a="http://schemas.openxmlformats.org/drawingml/2006/main" name="Diapo PS">
  <a:themeElements>
    <a:clrScheme name="Pierre Schmidt">
      <a:dk1>
        <a:srgbClr val="000000"/>
      </a:dk1>
      <a:lt1>
        <a:srgbClr val="FFFFFF"/>
      </a:lt1>
      <a:dk2>
        <a:srgbClr val="404040"/>
      </a:dk2>
      <a:lt2>
        <a:srgbClr val="A5A5A5"/>
      </a:lt2>
      <a:accent1>
        <a:srgbClr val="FFC000"/>
      </a:accent1>
      <a:accent2>
        <a:srgbClr val="900000"/>
      </a:accent2>
      <a:accent3>
        <a:srgbClr val="44969F"/>
      </a:accent3>
      <a:accent4>
        <a:srgbClr val="FF6600"/>
      </a:accent4>
      <a:accent5>
        <a:srgbClr val="B2B2B2"/>
      </a:accent5>
      <a:accent6>
        <a:srgbClr val="FF5050"/>
      </a:accent6>
      <a:hlink>
        <a:srgbClr val="7030A0"/>
      </a:hlink>
      <a:folHlink>
        <a:srgbClr val="99CC00"/>
      </a:folHlink>
    </a:clrScheme>
    <a:fontScheme name="Apothicaire">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defRPr>
        </a:defPPr>
      </a:lstStyle>
    </a:lnDef>
  </a:objectDefaults>
  <a:extraClrSchemeLst>
    <a:extraClrScheme>
      <a:clrScheme name="5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ierre Schmidt LS Rouge">
  <a:themeElements>
    <a:clrScheme name="Personnalisé 3">
      <a:dk1>
        <a:srgbClr val="000000"/>
      </a:dk1>
      <a:lt1>
        <a:sysClr val="window" lastClr="FFFFFF"/>
      </a:lt1>
      <a:dk2>
        <a:srgbClr val="7E0018"/>
      </a:dk2>
      <a:lt2>
        <a:srgbClr val="FFF6DD"/>
      </a:lt2>
      <a:accent1>
        <a:srgbClr val="7E0018"/>
      </a:accent1>
      <a:accent2>
        <a:srgbClr val="ED7D31"/>
      </a:accent2>
      <a:accent3>
        <a:srgbClr val="FFC000"/>
      </a:accent3>
      <a:accent4>
        <a:srgbClr val="A45200"/>
      </a:accent4>
      <a:accent5>
        <a:srgbClr val="99CC00"/>
      </a:accent5>
      <a:accent6>
        <a:srgbClr val="85C0FB"/>
      </a:accent6>
      <a:hlink>
        <a:srgbClr val="0563C1"/>
      </a:hlink>
      <a:folHlink>
        <a:srgbClr val="6F3B55"/>
      </a:folHlink>
    </a:clrScheme>
    <a:fontScheme name="Pierre Schmidt new">
      <a:majorFont>
        <a:latin typeface="Thirsty Rough Reg"/>
        <a:ea typeface=""/>
        <a:cs typeface=""/>
      </a:majorFont>
      <a:minorFont>
        <a:latin typeface="Bell MT"/>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iapo PS">
  <a:themeElements>
    <a:clrScheme name="Pierre Schmidt">
      <a:dk1>
        <a:srgbClr val="000000"/>
      </a:dk1>
      <a:lt1>
        <a:srgbClr val="FFFFFF"/>
      </a:lt1>
      <a:dk2>
        <a:srgbClr val="404040"/>
      </a:dk2>
      <a:lt2>
        <a:srgbClr val="A5A5A5"/>
      </a:lt2>
      <a:accent1>
        <a:srgbClr val="FFC000"/>
      </a:accent1>
      <a:accent2>
        <a:srgbClr val="900000"/>
      </a:accent2>
      <a:accent3>
        <a:srgbClr val="44969F"/>
      </a:accent3>
      <a:accent4>
        <a:srgbClr val="FF6600"/>
      </a:accent4>
      <a:accent5>
        <a:srgbClr val="B2B2B2"/>
      </a:accent5>
      <a:accent6>
        <a:srgbClr val="FF5050"/>
      </a:accent6>
      <a:hlink>
        <a:srgbClr val="7030A0"/>
      </a:hlink>
      <a:folHlink>
        <a:srgbClr val="99CC00"/>
      </a:folHlink>
    </a:clrScheme>
    <a:fontScheme name="Apothicaire">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defRPr>
        </a:defPPr>
      </a:lstStyle>
    </a:lnDef>
  </a:objectDefaults>
  <a:extraClrSchemeLst>
    <a:extraClrScheme>
      <a:clrScheme name="5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19639</TotalTime>
  <Words>14151</Words>
  <Application>Microsoft Office PowerPoint</Application>
  <PresentationFormat>Grand écran</PresentationFormat>
  <Paragraphs>2269</Paragraphs>
  <Slides>86</Slides>
  <Notes>0</Notes>
  <HiddenSlides>5</HiddenSlides>
  <MMClips>0</MMClips>
  <ScaleCrop>false</ScaleCrop>
  <HeadingPairs>
    <vt:vector size="6" baseType="variant">
      <vt:variant>
        <vt:lpstr>Polices utilisées</vt:lpstr>
      </vt:variant>
      <vt:variant>
        <vt:i4>7</vt:i4>
      </vt:variant>
      <vt:variant>
        <vt:lpstr>Thème</vt:lpstr>
      </vt:variant>
      <vt:variant>
        <vt:i4>3</vt:i4>
      </vt:variant>
      <vt:variant>
        <vt:lpstr>Titres des diapositives</vt:lpstr>
      </vt:variant>
      <vt:variant>
        <vt:i4>86</vt:i4>
      </vt:variant>
    </vt:vector>
  </HeadingPairs>
  <TitlesOfParts>
    <vt:vector size="96" baseType="lpstr">
      <vt:lpstr>Book Antiqua</vt:lpstr>
      <vt:lpstr>Thirsty Rough Reg</vt:lpstr>
      <vt:lpstr>Wingdings</vt:lpstr>
      <vt:lpstr>Arial</vt:lpstr>
      <vt:lpstr>Aparajita</vt:lpstr>
      <vt:lpstr>Thirsty Rough Blk</vt:lpstr>
      <vt:lpstr>Calibri</vt:lpstr>
      <vt:lpstr>Diapo PS</vt:lpstr>
      <vt:lpstr>Pierre Schmidt LS Rouge</vt:lpstr>
      <vt:lpstr>1_Diapo PS</vt:lpstr>
      <vt:lpstr>Book intégral des recettes Pierre Schmidt </vt:lpstr>
      <vt:lpstr>A l’apéritif</vt:lpstr>
      <vt:lpstr>Gressins maison</vt:lpstr>
      <vt:lpstr>Tartines d’apéritif au fromage frais</vt:lpstr>
      <vt:lpstr>Rouleaux de printemps à l’alsacienne, sauce moutarde</vt:lpstr>
      <vt:lpstr>Sucettes apéritives façon flam</vt:lpstr>
      <vt:lpstr>Mini Quesadillas</vt:lpstr>
      <vt:lpstr>En entrée</vt:lpstr>
      <vt:lpstr>Trio de mini-quiches</vt:lpstr>
      <vt:lpstr>Planchette de Presskopf sur carpaccio de radis</vt:lpstr>
      <vt:lpstr>Knacks au pesto</vt:lpstr>
      <vt:lpstr>Œuf cocotte et mouillettes de saucisse de foie</vt:lpstr>
      <vt:lpstr>Tarte « anti-gaspi » à la choucroute</vt:lpstr>
      <vt:lpstr>Œuf poché sur une fricassée paysanne</vt:lpstr>
      <vt:lpstr>Cervelas farcis à l’italienne</vt:lpstr>
      <vt:lpstr>Cassolette terre-mer</vt:lpstr>
      <vt:lpstr>Galettes de pomme de terre croustillantes</vt:lpstr>
      <vt:lpstr>En salade</vt:lpstr>
      <vt:lpstr>Salade alsacienne</vt:lpstr>
      <vt:lpstr>Salade de pâtes à l’italienne</vt:lpstr>
      <vt:lpstr>Salade de pommes de terre</vt:lpstr>
      <vt:lpstr>En plat principal</vt:lpstr>
      <vt:lpstr>Croustiwrap</vt:lpstr>
      <vt:lpstr>Flam’ façon Calzone</vt:lpstr>
      <vt:lpstr>Cannellonis au poulet, sauce curry</vt:lpstr>
      <vt:lpstr>Tarte fine à la pomme de terre et au thym</vt:lpstr>
      <vt:lpstr>Cannellonis de knacks aux carottes</vt:lpstr>
      <vt:lpstr>Spaetzle façon chili</vt:lpstr>
      <vt:lpstr>Aubergines farcies Spaetzle – feta - poulet</vt:lpstr>
      <vt:lpstr>Poêlée de Spaetzle à la choucroute et aux lardons</vt:lpstr>
      <vt:lpstr>Risotto aux asperges d’Alsace et saucisses fumées</vt:lpstr>
      <vt:lpstr>Potée de lentilles aux gendarmes et au lard</vt:lpstr>
      <vt:lpstr>Côtes de porc panées aux cornflakes</vt:lpstr>
      <vt:lpstr>Hot-dog gourmand knack et lard</vt:lpstr>
      <vt:lpstr>Baguette campagnarde à la saucisse fumée, gratinée au munster</vt:lpstr>
      <vt:lpstr>Brochettes de Kassler, poulet et courgettes au curry</vt:lpstr>
      <vt:lpstr>Palette fumée façon Kebab</vt:lpstr>
      <vt:lpstr>Spaetzle aux saucisses fumées et aux poivrons</vt:lpstr>
      <vt:lpstr>« Spaetzliflette » au munster et au cervelas</vt:lpstr>
      <vt:lpstr>Spaetzle aux champignons et moutarde à l’ancienne</vt:lpstr>
      <vt:lpstr>Spaetzle façon Thaï</vt:lpstr>
      <vt:lpstr>Galettes de spaetzle aux courgettes et parmesan</vt:lpstr>
      <vt:lpstr>Poêlée campagnarde à l’émincé de cervelas</vt:lpstr>
      <vt:lpstr>Cervelas garnis aux légumes d’été</vt:lpstr>
      <vt:lpstr>Echine frottée aux épices</vt:lpstr>
      <vt:lpstr>Côtes cuites marinées </vt:lpstr>
      <vt:lpstr>Brochettes mixtes</vt:lpstr>
      <vt:lpstr>Spaetzle tous roses !</vt:lpstr>
      <vt:lpstr>Moricette d’été</vt:lpstr>
      <vt:lpstr>Burger au pulled pork</vt:lpstr>
      <vt:lpstr>Croque-Monsieur au pulled pork</vt:lpstr>
      <vt:lpstr>Hot-Dog au pulled pork</vt:lpstr>
      <vt:lpstr>Pain pita au pulled pork</vt:lpstr>
      <vt:lpstr>Wrap au pulled pork</vt:lpstr>
      <vt:lpstr>Pizza au pulled pork</vt:lpstr>
      <vt:lpstr>Légumes farcis au pulled pork</vt:lpstr>
      <vt:lpstr>Parmentier de pulled pork et patate douce</vt:lpstr>
      <vt:lpstr>Burger galette de viande alsacienne, munster et lard</vt:lpstr>
      <vt:lpstr>Galettes de viande alsaciennes, frites de patate douce et haricots verts, sauce crémeuse à la moutarde</vt:lpstr>
      <vt:lpstr>Galettes de viande alsaciennes et crudités</vt:lpstr>
      <vt:lpstr>Galettes de viande alsaciennes et purée maison</vt:lpstr>
      <vt:lpstr>Spaetzle sauce tomate et galettes de viande à l’Alsacienne</vt:lpstr>
      <vt:lpstr>Spaetzle aux champignons</vt:lpstr>
      <vt:lpstr>Knepfle sauce fromagère</vt:lpstr>
      <vt:lpstr>Knepfle à la crème de courgettes</vt:lpstr>
      <vt:lpstr>Salade de pissenlits aux lardons</vt:lpstr>
      <vt:lpstr>Baguette façon Flam</vt:lpstr>
      <vt:lpstr>Tian de pommes de terre et courgettes aux lardons et thym</vt:lpstr>
      <vt:lpstr>Spaetzle façon carbonara</vt:lpstr>
      <vt:lpstr>Quiche lorraine</vt:lpstr>
      <vt:lpstr>Plats principaux en cocotte</vt:lpstr>
      <vt:lpstr>Poitrine fumée aux saveurs orientales</vt:lpstr>
      <vt:lpstr>Jarret de cochon aux épices cajun</vt:lpstr>
      <vt:lpstr>Choucroute en cocotte de terre cuite</vt:lpstr>
      <vt:lpstr>Baeckeoffe en cocotte de terre cuite</vt:lpstr>
      <vt:lpstr>Paëlla d’échine fumée dans l’esprit terre-mer</vt:lpstr>
      <vt:lpstr>Palette fumée aux saveurs thaï</vt:lpstr>
      <vt:lpstr>Recettes thématiques</vt:lpstr>
      <vt:lpstr>Tourte à la choucroute spéciale Halloween</vt:lpstr>
      <vt:lpstr>Croque-Monsieur spécial Halloween</vt:lpstr>
      <vt:lpstr>Croque-Monsieur version enfants</vt:lpstr>
      <vt:lpstr>Cervelas effrayant spécial Halloween</vt:lpstr>
      <vt:lpstr>Recettes enfants</vt:lpstr>
      <vt:lpstr>Assiette complète pour les enfants Petit personage rigolo</vt:lpstr>
      <vt:lpstr>Assiette complète pour les enfants Petit cerf de Noël</vt:lpstr>
      <vt:lpstr>Assiette complète pour les enfants Voiture rigolote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TRAITEUR COUPE  Amélioration  de la gamme actuelle</dc:title>
  <dc:creator>Morgane Donath</dc:creator>
  <cp:lastModifiedBy>Angélique HUMBERT</cp:lastModifiedBy>
  <cp:revision>571</cp:revision>
  <cp:lastPrinted>2016-01-13T06:49:07Z</cp:lastPrinted>
  <dcterms:created xsi:type="dcterms:W3CDTF">2015-12-04T10:37:33Z</dcterms:created>
  <dcterms:modified xsi:type="dcterms:W3CDTF">2026-03-26T15:48:10Z</dcterms:modified>
</cp:coreProperties>
</file>